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3"/>
  </p:notesMasterIdLst>
  <p:sldIdLst>
    <p:sldId id="258" r:id="rId3"/>
    <p:sldId id="257" r:id="rId4"/>
    <p:sldId id="259" r:id="rId5"/>
    <p:sldId id="263" r:id="rId6"/>
    <p:sldId id="264" r:id="rId7"/>
    <p:sldId id="267" r:id="rId8"/>
    <p:sldId id="266" r:id="rId9"/>
    <p:sldId id="268" r:id="rId10"/>
    <p:sldId id="269" r:id="rId11"/>
    <p:sldId id="270" r:id="rId12"/>
    <p:sldId id="272" r:id="rId13"/>
    <p:sldId id="273" r:id="rId14"/>
    <p:sldId id="274" r:id="rId15"/>
    <p:sldId id="275" r:id="rId16"/>
    <p:sldId id="277" r:id="rId17"/>
    <p:sldId id="278" r:id="rId18"/>
    <p:sldId id="279" r:id="rId19"/>
    <p:sldId id="280" r:id="rId20"/>
    <p:sldId id="282" r:id="rId21"/>
    <p:sldId id="283" r:id="rId22"/>
    <p:sldId id="284" r:id="rId23"/>
    <p:sldId id="287" r:id="rId24"/>
    <p:sldId id="288" r:id="rId25"/>
    <p:sldId id="289" r:id="rId26"/>
    <p:sldId id="291" r:id="rId27"/>
    <p:sldId id="294" r:id="rId28"/>
    <p:sldId id="295" r:id="rId29"/>
    <p:sldId id="296" r:id="rId30"/>
    <p:sldId id="297" r:id="rId31"/>
    <p:sldId id="298" r:id="rId32"/>
    <p:sldId id="299" r:id="rId33"/>
    <p:sldId id="300" r:id="rId34"/>
    <p:sldId id="301" r:id="rId35"/>
    <p:sldId id="302" r:id="rId36"/>
    <p:sldId id="308" r:id="rId37"/>
    <p:sldId id="310" r:id="rId38"/>
    <p:sldId id="311" r:id="rId39"/>
    <p:sldId id="313" r:id="rId40"/>
    <p:sldId id="312" r:id="rId41"/>
    <p:sldId id="319" r:id="rId42"/>
    <p:sldId id="320" r:id="rId43"/>
    <p:sldId id="321" r:id="rId44"/>
    <p:sldId id="322" r:id="rId45"/>
    <p:sldId id="323" r:id="rId46"/>
    <p:sldId id="324" r:id="rId47"/>
    <p:sldId id="397" r:id="rId48"/>
    <p:sldId id="325" r:id="rId49"/>
    <p:sldId id="326" r:id="rId50"/>
    <p:sldId id="328" r:id="rId51"/>
    <p:sldId id="395" r:id="rId52"/>
  </p:sldIdLst>
  <p:sldSz cx="12192000" cy="6858000"/>
  <p:notesSz cx="6858000" cy="9144000"/>
  <p:custDataLst>
    <p:tags r:id="rId5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何富军" initials="何" lastIdx="1" clrIdx="0"/>
  <p:cmAuthor id="2" name="闫秀丽" initials="闫" lastIdx="0" clrIdx="0"/>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96D4"/>
    <a:srgbClr val="29CAFF"/>
    <a:srgbClr val="FF4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tags" Target="tags/tag319.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notesMaster" Target="notesMasters/notesMaster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p>
            <a:endParaRPr lang="en-US" altLang="zh-CN" smtClean="0"/>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0.xml"/><Relationship Id="rId7" Type="http://schemas.openxmlformats.org/officeDocument/2006/relationships/image" Target="../media/image2.jpeg"/><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11.xml.rels><?xml version="1.0" encoding="UTF-8" standalone="yes"?>
<Relationships xmlns="http://schemas.openxmlformats.org/package/2006/relationships"><Relationship Id="rId9" Type="http://schemas.openxmlformats.org/officeDocument/2006/relationships/image" Target="../media/image35.jpeg"/><Relationship Id="rId8" Type="http://schemas.openxmlformats.org/officeDocument/2006/relationships/image" Target="../media/image34.jpeg"/><Relationship Id="rId7" Type="http://schemas.openxmlformats.org/officeDocument/2006/relationships/image" Target="../media/image33.jpeg"/><Relationship Id="rId6" Type="http://schemas.openxmlformats.org/officeDocument/2006/relationships/image" Target="../media/image32.jpeg"/><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7" Type="http://schemas.openxmlformats.org/officeDocument/2006/relationships/slideLayout" Target="../slideLayouts/slideLayout7.xml"/><Relationship Id="rId16" Type="http://schemas.openxmlformats.org/officeDocument/2006/relationships/tags" Target="../tags/tag86.xml"/><Relationship Id="rId15" Type="http://schemas.openxmlformats.org/officeDocument/2006/relationships/image" Target="../media/image2.jpeg"/><Relationship Id="rId14" Type="http://schemas.openxmlformats.org/officeDocument/2006/relationships/image" Target="../media/image40.png"/><Relationship Id="rId13" Type="http://schemas.openxmlformats.org/officeDocument/2006/relationships/image" Target="../media/image39.png"/><Relationship Id="rId12" Type="http://schemas.openxmlformats.org/officeDocument/2006/relationships/image" Target="../media/image38.jpeg"/><Relationship Id="rId11" Type="http://schemas.openxmlformats.org/officeDocument/2006/relationships/image" Target="../media/image37.jpeg"/><Relationship Id="rId10" Type="http://schemas.openxmlformats.org/officeDocument/2006/relationships/image" Target="../media/image36.jpeg"/><Relationship Id="rId1" Type="http://schemas.openxmlformats.org/officeDocument/2006/relationships/tags" Target="../tags/tag81.xml"/></Relationships>
</file>

<file path=ppt/slides/_rels/slide12.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jpeg"/><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0" Type="http://schemas.openxmlformats.org/officeDocument/2006/relationships/slideLayout" Target="../slideLayouts/slideLayout7.xml"/><Relationship Id="rId2" Type="http://schemas.openxmlformats.org/officeDocument/2006/relationships/tags" Target="../tags/tag88.xml"/><Relationship Id="rId19" Type="http://schemas.openxmlformats.org/officeDocument/2006/relationships/tags" Target="../tags/tag94.xml"/><Relationship Id="rId18" Type="http://schemas.openxmlformats.org/officeDocument/2006/relationships/image" Target="../media/image2.jpeg"/><Relationship Id="rId17" Type="http://schemas.openxmlformats.org/officeDocument/2006/relationships/image" Target="../media/image50.png"/><Relationship Id="rId16" Type="http://schemas.openxmlformats.org/officeDocument/2006/relationships/image" Target="../media/image49.png"/><Relationship Id="rId15" Type="http://schemas.openxmlformats.org/officeDocument/2006/relationships/image" Target="../media/image48.jpeg"/><Relationship Id="rId14" Type="http://schemas.openxmlformats.org/officeDocument/2006/relationships/image" Target="../media/image47.png"/><Relationship Id="rId13" Type="http://schemas.openxmlformats.org/officeDocument/2006/relationships/image" Target="../media/image46.jpeg"/><Relationship Id="rId12" Type="http://schemas.openxmlformats.org/officeDocument/2006/relationships/tags" Target="../tags/tag93.xml"/><Relationship Id="rId11" Type="http://schemas.openxmlformats.org/officeDocument/2006/relationships/image" Target="../media/image45.jpeg"/><Relationship Id="rId10" Type="http://schemas.openxmlformats.org/officeDocument/2006/relationships/image" Target="../media/image44.png"/><Relationship Id="rId1" Type="http://schemas.openxmlformats.org/officeDocument/2006/relationships/tags" Target="../tags/tag87.xml"/></Relationships>
</file>

<file path=ppt/slides/_rels/slide13.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jpeg"/><Relationship Id="rId7" Type="http://schemas.openxmlformats.org/officeDocument/2006/relationships/image" Target="../media/image51.png"/><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6" Type="http://schemas.openxmlformats.org/officeDocument/2006/relationships/slideLayout" Target="../slideLayouts/slideLayout7.xml"/><Relationship Id="rId15" Type="http://schemas.openxmlformats.org/officeDocument/2006/relationships/tags" Target="../tags/tag101.xml"/><Relationship Id="rId14" Type="http://schemas.openxmlformats.org/officeDocument/2006/relationships/image" Target="../media/image2.jpeg"/><Relationship Id="rId13" Type="http://schemas.openxmlformats.org/officeDocument/2006/relationships/image" Target="../media/image57.png"/><Relationship Id="rId12" Type="http://schemas.openxmlformats.org/officeDocument/2006/relationships/image" Target="../media/image56.jpeg"/><Relationship Id="rId11" Type="http://schemas.openxmlformats.org/officeDocument/2006/relationships/image" Target="../media/image55.png"/><Relationship Id="rId10" Type="http://schemas.openxmlformats.org/officeDocument/2006/relationships/image" Target="../media/image54.jpeg"/><Relationship Id="rId1" Type="http://schemas.openxmlformats.org/officeDocument/2006/relationships/tags" Target="../tags/tag95.xml"/></Relationships>
</file>

<file path=ppt/slides/_rels/slide14.xml.rels><?xml version="1.0" encoding="UTF-8" standalone="yes"?>
<Relationships xmlns="http://schemas.openxmlformats.org/package/2006/relationships"><Relationship Id="rId9" Type="http://schemas.microsoft.com/office/2007/relationships/hdphoto" Target="../media/image60.wdp"/><Relationship Id="rId8" Type="http://schemas.openxmlformats.org/officeDocument/2006/relationships/image" Target="../media/image59.png"/><Relationship Id="rId7" Type="http://schemas.openxmlformats.org/officeDocument/2006/relationships/image" Target="../media/image58.jpeg"/><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4" Type="http://schemas.openxmlformats.org/officeDocument/2006/relationships/slideLayout" Target="../slideLayouts/slideLayout7.xml"/><Relationship Id="rId13" Type="http://schemas.openxmlformats.org/officeDocument/2006/relationships/tags" Target="../tags/tag108.xml"/><Relationship Id="rId12" Type="http://schemas.openxmlformats.org/officeDocument/2006/relationships/image" Target="../media/image2.jpeg"/><Relationship Id="rId11" Type="http://schemas.openxmlformats.org/officeDocument/2006/relationships/image" Target="../media/image62.png"/><Relationship Id="rId10" Type="http://schemas.openxmlformats.org/officeDocument/2006/relationships/image" Target="../media/image61.jpeg"/><Relationship Id="rId1" Type="http://schemas.openxmlformats.org/officeDocument/2006/relationships/tags" Target="../tags/tag102.xml"/></Relationships>
</file>

<file path=ppt/slides/_rels/slide15.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5" Type="http://schemas.openxmlformats.org/officeDocument/2006/relationships/slideLayout" Target="../slideLayouts/slideLayout7.xml"/><Relationship Id="rId14" Type="http://schemas.openxmlformats.org/officeDocument/2006/relationships/tags" Target="../tags/tag115.xml"/><Relationship Id="rId13" Type="http://schemas.openxmlformats.org/officeDocument/2006/relationships/image" Target="../media/image2.jpeg"/><Relationship Id="rId12" Type="http://schemas.openxmlformats.org/officeDocument/2006/relationships/image" Target="../media/image67.jpeg"/><Relationship Id="rId11" Type="http://schemas.openxmlformats.org/officeDocument/2006/relationships/image" Target="../media/image62.png"/><Relationship Id="rId10" Type="http://schemas.openxmlformats.org/officeDocument/2006/relationships/image" Target="../media/image66.png"/><Relationship Id="rId1" Type="http://schemas.openxmlformats.org/officeDocument/2006/relationships/tags" Target="../tags/tag109.xml"/></Relationships>
</file>

<file path=ppt/slides/_rels/slide16.xml.rels><?xml version="1.0" encoding="UTF-8" standalone="yes"?>
<Relationships xmlns="http://schemas.openxmlformats.org/package/2006/relationships"><Relationship Id="rId9" Type="http://schemas.openxmlformats.org/officeDocument/2006/relationships/image" Target="../media/image71.png"/><Relationship Id="rId8" Type="http://schemas.openxmlformats.org/officeDocument/2006/relationships/image" Target="../media/image70.png"/><Relationship Id="rId7" Type="http://schemas.openxmlformats.org/officeDocument/2006/relationships/image" Target="../media/image69.png"/><Relationship Id="rId6" Type="http://schemas.openxmlformats.org/officeDocument/2006/relationships/image" Target="../media/image68.png"/><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4" Type="http://schemas.openxmlformats.org/officeDocument/2006/relationships/slideLayout" Target="../slideLayouts/slideLayout7.xml"/><Relationship Id="rId13" Type="http://schemas.openxmlformats.org/officeDocument/2006/relationships/tags" Target="../tags/tag121.xml"/><Relationship Id="rId12" Type="http://schemas.openxmlformats.org/officeDocument/2006/relationships/image" Target="../media/image2.jpeg"/><Relationship Id="rId11" Type="http://schemas.openxmlformats.org/officeDocument/2006/relationships/image" Target="../media/image73.png"/><Relationship Id="rId10" Type="http://schemas.openxmlformats.org/officeDocument/2006/relationships/image" Target="../media/image72.png"/><Relationship Id="rId1" Type="http://schemas.openxmlformats.org/officeDocument/2006/relationships/tags" Target="../tags/tag116.xml"/></Relationships>
</file>

<file path=ppt/slides/_rels/slide17.xml.rels><?xml version="1.0" encoding="UTF-8" standalone="yes"?>
<Relationships xmlns="http://schemas.openxmlformats.org/package/2006/relationships"><Relationship Id="rId9" Type="http://schemas.openxmlformats.org/officeDocument/2006/relationships/image" Target="../media/image76.jpeg"/><Relationship Id="rId8" Type="http://schemas.openxmlformats.org/officeDocument/2006/relationships/image" Target="../media/image75.jpeg"/><Relationship Id="rId7" Type="http://schemas.openxmlformats.org/officeDocument/2006/relationships/image" Target="../media/image74.jpeg"/><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9" Type="http://schemas.openxmlformats.org/officeDocument/2006/relationships/slideLayout" Target="../slideLayouts/slideLayout7.xml"/><Relationship Id="rId18" Type="http://schemas.openxmlformats.org/officeDocument/2006/relationships/tags" Target="../tags/tag128.xml"/><Relationship Id="rId17" Type="http://schemas.openxmlformats.org/officeDocument/2006/relationships/image" Target="../media/image2.jpeg"/><Relationship Id="rId16" Type="http://schemas.openxmlformats.org/officeDocument/2006/relationships/image" Target="../media/image83.jpeg"/><Relationship Id="rId15" Type="http://schemas.openxmlformats.org/officeDocument/2006/relationships/image" Target="../media/image82.jpeg"/><Relationship Id="rId14" Type="http://schemas.openxmlformats.org/officeDocument/2006/relationships/image" Target="../media/image81.jpeg"/><Relationship Id="rId13" Type="http://schemas.openxmlformats.org/officeDocument/2006/relationships/image" Target="../media/image80.png"/><Relationship Id="rId12" Type="http://schemas.openxmlformats.org/officeDocument/2006/relationships/image" Target="../media/image79.jpeg"/><Relationship Id="rId11" Type="http://schemas.openxmlformats.org/officeDocument/2006/relationships/image" Target="../media/image78.jpeg"/><Relationship Id="rId10" Type="http://schemas.openxmlformats.org/officeDocument/2006/relationships/image" Target="../media/image77.jpeg"/><Relationship Id="rId1" Type="http://schemas.openxmlformats.org/officeDocument/2006/relationships/tags" Target="../tags/tag122.xml"/></Relationships>
</file>

<file path=ppt/slides/_rels/slide18.xml.rels><?xml version="1.0" encoding="UTF-8" standalone="yes"?>
<Relationships xmlns="http://schemas.openxmlformats.org/package/2006/relationships"><Relationship Id="rId9" Type="http://schemas.openxmlformats.org/officeDocument/2006/relationships/image" Target="../media/image87.jpeg"/><Relationship Id="rId8" Type="http://schemas.openxmlformats.org/officeDocument/2006/relationships/image" Target="../media/image86.jpeg"/><Relationship Id="rId7" Type="http://schemas.openxmlformats.org/officeDocument/2006/relationships/image" Target="../media/image85.jpeg"/><Relationship Id="rId6" Type="http://schemas.openxmlformats.org/officeDocument/2006/relationships/image" Target="../media/image84.jpeg"/><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7" Type="http://schemas.openxmlformats.org/officeDocument/2006/relationships/slideLayout" Target="../slideLayouts/slideLayout7.xml"/><Relationship Id="rId16" Type="http://schemas.openxmlformats.org/officeDocument/2006/relationships/tags" Target="../tags/tag134.xml"/><Relationship Id="rId15" Type="http://schemas.openxmlformats.org/officeDocument/2006/relationships/image" Target="../media/image2.jpeg"/><Relationship Id="rId14" Type="http://schemas.openxmlformats.org/officeDocument/2006/relationships/image" Target="../media/image92.png"/><Relationship Id="rId13" Type="http://schemas.openxmlformats.org/officeDocument/2006/relationships/image" Target="../media/image91.png"/><Relationship Id="rId12" Type="http://schemas.openxmlformats.org/officeDocument/2006/relationships/image" Target="../media/image90.png"/><Relationship Id="rId11" Type="http://schemas.openxmlformats.org/officeDocument/2006/relationships/image" Target="../media/image89.png"/><Relationship Id="rId10" Type="http://schemas.openxmlformats.org/officeDocument/2006/relationships/image" Target="../media/image88.jpeg"/><Relationship Id="rId1" Type="http://schemas.openxmlformats.org/officeDocument/2006/relationships/tags" Target="../tags/tag129.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jpeg"/><Relationship Id="rId2" Type="http://schemas.openxmlformats.org/officeDocument/2006/relationships/tags" Target="../tags/tag135.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95.jpeg"/><Relationship Id="rId7" Type="http://schemas.openxmlformats.org/officeDocument/2006/relationships/image" Target="../media/image94.jpeg"/><Relationship Id="rId6" Type="http://schemas.openxmlformats.org/officeDocument/2006/relationships/image" Target="../media/image93.jpeg"/><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2" Type="http://schemas.openxmlformats.org/officeDocument/2006/relationships/slideLayout" Target="../slideLayouts/slideLayout7.xml"/><Relationship Id="rId11" Type="http://schemas.openxmlformats.org/officeDocument/2006/relationships/tags" Target="../tags/tag142.xml"/><Relationship Id="rId10" Type="http://schemas.openxmlformats.org/officeDocument/2006/relationships/image" Target="../media/image2.jpeg"/><Relationship Id="rId1" Type="http://schemas.openxmlformats.org/officeDocument/2006/relationships/tags" Target="../tags/tag136.xml"/></Relationships>
</file>

<file path=ppt/slides/_rels/slide21.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image" Target="../media/image2.jpeg"/><Relationship Id="rId7" Type="http://schemas.openxmlformats.org/officeDocument/2006/relationships/tags" Target="../tags/tag147.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microsoft.com/office/2007/relationships/hdphoto" Target="../media/image97.wdp"/><Relationship Id="rId10" Type="http://schemas.openxmlformats.org/officeDocument/2006/relationships/slideLayout" Target="../slideLayouts/slideLayout7.xml"/><Relationship Id="rId1" Type="http://schemas.openxmlformats.org/officeDocument/2006/relationships/image" Target="../media/image96.png"/></Relationships>
</file>

<file path=ppt/slides/_rels/slide22.xml.rels><?xml version="1.0" encoding="UTF-8" standalone="yes"?>
<Relationships xmlns="http://schemas.openxmlformats.org/package/2006/relationships"><Relationship Id="rId9" Type="http://schemas.openxmlformats.org/officeDocument/2006/relationships/image" Target="../media/image101.png"/><Relationship Id="rId8" Type="http://schemas.openxmlformats.org/officeDocument/2006/relationships/image" Target="../media/image100.png"/><Relationship Id="rId7" Type="http://schemas.openxmlformats.org/officeDocument/2006/relationships/image" Target="../media/image99.png"/><Relationship Id="rId6" Type="http://schemas.openxmlformats.org/officeDocument/2006/relationships/image" Target="../media/image98.png"/><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8" Type="http://schemas.openxmlformats.org/officeDocument/2006/relationships/slideLayout" Target="../slideLayouts/slideLayout7.xml"/><Relationship Id="rId17" Type="http://schemas.openxmlformats.org/officeDocument/2006/relationships/tags" Target="../tags/tag154.xml"/><Relationship Id="rId16" Type="http://schemas.openxmlformats.org/officeDocument/2006/relationships/image" Target="../media/image2.jpeg"/><Relationship Id="rId15" Type="http://schemas.openxmlformats.org/officeDocument/2006/relationships/image" Target="../media/image107.png"/><Relationship Id="rId14" Type="http://schemas.openxmlformats.org/officeDocument/2006/relationships/image" Target="../media/image106.png"/><Relationship Id="rId13" Type="http://schemas.openxmlformats.org/officeDocument/2006/relationships/image" Target="../media/image105.png"/><Relationship Id="rId12" Type="http://schemas.openxmlformats.org/officeDocument/2006/relationships/image" Target="../media/image104.png"/><Relationship Id="rId11" Type="http://schemas.openxmlformats.org/officeDocument/2006/relationships/image" Target="../media/image103.png"/><Relationship Id="rId10" Type="http://schemas.openxmlformats.org/officeDocument/2006/relationships/image" Target="../media/image102.png"/><Relationship Id="rId1" Type="http://schemas.openxmlformats.org/officeDocument/2006/relationships/tags" Target="../tags/tag149.xml"/></Relationships>
</file>

<file path=ppt/slides/_rels/slide23.xml.rels><?xml version="1.0" encoding="UTF-8" standalone="yes"?>
<Relationships xmlns="http://schemas.openxmlformats.org/package/2006/relationships"><Relationship Id="rId9" Type="http://schemas.openxmlformats.org/officeDocument/2006/relationships/image" Target="../media/image111.png"/><Relationship Id="rId8" Type="http://schemas.openxmlformats.org/officeDocument/2006/relationships/image" Target="../media/image110.png"/><Relationship Id="rId7" Type="http://schemas.openxmlformats.org/officeDocument/2006/relationships/image" Target="../media/image109.png"/><Relationship Id="rId6" Type="http://schemas.openxmlformats.org/officeDocument/2006/relationships/image" Target="../media/image108.png"/><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8" Type="http://schemas.openxmlformats.org/officeDocument/2006/relationships/slideLayout" Target="../slideLayouts/slideLayout7.xml"/><Relationship Id="rId17" Type="http://schemas.openxmlformats.org/officeDocument/2006/relationships/tags" Target="../tags/tag160.xml"/><Relationship Id="rId16" Type="http://schemas.openxmlformats.org/officeDocument/2006/relationships/image" Target="../media/image2.jpeg"/><Relationship Id="rId15" Type="http://schemas.openxmlformats.org/officeDocument/2006/relationships/image" Target="../media/image117.png"/><Relationship Id="rId14" Type="http://schemas.openxmlformats.org/officeDocument/2006/relationships/image" Target="../media/image116.png"/><Relationship Id="rId13" Type="http://schemas.openxmlformats.org/officeDocument/2006/relationships/image" Target="../media/image115.png"/><Relationship Id="rId12" Type="http://schemas.openxmlformats.org/officeDocument/2006/relationships/image" Target="../media/image114.png"/><Relationship Id="rId11" Type="http://schemas.openxmlformats.org/officeDocument/2006/relationships/image" Target="../media/image113.png"/><Relationship Id="rId10" Type="http://schemas.openxmlformats.org/officeDocument/2006/relationships/image" Target="../media/image112.png"/><Relationship Id="rId1" Type="http://schemas.openxmlformats.org/officeDocument/2006/relationships/tags" Target="../tags/tag155.xml"/></Relationships>
</file>

<file path=ppt/slides/_rels/slide24.xml.rels><?xml version="1.0" encoding="UTF-8" standalone="yes"?>
<Relationships xmlns="http://schemas.openxmlformats.org/package/2006/relationships"><Relationship Id="rId9" Type="http://schemas.openxmlformats.org/officeDocument/2006/relationships/image" Target="../media/image120.png"/><Relationship Id="rId8" Type="http://schemas.microsoft.com/office/2007/relationships/hdphoto" Target="../media/image119.wdp"/><Relationship Id="rId7" Type="http://schemas.openxmlformats.org/officeDocument/2006/relationships/image" Target="../media/image118.png"/><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2" Type="http://schemas.openxmlformats.org/officeDocument/2006/relationships/slideLayout" Target="../slideLayouts/slideLayout7.xml"/><Relationship Id="rId11" Type="http://schemas.openxmlformats.org/officeDocument/2006/relationships/tags" Target="../tags/tag167.xml"/><Relationship Id="rId10" Type="http://schemas.openxmlformats.org/officeDocument/2006/relationships/image" Target="../media/image2.jpeg"/><Relationship Id="rId1" Type="http://schemas.openxmlformats.org/officeDocument/2006/relationships/tags" Target="../tags/tag161.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73.xml"/><Relationship Id="rId7" Type="http://schemas.openxmlformats.org/officeDocument/2006/relationships/image" Target="../media/image2.jpeg"/><Relationship Id="rId6" Type="http://schemas.openxmlformats.org/officeDocument/2006/relationships/image" Target="../media/image121.png"/><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179.xml"/><Relationship Id="rId7" Type="http://schemas.openxmlformats.org/officeDocument/2006/relationships/image" Target="../media/image2.jpeg"/><Relationship Id="rId6" Type="http://schemas.openxmlformats.org/officeDocument/2006/relationships/image" Target="../media/image122.png"/><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27.xml.rels><?xml version="1.0" encoding="UTF-8" standalone="yes"?>
<Relationships xmlns="http://schemas.openxmlformats.org/package/2006/relationships"><Relationship Id="rId9" Type="http://schemas.microsoft.com/office/2007/relationships/hdphoto" Target="../media/image126.wdp"/><Relationship Id="rId8" Type="http://schemas.openxmlformats.org/officeDocument/2006/relationships/image" Target="../media/image125.png"/><Relationship Id="rId7" Type="http://schemas.microsoft.com/office/2007/relationships/hdphoto" Target="../media/image124.wdp"/><Relationship Id="rId6" Type="http://schemas.openxmlformats.org/officeDocument/2006/relationships/image" Target="../media/image123.png"/><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2" Type="http://schemas.openxmlformats.org/officeDocument/2006/relationships/slideLayout" Target="../slideLayouts/slideLayout7.xml"/><Relationship Id="rId11" Type="http://schemas.openxmlformats.org/officeDocument/2006/relationships/tags" Target="../tags/tag185.xml"/><Relationship Id="rId10" Type="http://schemas.openxmlformats.org/officeDocument/2006/relationships/image" Target="../media/image2.jpeg"/><Relationship Id="rId1" Type="http://schemas.openxmlformats.org/officeDocument/2006/relationships/tags" Target="../tags/tag180.xml"/></Relationships>
</file>

<file path=ppt/slides/_rels/slide28.xml.rels><?xml version="1.0" encoding="UTF-8" standalone="yes"?>
<Relationships xmlns="http://schemas.openxmlformats.org/package/2006/relationships"><Relationship Id="rId9" Type="http://schemas.openxmlformats.org/officeDocument/2006/relationships/image" Target="../media/image129.png"/><Relationship Id="rId8" Type="http://schemas.openxmlformats.org/officeDocument/2006/relationships/image" Target="../media/image128.wmf"/><Relationship Id="rId7" Type="http://schemas.openxmlformats.org/officeDocument/2006/relationships/image" Target="../media/image127.wmf"/><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3" Type="http://schemas.openxmlformats.org/officeDocument/2006/relationships/slideLayout" Target="../slideLayouts/slideLayout7.xml"/><Relationship Id="rId12" Type="http://schemas.openxmlformats.org/officeDocument/2006/relationships/tags" Target="../tags/tag192.xml"/><Relationship Id="rId11" Type="http://schemas.openxmlformats.org/officeDocument/2006/relationships/image" Target="../media/image2.jpeg"/><Relationship Id="rId10" Type="http://schemas.openxmlformats.org/officeDocument/2006/relationships/image" Target="../media/image130.jpeg"/><Relationship Id="rId1" Type="http://schemas.openxmlformats.org/officeDocument/2006/relationships/tags" Target="../tags/tag186.xml"/></Relationships>
</file>

<file path=ppt/slides/_rels/slide29.xml.rels><?xml version="1.0" encoding="UTF-8" standalone="yes"?>
<Relationships xmlns="http://schemas.openxmlformats.org/package/2006/relationships"><Relationship Id="rId9" Type="http://schemas.openxmlformats.org/officeDocument/2006/relationships/image" Target="../media/image133.png"/><Relationship Id="rId8" Type="http://schemas.openxmlformats.org/officeDocument/2006/relationships/image" Target="../media/image132.png"/><Relationship Id="rId7" Type="http://schemas.openxmlformats.org/officeDocument/2006/relationships/image" Target="../media/image131.png"/><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2" Type="http://schemas.openxmlformats.org/officeDocument/2006/relationships/slideLayout" Target="../slideLayouts/slideLayout7.xml"/><Relationship Id="rId11" Type="http://schemas.openxmlformats.org/officeDocument/2006/relationships/tags" Target="../tags/tag199.xml"/><Relationship Id="rId10" Type="http://schemas.openxmlformats.org/officeDocument/2006/relationships/image" Target="../media/image2.jpeg"/><Relationship Id="rId1" Type="http://schemas.openxmlformats.org/officeDocument/2006/relationships/tags" Target="../tags/tag19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05.xml"/><Relationship Id="rId7" Type="http://schemas.openxmlformats.org/officeDocument/2006/relationships/image" Target="../media/image2.jpeg"/><Relationship Id="rId6" Type="http://schemas.openxmlformats.org/officeDocument/2006/relationships/image" Target="../media/image134.png"/><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jpeg"/><Relationship Id="rId2" Type="http://schemas.openxmlformats.org/officeDocument/2006/relationships/tags" Target="../tags/tag206.xml"/><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2.xml"/><Relationship Id="rId7" Type="http://schemas.openxmlformats.org/officeDocument/2006/relationships/image" Target="../media/image2.jpeg"/><Relationship Id="rId6" Type="http://schemas.openxmlformats.org/officeDocument/2006/relationships/tags" Target="../tags/tag211.xml"/><Relationship Id="rId5" Type="http://schemas.openxmlformats.org/officeDocument/2006/relationships/tags" Target="../tags/tag210.xml"/><Relationship Id="rId4" Type="http://schemas.openxmlformats.org/officeDocument/2006/relationships/tags" Target="../tags/tag209.xml"/><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image" Target="../media/image135.jpeg"/></Relationships>
</file>

<file path=ppt/slides/_rels/slide33.xml.rels><?xml version="1.0" encoding="UTF-8" standalone="yes"?>
<Relationships xmlns="http://schemas.openxmlformats.org/package/2006/relationships"><Relationship Id="rId9" Type="http://schemas.openxmlformats.org/officeDocument/2006/relationships/image" Target="../media/image138.png"/><Relationship Id="rId8" Type="http://schemas.openxmlformats.org/officeDocument/2006/relationships/image" Target="../media/image137.png"/><Relationship Id="rId7" Type="http://schemas.openxmlformats.org/officeDocument/2006/relationships/image" Target="../media/image136.png"/><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3" Type="http://schemas.openxmlformats.org/officeDocument/2006/relationships/slideLayout" Target="../slideLayouts/slideLayout7.xml"/><Relationship Id="rId12" Type="http://schemas.openxmlformats.org/officeDocument/2006/relationships/tags" Target="../tags/tag219.xml"/><Relationship Id="rId11" Type="http://schemas.openxmlformats.org/officeDocument/2006/relationships/image" Target="../media/image2.jpeg"/><Relationship Id="rId10" Type="http://schemas.openxmlformats.org/officeDocument/2006/relationships/image" Target="../media/image139.png"/><Relationship Id="rId1" Type="http://schemas.openxmlformats.org/officeDocument/2006/relationships/tags" Target="../tags/tag213.xml"/></Relationships>
</file>

<file path=ppt/slides/_rels/slide34.xml.rels><?xml version="1.0" encoding="UTF-8" standalone="yes"?>
<Relationships xmlns="http://schemas.openxmlformats.org/package/2006/relationships"><Relationship Id="rId9" Type="http://schemas.openxmlformats.org/officeDocument/2006/relationships/image" Target="../media/image142.png"/><Relationship Id="rId8" Type="http://schemas.openxmlformats.org/officeDocument/2006/relationships/image" Target="../media/image141.png"/><Relationship Id="rId7" Type="http://schemas.openxmlformats.org/officeDocument/2006/relationships/image" Target="../media/image140.png"/><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 Type="http://schemas.openxmlformats.org/officeDocument/2006/relationships/tags" Target="../tags/tag221.xml"/><Relationship Id="rId13" Type="http://schemas.openxmlformats.org/officeDocument/2006/relationships/slideLayout" Target="../slideLayouts/slideLayout7.xml"/><Relationship Id="rId12" Type="http://schemas.openxmlformats.org/officeDocument/2006/relationships/tags" Target="../tags/tag226.xml"/><Relationship Id="rId11" Type="http://schemas.openxmlformats.org/officeDocument/2006/relationships/image" Target="../media/image2.jpeg"/><Relationship Id="rId10" Type="http://schemas.openxmlformats.org/officeDocument/2006/relationships/image" Target="../media/image143.jpeg"/><Relationship Id="rId1" Type="http://schemas.openxmlformats.org/officeDocument/2006/relationships/tags" Target="../tags/tag220.xml"/></Relationships>
</file>

<file path=ppt/slides/_rels/slide35.xml.rels><?xml version="1.0" encoding="UTF-8" standalone="yes"?>
<Relationships xmlns="http://schemas.openxmlformats.org/package/2006/relationships"><Relationship Id="rId9" Type="http://schemas.openxmlformats.org/officeDocument/2006/relationships/image" Target="../media/image146.jpeg"/><Relationship Id="rId8" Type="http://schemas.openxmlformats.org/officeDocument/2006/relationships/image" Target="../media/image145.jpeg"/><Relationship Id="rId7" Type="http://schemas.openxmlformats.org/officeDocument/2006/relationships/image" Target="../media/image144.png"/><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3" Type="http://schemas.openxmlformats.org/officeDocument/2006/relationships/slideLayout" Target="../slideLayouts/slideLayout7.xml"/><Relationship Id="rId12" Type="http://schemas.openxmlformats.org/officeDocument/2006/relationships/tags" Target="../tags/tag233.xml"/><Relationship Id="rId11" Type="http://schemas.openxmlformats.org/officeDocument/2006/relationships/image" Target="../media/image2.jpeg"/><Relationship Id="rId10" Type="http://schemas.openxmlformats.org/officeDocument/2006/relationships/image" Target="../media/image147.png"/><Relationship Id="rId1" Type="http://schemas.openxmlformats.org/officeDocument/2006/relationships/tags" Target="../tags/tag227.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38.xml"/><Relationship Id="rId6" Type="http://schemas.openxmlformats.org/officeDocument/2006/relationships/image" Target="../media/image2.jpeg"/><Relationship Id="rId5" Type="http://schemas.openxmlformats.org/officeDocument/2006/relationships/image" Target="../media/image148.png"/><Relationship Id="rId4" Type="http://schemas.openxmlformats.org/officeDocument/2006/relationships/tags" Target="../tags/tag237.xml"/><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37.xml.rels><?xml version="1.0" encoding="UTF-8" standalone="yes"?>
<Relationships xmlns="http://schemas.openxmlformats.org/package/2006/relationships"><Relationship Id="rId9" Type="http://schemas.openxmlformats.org/officeDocument/2006/relationships/image" Target="../media/image152.png"/><Relationship Id="rId8" Type="http://schemas.openxmlformats.org/officeDocument/2006/relationships/image" Target="../media/image151.png"/><Relationship Id="rId7" Type="http://schemas.openxmlformats.org/officeDocument/2006/relationships/image" Target="../media/image150.png"/><Relationship Id="rId6" Type="http://schemas.openxmlformats.org/officeDocument/2006/relationships/image" Target="../media/image149.png"/><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 Type="http://schemas.openxmlformats.org/officeDocument/2006/relationships/tags" Target="../tags/tag240.xml"/><Relationship Id="rId14" Type="http://schemas.openxmlformats.org/officeDocument/2006/relationships/slideLayout" Target="../slideLayouts/slideLayout7.xml"/><Relationship Id="rId13" Type="http://schemas.openxmlformats.org/officeDocument/2006/relationships/tags" Target="../tags/tag244.xml"/><Relationship Id="rId12" Type="http://schemas.openxmlformats.org/officeDocument/2006/relationships/image" Target="../media/image154.png"/><Relationship Id="rId11" Type="http://schemas.openxmlformats.org/officeDocument/2006/relationships/image" Target="../media/image2.jpeg"/><Relationship Id="rId10" Type="http://schemas.openxmlformats.org/officeDocument/2006/relationships/image" Target="../media/image153.png"/><Relationship Id="rId1" Type="http://schemas.openxmlformats.org/officeDocument/2006/relationships/tags" Target="../tags/tag239.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jpeg"/><Relationship Id="rId2" Type="http://schemas.openxmlformats.org/officeDocument/2006/relationships/tags" Target="../tags/tag245.xml"/><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9" Type="http://schemas.openxmlformats.org/officeDocument/2006/relationships/image" Target="../media/image157.jpeg"/><Relationship Id="rId8" Type="http://schemas.openxmlformats.org/officeDocument/2006/relationships/image" Target="../media/image156.jpeg"/><Relationship Id="rId7" Type="http://schemas.openxmlformats.org/officeDocument/2006/relationships/image" Target="../media/image155.jpeg"/><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3" Type="http://schemas.openxmlformats.org/officeDocument/2006/relationships/slideLayout" Target="../slideLayouts/slideLayout7.xml"/><Relationship Id="rId12" Type="http://schemas.openxmlformats.org/officeDocument/2006/relationships/tags" Target="../tags/tag252.xml"/><Relationship Id="rId11" Type="http://schemas.openxmlformats.org/officeDocument/2006/relationships/image" Target="../media/image2.jpeg"/><Relationship Id="rId10" Type="http://schemas.openxmlformats.org/officeDocument/2006/relationships/image" Target="../media/image158.jpeg"/><Relationship Id="rId1" Type="http://schemas.openxmlformats.org/officeDocument/2006/relationships/tags" Target="../tags/tag24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9" Type="http://schemas.openxmlformats.org/officeDocument/2006/relationships/image" Target="../media/image162.jpeg"/><Relationship Id="rId8" Type="http://schemas.openxmlformats.org/officeDocument/2006/relationships/image" Target="../media/image161.jpeg"/><Relationship Id="rId7" Type="http://schemas.openxmlformats.org/officeDocument/2006/relationships/image" Target="../media/image160.jpeg"/><Relationship Id="rId6" Type="http://schemas.openxmlformats.org/officeDocument/2006/relationships/image" Target="../media/image159.jpeg"/><Relationship Id="rId5" Type="http://schemas.openxmlformats.org/officeDocument/2006/relationships/tags" Target="../tags/tag25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3" Type="http://schemas.openxmlformats.org/officeDocument/2006/relationships/slideLayout" Target="../slideLayouts/slideLayout7.xml"/><Relationship Id="rId12" Type="http://schemas.openxmlformats.org/officeDocument/2006/relationships/tags" Target="../tags/tag258.xml"/><Relationship Id="rId11" Type="http://schemas.openxmlformats.org/officeDocument/2006/relationships/image" Target="../media/image2.jpeg"/><Relationship Id="rId10" Type="http://schemas.openxmlformats.org/officeDocument/2006/relationships/image" Target="../media/image163.jpeg"/><Relationship Id="rId1" Type="http://schemas.openxmlformats.org/officeDocument/2006/relationships/tags" Target="../tags/tag253.xml"/></Relationships>
</file>

<file path=ppt/slides/_rels/slide41.xml.rels><?xml version="1.0" encoding="UTF-8" standalone="yes"?>
<Relationships xmlns="http://schemas.openxmlformats.org/package/2006/relationships"><Relationship Id="rId9" Type="http://schemas.openxmlformats.org/officeDocument/2006/relationships/image" Target="../media/image2.jpeg"/><Relationship Id="rId8" Type="http://schemas.openxmlformats.org/officeDocument/2006/relationships/image" Target="../media/image166.jpeg"/><Relationship Id="rId7" Type="http://schemas.openxmlformats.org/officeDocument/2006/relationships/image" Target="../media/image165.png"/><Relationship Id="rId6" Type="http://schemas.openxmlformats.org/officeDocument/2006/relationships/image" Target="../media/image164.png"/><Relationship Id="rId5" Type="http://schemas.openxmlformats.org/officeDocument/2006/relationships/tags" Target="../tags/tag263.xml"/><Relationship Id="rId4" Type="http://schemas.openxmlformats.org/officeDocument/2006/relationships/tags" Target="../tags/tag262.xml"/><Relationship Id="rId3" Type="http://schemas.openxmlformats.org/officeDocument/2006/relationships/tags" Target="../tags/tag261.xml"/><Relationship Id="rId2" Type="http://schemas.openxmlformats.org/officeDocument/2006/relationships/tags" Target="../tags/tag260.xml"/><Relationship Id="rId11" Type="http://schemas.openxmlformats.org/officeDocument/2006/relationships/slideLayout" Target="../slideLayouts/slideLayout7.xml"/><Relationship Id="rId10" Type="http://schemas.openxmlformats.org/officeDocument/2006/relationships/tags" Target="../tags/tag264.xml"/><Relationship Id="rId1" Type="http://schemas.openxmlformats.org/officeDocument/2006/relationships/tags" Target="../tags/tag259.xml"/></Relationships>
</file>

<file path=ppt/slides/_rels/slide42.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image" Target="../media/image168.jpeg"/><Relationship Id="rId7" Type="http://schemas.openxmlformats.org/officeDocument/2006/relationships/tags" Target="../tags/tag270.xml"/><Relationship Id="rId6" Type="http://schemas.openxmlformats.org/officeDocument/2006/relationships/image" Target="../media/image167.jpeg"/><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5" Type="http://schemas.openxmlformats.org/officeDocument/2006/relationships/slideLayout" Target="../slideLayouts/slideLayout7.xml"/><Relationship Id="rId14" Type="http://schemas.openxmlformats.org/officeDocument/2006/relationships/tags" Target="../tags/tag273.xml"/><Relationship Id="rId13" Type="http://schemas.openxmlformats.org/officeDocument/2006/relationships/image" Target="../media/image2.jpeg"/><Relationship Id="rId12" Type="http://schemas.openxmlformats.org/officeDocument/2006/relationships/image" Target="../media/image170.jpeg"/><Relationship Id="rId11" Type="http://schemas.openxmlformats.org/officeDocument/2006/relationships/tags" Target="../tags/tag272.xml"/><Relationship Id="rId10" Type="http://schemas.openxmlformats.org/officeDocument/2006/relationships/image" Target="../media/image169.jpeg"/><Relationship Id="rId1" Type="http://schemas.openxmlformats.org/officeDocument/2006/relationships/tags" Target="../tags/tag265.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jpeg"/><Relationship Id="rId2" Type="http://schemas.openxmlformats.org/officeDocument/2006/relationships/tags" Target="../tags/tag274.xml"/><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image" Target="../media/image2.jpeg"/><Relationship Id="rId7" Type="http://schemas.openxmlformats.org/officeDocument/2006/relationships/image" Target="../media/image172.png"/><Relationship Id="rId6" Type="http://schemas.openxmlformats.org/officeDocument/2006/relationships/image" Target="../media/image171.png"/><Relationship Id="rId5" Type="http://schemas.openxmlformats.org/officeDocument/2006/relationships/tags" Target="../tags/tag279.xml"/><Relationship Id="rId4" Type="http://schemas.openxmlformats.org/officeDocument/2006/relationships/tags" Target="../tags/tag278.xml"/><Relationship Id="rId3" Type="http://schemas.openxmlformats.org/officeDocument/2006/relationships/tags" Target="../tags/tag277.xml"/><Relationship Id="rId2" Type="http://schemas.openxmlformats.org/officeDocument/2006/relationships/tags" Target="../tags/tag276.xml"/><Relationship Id="rId10" Type="http://schemas.openxmlformats.org/officeDocument/2006/relationships/slideLayout" Target="../slideLayouts/slideLayout7.xml"/><Relationship Id="rId1" Type="http://schemas.openxmlformats.org/officeDocument/2006/relationships/tags" Target="../tags/tag275.xml"/></Relationships>
</file>

<file path=ppt/slides/_rels/slide45.xml.rels><?xml version="1.0" encoding="UTF-8" standalone="yes"?>
<Relationships xmlns="http://schemas.openxmlformats.org/package/2006/relationships"><Relationship Id="rId9" Type="http://schemas.openxmlformats.org/officeDocument/2006/relationships/image" Target="../media/image176.jpeg"/><Relationship Id="rId8" Type="http://schemas.openxmlformats.org/officeDocument/2006/relationships/image" Target="../media/image175.jpeg"/><Relationship Id="rId7" Type="http://schemas.openxmlformats.org/officeDocument/2006/relationships/image" Target="../media/image174.jpeg"/><Relationship Id="rId6" Type="http://schemas.openxmlformats.org/officeDocument/2006/relationships/image" Target="../media/image173.jpeg"/><Relationship Id="rId5" Type="http://schemas.openxmlformats.org/officeDocument/2006/relationships/tags" Target="../tags/tag285.xml"/><Relationship Id="rId4" Type="http://schemas.openxmlformats.org/officeDocument/2006/relationships/tags" Target="../tags/tag284.xml"/><Relationship Id="rId3" Type="http://schemas.openxmlformats.org/officeDocument/2006/relationships/tags" Target="../tags/tag283.xml"/><Relationship Id="rId2" Type="http://schemas.openxmlformats.org/officeDocument/2006/relationships/tags" Target="../tags/tag282.xml"/><Relationship Id="rId14" Type="http://schemas.openxmlformats.org/officeDocument/2006/relationships/slideLayout" Target="../slideLayouts/slideLayout7.xml"/><Relationship Id="rId13" Type="http://schemas.openxmlformats.org/officeDocument/2006/relationships/tags" Target="../tags/tag286.xml"/><Relationship Id="rId12" Type="http://schemas.openxmlformats.org/officeDocument/2006/relationships/image" Target="../media/image2.jpeg"/><Relationship Id="rId11" Type="http://schemas.openxmlformats.org/officeDocument/2006/relationships/image" Target="../media/image178.jpeg"/><Relationship Id="rId10" Type="http://schemas.openxmlformats.org/officeDocument/2006/relationships/image" Target="../media/image177.jpeg"/><Relationship Id="rId1" Type="http://schemas.openxmlformats.org/officeDocument/2006/relationships/tags" Target="../tags/tag281.xml"/></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92.xml"/><Relationship Id="rId7" Type="http://schemas.openxmlformats.org/officeDocument/2006/relationships/image" Target="../media/image2.jpeg"/><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image" Target="../media/image179.png"/></Relationships>
</file>

<file path=ppt/slides/_rels/slide47.xml.rels><?xml version="1.0" encoding="UTF-8" standalone="yes"?>
<Relationships xmlns="http://schemas.openxmlformats.org/package/2006/relationships"><Relationship Id="rId9" Type="http://schemas.openxmlformats.org/officeDocument/2006/relationships/image" Target="../media/image183.jpeg"/><Relationship Id="rId8" Type="http://schemas.openxmlformats.org/officeDocument/2006/relationships/image" Target="../media/image182.jpeg"/><Relationship Id="rId7" Type="http://schemas.openxmlformats.org/officeDocument/2006/relationships/image" Target="../media/image181.jpeg"/><Relationship Id="rId6" Type="http://schemas.openxmlformats.org/officeDocument/2006/relationships/image" Target="../media/image180.jpeg"/><Relationship Id="rId5" Type="http://schemas.openxmlformats.org/officeDocument/2006/relationships/tags" Target="../tags/tag297.xml"/><Relationship Id="rId4" Type="http://schemas.openxmlformats.org/officeDocument/2006/relationships/tags" Target="../tags/tag296.xml"/><Relationship Id="rId3" Type="http://schemas.openxmlformats.org/officeDocument/2006/relationships/tags" Target="../tags/tag295.xml"/><Relationship Id="rId2" Type="http://schemas.openxmlformats.org/officeDocument/2006/relationships/tags" Target="../tags/tag294.xml"/><Relationship Id="rId13" Type="http://schemas.openxmlformats.org/officeDocument/2006/relationships/slideLayout" Target="../slideLayouts/slideLayout7.xml"/><Relationship Id="rId12" Type="http://schemas.openxmlformats.org/officeDocument/2006/relationships/tags" Target="../tags/tag298.xml"/><Relationship Id="rId11" Type="http://schemas.openxmlformats.org/officeDocument/2006/relationships/image" Target="../media/image2.jpeg"/><Relationship Id="rId10" Type="http://schemas.openxmlformats.org/officeDocument/2006/relationships/image" Target="../media/image184.jpeg"/><Relationship Id="rId1" Type="http://schemas.openxmlformats.org/officeDocument/2006/relationships/tags" Target="../tags/tag293.xml"/></Relationships>
</file>

<file path=ppt/slides/_rels/slide48.xml.rels><?xml version="1.0" encoding="UTF-8" standalone="yes"?>
<Relationships xmlns="http://schemas.openxmlformats.org/package/2006/relationships"><Relationship Id="rId9" Type="http://schemas.openxmlformats.org/officeDocument/2006/relationships/image" Target="../media/image188.jpeg"/><Relationship Id="rId8" Type="http://schemas.openxmlformats.org/officeDocument/2006/relationships/image" Target="../media/image187.jpeg"/><Relationship Id="rId7" Type="http://schemas.openxmlformats.org/officeDocument/2006/relationships/image" Target="../media/image186.jpeg"/><Relationship Id="rId6" Type="http://schemas.openxmlformats.org/officeDocument/2006/relationships/image" Target="../media/image185.jpeg"/><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tags" Target="../tags/tag300.xml"/><Relationship Id="rId12" Type="http://schemas.openxmlformats.org/officeDocument/2006/relationships/slideLayout" Target="../slideLayouts/slideLayout7.xml"/><Relationship Id="rId11" Type="http://schemas.openxmlformats.org/officeDocument/2006/relationships/tags" Target="../tags/tag304.xml"/><Relationship Id="rId10" Type="http://schemas.openxmlformats.org/officeDocument/2006/relationships/image" Target="../media/image2.jpeg"/><Relationship Id="rId1" Type="http://schemas.openxmlformats.org/officeDocument/2006/relationships/tags" Target="../tags/tag299.xml"/></Relationships>
</file>

<file path=ppt/slides/_rels/slide49.xml.rels><?xml version="1.0" encoding="UTF-8" standalone="yes"?>
<Relationships xmlns="http://schemas.openxmlformats.org/package/2006/relationships"><Relationship Id="rId9" Type="http://schemas.openxmlformats.org/officeDocument/2006/relationships/image" Target="../media/image192.png"/><Relationship Id="rId8" Type="http://schemas.openxmlformats.org/officeDocument/2006/relationships/image" Target="../media/image191.png"/><Relationship Id="rId7" Type="http://schemas.openxmlformats.org/officeDocument/2006/relationships/image" Target="../media/image190.png"/><Relationship Id="rId6" Type="http://schemas.openxmlformats.org/officeDocument/2006/relationships/image" Target="../media/image189.jpeg"/><Relationship Id="rId5" Type="http://schemas.openxmlformats.org/officeDocument/2006/relationships/tags" Target="../tags/tag309.xml"/><Relationship Id="rId4" Type="http://schemas.openxmlformats.org/officeDocument/2006/relationships/tags" Target="../tags/tag308.xml"/><Relationship Id="rId3" Type="http://schemas.openxmlformats.org/officeDocument/2006/relationships/tags" Target="../tags/tag307.xml"/><Relationship Id="rId2" Type="http://schemas.openxmlformats.org/officeDocument/2006/relationships/tags" Target="../tags/tag306.xml"/><Relationship Id="rId18" Type="http://schemas.openxmlformats.org/officeDocument/2006/relationships/slideLayout" Target="../slideLayouts/slideLayout7.xml"/><Relationship Id="rId17" Type="http://schemas.openxmlformats.org/officeDocument/2006/relationships/tags" Target="../tags/tag310.xml"/><Relationship Id="rId16" Type="http://schemas.openxmlformats.org/officeDocument/2006/relationships/image" Target="../media/image2.jpeg"/><Relationship Id="rId15" Type="http://schemas.openxmlformats.org/officeDocument/2006/relationships/image" Target="../media/image198.png"/><Relationship Id="rId14" Type="http://schemas.openxmlformats.org/officeDocument/2006/relationships/image" Target="../media/image197.png"/><Relationship Id="rId13" Type="http://schemas.openxmlformats.org/officeDocument/2006/relationships/image" Target="../media/image196.png"/><Relationship Id="rId12" Type="http://schemas.openxmlformats.org/officeDocument/2006/relationships/image" Target="../media/image195.jpeg"/><Relationship Id="rId11" Type="http://schemas.openxmlformats.org/officeDocument/2006/relationships/image" Target="../media/image194.jpeg"/><Relationship Id="rId10" Type="http://schemas.openxmlformats.org/officeDocument/2006/relationships/image" Target="../media/image193.png"/><Relationship Id="rId1" Type="http://schemas.openxmlformats.org/officeDocument/2006/relationships/tags" Target="../tags/tag305.xml"/></Relationships>
</file>

<file path=ppt/slides/_rels/slide5.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6" Type="http://schemas.openxmlformats.org/officeDocument/2006/relationships/slideLayout" Target="../slideLayouts/slideLayout7.xml"/><Relationship Id="rId45" Type="http://schemas.openxmlformats.org/officeDocument/2006/relationships/image" Target="../media/image2.jpeg"/><Relationship Id="rId44" Type="http://schemas.openxmlformats.org/officeDocument/2006/relationships/tags" Target="../tags/tag49.xml"/><Relationship Id="rId43" Type="http://schemas.openxmlformats.org/officeDocument/2006/relationships/tags" Target="../tags/tag48.xml"/><Relationship Id="rId42" Type="http://schemas.openxmlformats.org/officeDocument/2006/relationships/tags" Target="../tags/tag47.xml"/><Relationship Id="rId41" Type="http://schemas.openxmlformats.org/officeDocument/2006/relationships/tags" Target="../tags/tag46.xml"/><Relationship Id="rId40" Type="http://schemas.openxmlformats.org/officeDocument/2006/relationships/tags" Target="../tags/tag45.xml"/><Relationship Id="rId4" Type="http://schemas.openxmlformats.org/officeDocument/2006/relationships/tags" Target="../tags/tag9.xml"/><Relationship Id="rId39" Type="http://schemas.openxmlformats.org/officeDocument/2006/relationships/tags" Target="../tags/tag44.xml"/><Relationship Id="rId38" Type="http://schemas.openxmlformats.org/officeDocument/2006/relationships/tags" Target="../tags/tag43.xml"/><Relationship Id="rId37" Type="http://schemas.openxmlformats.org/officeDocument/2006/relationships/tags" Target="../tags/tag42.xml"/><Relationship Id="rId36" Type="http://schemas.openxmlformats.org/officeDocument/2006/relationships/tags" Target="../tags/tag41.xml"/><Relationship Id="rId35" Type="http://schemas.openxmlformats.org/officeDocument/2006/relationships/tags" Target="../tags/tag40.xml"/><Relationship Id="rId34" Type="http://schemas.openxmlformats.org/officeDocument/2006/relationships/tags" Target="../tags/tag39.xml"/><Relationship Id="rId33" Type="http://schemas.openxmlformats.org/officeDocument/2006/relationships/tags" Target="../tags/tag38.xml"/><Relationship Id="rId32" Type="http://schemas.openxmlformats.org/officeDocument/2006/relationships/tags" Target="../tags/tag37.xml"/><Relationship Id="rId31" Type="http://schemas.openxmlformats.org/officeDocument/2006/relationships/tags" Target="../tags/tag36.xml"/><Relationship Id="rId30" Type="http://schemas.openxmlformats.org/officeDocument/2006/relationships/tags" Target="../tags/tag35.xml"/><Relationship Id="rId3" Type="http://schemas.openxmlformats.org/officeDocument/2006/relationships/tags" Target="../tags/tag8.xml"/><Relationship Id="rId29" Type="http://schemas.openxmlformats.org/officeDocument/2006/relationships/tags" Target="../tags/tag34.xml"/><Relationship Id="rId28" Type="http://schemas.openxmlformats.org/officeDocument/2006/relationships/tags" Target="../tags/tag33.xml"/><Relationship Id="rId27" Type="http://schemas.openxmlformats.org/officeDocument/2006/relationships/tags" Target="../tags/tag32.xml"/><Relationship Id="rId26" Type="http://schemas.openxmlformats.org/officeDocument/2006/relationships/tags" Target="../tags/tag3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image" Target="../media/image2.jpeg"/><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tags" Target="../tags/tag313.xml"/><Relationship Id="rId3" Type="http://schemas.openxmlformats.org/officeDocument/2006/relationships/tags" Target="../tags/tag312.xml"/><Relationship Id="rId2" Type="http://schemas.openxmlformats.org/officeDocument/2006/relationships/tags" Target="../tags/tag311.xml"/><Relationship Id="rId11" Type="http://schemas.openxmlformats.org/officeDocument/2006/relationships/slideLayout" Target="../slideLayouts/slideLayout7.xml"/><Relationship Id="rId10" Type="http://schemas.openxmlformats.org/officeDocument/2006/relationships/tags" Target="../tags/tag318.xml"/><Relationship Id="rId1" Type="http://schemas.openxmlformats.org/officeDocument/2006/relationships/image" Target="../media/image199.jpe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jpeg"/><Relationship Id="rId7" Type="http://schemas.openxmlformats.org/officeDocument/2006/relationships/tags" Target="../tags/tag55.xml"/><Relationship Id="rId6" Type="http://schemas.openxmlformats.org/officeDocument/2006/relationships/image" Target="../media/image6.png"/><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jpeg"/><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s>
</file>

<file path=ppt/slides/_rels/slide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tags" Target="../tags/tag66.xml"/><Relationship Id="rId4" Type="http://schemas.openxmlformats.org/officeDocument/2006/relationships/tags" Target="../tags/tag65.xml"/><Relationship Id="rId31" Type="http://schemas.openxmlformats.org/officeDocument/2006/relationships/slideLayout" Target="../slideLayouts/slideLayout7.xml"/><Relationship Id="rId30" Type="http://schemas.openxmlformats.org/officeDocument/2006/relationships/image" Target="../media/image31.jpeg"/><Relationship Id="rId3" Type="http://schemas.openxmlformats.org/officeDocument/2006/relationships/tags" Target="../tags/tag64.xml"/><Relationship Id="rId29" Type="http://schemas.openxmlformats.org/officeDocument/2006/relationships/image" Target="../media/image30.png"/><Relationship Id="rId28" Type="http://schemas.openxmlformats.org/officeDocument/2006/relationships/image" Target="../media/image29.png"/><Relationship Id="rId27" Type="http://schemas.openxmlformats.org/officeDocument/2006/relationships/image" Target="../media/image28.png"/><Relationship Id="rId26" Type="http://schemas.openxmlformats.org/officeDocument/2006/relationships/image" Target="../media/image27.png"/><Relationship Id="rId25" Type="http://schemas.openxmlformats.org/officeDocument/2006/relationships/image" Target="../media/image26.png"/><Relationship Id="rId24" Type="http://schemas.openxmlformats.org/officeDocument/2006/relationships/image" Target="../media/image25.png"/><Relationship Id="rId23" Type="http://schemas.openxmlformats.org/officeDocument/2006/relationships/image" Target="../media/image24.png"/><Relationship Id="rId22" Type="http://schemas.openxmlformats.org/officeDocument/2006/relationships/image" Target="../media/image23.png"/><Relationship Id="rId21" Type="http://schemas.openxmlformats.org/officeDocument/2006/relationships/image" Target="../media/image22.png"/><Relationship Id="rId20" Type="http://schemas.openxmlformats.org/officeDocument/2006/relationships/image" Target="../media/image21.png"/><Relationship Id="rId2" Type="http://schemas.openxmlformats.org/officeDocument/2006/relationships/tags" Target="../tags/tag63.xml"/><Relationship Id="rId19" Type="http://schemas.openxmlformats.org/officeDocument/2006/relationships/image" Target="../media/image20.png"/><Relationship Id="rId18" Type="http://schemas.openxmlformats.org/officeDocument/2006/relationships/image" Target="../media/image19.png"/><Relationship Id="rId17" Type="http://schemas.openxmlformats.org/officeDocument/2006/relationships/image" Target="../media/image18.png"/><Relationship Id="rId16" Type="http://schemas.openxmlformats.org/officeDocument/2006/relationships/image" Target="../media/image17.png"/><Relationship Id="rId15" Type="http://schemas.openxmlformats.org/officeDocument/2006/relationships/image" Target="../media/image16.png"/><Relationship Id="rId14" Type="http://schemas.openxmlformats.org/officeDocument/2006/relationships/image" Target="../media/image15.png"/><Relationship Id="rId13" Type="http://schemas.openxmlformats.org/officeDocument/2006/relationships/image" Target="../media/image14.png"/><Relationship Id="rId12" Type="http://schemas.openxmlformats.org/officeDocument/2006/relationships/image" Target="../media/image13.png"/><Relationship Id="rId11" Type="http://schemas.openxmlformats.org/officeDocument/2006/relationships/image" Target="../media/image12.png"/><Relationship Id="rId10" Type="http://schemas.openxmlformats.org/officeDocument/2006/relationships/image" Target="../media/image11.png"/><Relationship Id="rId1" Type="http://schemas.openxmlformats.org/officeDocument/2006/relationships/tags" Target="../tags/tag62.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3.xml"/><Relationship Id="rId7" Type="http://schemas.openxmlformats.org/officeDocument/2006/relationships/image" Target="../media/image2.jpeg"/><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0558"/>
            <a:ext cx="12218008" cy="3786652"/>
          </a:xfrm>
          <a:custGeom>
            <a:avLst/>
            <a:gdLst>
              <a:gd name="connsiteX0" fmla="*/ 0 w 12192000"/>
              <a:gd name="connsiteY0" fmla="*/ 0 h 3436523"/>
              <a:gd name="connsiteX1" fmla="*/ 12192000 w 12192000"/>
              <a:gd name="connsiteY1" fmla="*/ 0 h 3436523"/>
              <a:gd name="connsiteX2" fmla="*/ 12192000 w 12192000"/>
              <a:gd name="connsiteY2" fmla="*/ 3436523 h 3436523"/>
              <a:gd name="connsiteX3" fmla="*/ 0 w 12192000"/>
              <a:gd name="connsiteY3" fmla="*/ 3436523 h 3436523"/>
              <a:gd name="connsiteX4" fmla="*/ 0 w 12192000"/>
              <a:gd name="connsiteY4" fmla="*/ 0 h 3436523"/>
              <a:gd name="connsiteX0-1" fmla="*/ 0 w 12192000"/>
              <a:gd name="connsiteY0-2" fmla="*/ 0 h 3436523"/>
              <a:gd name="connsiteX1-3" fmla="*/ 12192000 w 12192000"/>
              <a:gd name="connsiteY1-4" fmla="*/ 0 h 3436523"/>
              <a:gd name="connsiteX2-5" fmla="*/ 12192000 w 12192000"/>
              <a:gd name="connsiteY2-6" fmla="*/ 3436523 h 3436523"/>
              <a:gd name="connsiteX3-7" fmla="*/ 5052447 w 12192000"/>
              <a:gd name="connsiteY3-8" fmla="*/ 3414688 h 3436523"/>
              <a:gd name="connsiteX4-9" fmla="*/ 0 w 12192000"/>
              <a:gd name="connsiteY4-10" fmla="*/ 3436523 h 3436523"/>
              <a:gd name="connsiteX5" fmla="*/ 0 w 12192000"/>
              <a:gd name="connsiteY5" fmla="*/ 0 h 3436523"/>
              <a:gd name="connsiteX0-11" fmla="*/ 0 w 12192000"/>
              <a:gd name="connsiteY0-12" fmla="*/ 0 h 3436523"/>
              <a:gd name="connsiteX1-13" fmla="*/ 12192000 w 12192000"/>
              <a:gd name="connsiteY1-14" fmla="*/ 0 h 3436523"/>
              <a:gd name="connsiteX2-15" fmla="*/ 12192000 w 12192000"/>
              <a:gd name="connsiteY2-16" fmla="*/ 3436523 h 3436523"/>
              <a:gd name="connsiteX3-17" fmla="*/ 3192651 w 12192000"/>
              <a:gd name="connsiteY3-18" fmla="*/ 3151217 h 3436523"/>
              <a:gd name="connsiteX4-19" fmla="*/ 5052447 w 12192000"/>
              <a:gd name="connsiteY4-20" fmla="*/ 3414688 h 3436523"/>
              <a:gd name="connsiteX5-21" fmla="*/ 0 w 12192000"/>
              <a:gd name="connsiteY5-22" fmla="*/ 3436523 h 3436523"/>
              <a:gd name="connsiteX6" fmla="*/ 0 w 12192000"/>
              <a:gd name="connsiteY6" fmla="*/ 0 h 3436523"/>
              <a:gd name="connsiteX0-23" fmla="*/ 0 w 12192000"/>
              <a:gd name="connsiteY0-24" fmla="*/ 0 h 3786656"/>
              <a:gd name="connsiteX1-25" fmla="*/ 12192000 w 12192000"/>
              <a:gd name="connsiteY1-26" fmla="*/ 0 h 3786656"/>
              <a:gd name="connsiteX2-27" fmla="*/ 12192000 w 12192000"/>
              <a:gd name="connsiteY2-28" fmla="*/ 3436523 h 3786656"/>
              <a:gd name="connsiteX3-29" fmla="*/ 6664271 w 12192000"/>
              <a:gd name="connsiteY3-30" fmla="*/ 3786647 h 3786656"/>
              <a:gd name="connsiteX4-31" fmla="*/ 5052447 w 12192000"/>
              <a:gd name="connsiteY4-32" fmla="*/ 3414688 h 3786656"/>
              <a:gd name="connsiteX5-33" fmla="*/ 0 w 12192000"/>
              <a:gd name="connsiteY5-34" fmla="*/ 3436523 h 3786656"/>
              <a:gd name="connsiteX6-35" fmla="*/ 0 w 12192000"/>
              <a:gd name="connsiteY6-36" fmla="*/ 0 h 3786656"/>
              <a:gd name="connsiteX0-37" fmla="*/ 0 w 12192000"/>
              <a:gd name="connsiteY0-38" fmla="*/ 0 h 3786656"/>
              <a:gd name="connsiteX1-39" fmla="*/ 12192000 w 12192000"/>
              <a:gd name="connsiteY1-40" fmla="*/ 0 h 3786656"/>
              <a:gd name="connsiteX2-41" fmla="*/ 12192000 w 12192000"/>
              <a:gd name="connsiteY2-42" fmla="*/ 3436523 h 3786656"/>
              <a:gd name="connsiteX3-43" fmla="*/ 6664271 w 12192000"/>
              <a:gd name="connsiteY3-44" fmla="*/ 3786647 h 3786656"/>
              <a:gd name="connsiteX4-45" fmla="*/ 3766088 w 12192000"/>
              <a:gd name="connsiteY4-46" fmla="*/ 3197712 h 3786656"/>
              <a:gd name="connsiteX5-47" fmla="*/ 0 w 12192000"/>
              <a:gd name="connsiteY5-48" fmla="*/ 3436523 h 3786656"/>
              <a:gd name="connsiteX6-49" fmla="*/ 0 w 12192000"/>
              <a:gd name="connsiteY6-50" fmla="*/ 0 h 3786656"/>
              <a:gd name="connsiteX0-51" fmla="*/ 0 w 12192000"/>
              <a:gd name="connsiteY0-52" fmla="*/ 0 h 3786656"/>
              <a:gd name="connsiteX1-53" fmla="*/ 12192000 w 12192000"/>
              <a:gd name="connsiteY1-54" fmla="*/ 0 h 3786656"/>
              <a:gd name="connsiteX2-55" fmla="*/ 12192000 w 12192000"/>
              <a:gd name="connsiteY2-56" fmla="*/ 3436523 h 3786656"/>
              <a:gd name="connsiteX3-57" fmla="*/ 6664271 w 12192000"/>
              <a:gd name="connsiteY3-58" fmla="*/ 3786647 h 3786656"/>
              <a:gd name="connsiteX4-59" fmla="*/ 3766088 w 12192000"/>
              <a:gd name="connsiteY4-60" fmla="*/ 3197712 h 3786656"/>
              <a:gd name="connsiteX5-61" fmla="*/ 0 w 12192000"/>
              <a:gd name="connsiteY5-62" fmla="*/ 3436523 h 3786656"/>
              <a:gd name="connsiteX6-63" fmla="*/ 0 w 12192000"/>
              <a:gd name="connsiteY6-64" fmla="*/ 0 h 3786656"/>
              <a:gd name="connsiteX0-65" fmla="*/ 0 w 12192000"/>
              <a:gd name="connsiteY0-66" fmla="*/ 0 h 3786656"/>
              <a:gd name="connsiteX1-67" fmla="*/ 12192000 w 12192000"/>
              <a:gd name="connsiteY1-68" fmla="*/ 0 h 3786656"/>
              <a:gd name="connsiteX2-69" fmla="*/ 12192000 w 12192000"/>
              <a:gd name="connsiteY2-70" fmla="*/ 3436523 h 3786656"/>
              <a:gd name="connsiteX3-71" fmla="*/ 6664271 w 12192000"/>
              <a:gd name="connsiteY3-72" fmla="*/ 3786647 h 3786656"/>
              <a:gd name="connsiteX4-73" fmla="*/ 3766088 w 12192000"/>
              <a:gd name="connsiteY4-74" fmla="*/ 3197712 h 3786656"/>
              <a:gd name="connsiteX5-75" fmla="*/ 0 w 12192000"/>
              <a:gd name="connsiteY5-76" fmla="*/ 3436523 h 3786656"/>
              <a:gd name="connsiteX6-77" fmla="*/ 0 w 12192000"/>
              <a:gd name="connsiteY6-78" fmla="*/ 0 h 3786656"/>
              <a:gd name="connsiteX0-79" fmla="*/ 0 w 12207498"/>
              <a:gd name="connsiteY0-80" fmla="*/ 0 h 3786651"/>
              <a:gd name="connsiteX1-81" fmla="*/ 12192000 w 12207498"/>
              <a:gd name="connsiteY1-82" fmla="*/ 0 h 3786651"/>
              <a:gd name="connsiteX2-83" fmla="*/ 12207498 w 12207498"/>
              <a:gd name="connsiteY2-84" fmla="*/ 3095561 h 3786651"/>
              <a:gd name="connsiteX3-85" fmla="*/ 6664271 w 12207498"/>
              <a:gd name="connsiteY3-86" fmla="*/ 3786647 h 3786651"/>
              <a:gd name="connsiteX4-87" fmla="*/ 3766088 w 12207498"/>
              <a:gd name="connsiteY4-88" fmla="*/ 3197712 h 3786651"/>
              <a:gd name="connsiteX5-89" fmla="*/ 0 w 12207498"/>
              <a:gd name="connsiteY5-90" fmla="*/ 3436523 h 3786651"/>
              <a:gd name="connsiteX6-91" fmla="*/ 0 w 12207498"/>
              <a:gd name="connsiteY6-92" fmla="*/ 0 h 3786651"/>
              <a:gd name="connsiteX0-93" fmla="*/ 0 w 12218008"/>
              <a:gd name="connsiteY0-94" fmla="*/ 0 h 3786652"/>
              <a:gd name="connsiteX1-95" fmla="*/ 12192000 w 12218008"/>
              <a:gd name="connsiteY1-96" fmla="*/ 0 h 3786652"/>
              <a:gd name="connsiteX2-97" fmla="*/ 12218008 w 12218008"/>
              <a:gd name="connsiteY2-98" fmla="*/ 3169134 h 3786652"/>
              <a:gd name="connsiteX3-99" fmla="*/ 6664271 w 12218008"/>
              <a:gd name="connsiteY3-100" fmla="*/ 3786647 h 3786652"/>
              <a:gd name="connsiteX4-101" fmla="*/ 3766088 w 12218008"/>
              <a:gd name="connsiteY4-102" fmla="*/ 3197712 h 3786652"/>
              <a:gd name="connsiteX5-103" fmla="*/ 0 w 12218008"/>
              <a:gd name="connsiteY5-104" fmla="*/ 3436523 h 3786652"/>
              <a:gd name="connsiteX6-105" fmla="*/ 0 w 12218008"/>
              <a:gd name="connsiteY6-106" fmla="*/ 0 h 3786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18008" h="3786652">
                <a:moveTo>
                  <a:pt x="0" y="0"/>
                </a:moveTo>
                <a:lnTo>
                  <a:pt x="12192000" y="0"/>
                </a:lnTo>
                <a:lnTo>
                  <a:pt x="12218008" y="3169134"/>
                </a:lnTo>
                <a:cubicBezTo>
                  <a:pt x="9869154" y="3167022"/>
                  <a:pt x="9013125" y="3788759"/>
                  <a:pt x="6664271" y="3786647"/>
                </a:cubicBezTo>
                <a:lnTo>
                  <a:pt x="3766088" y="3197712"/>
                </a:lnTo>
                <a:cubicBezTo>
                  <a:pt x="2510725" y="3277316"/>
                  <a:pt x="1177872" y="3093448"/>
                  <a:pt x="0" y="3436523"/>
                </a:cubicBezTo>
                <a:lnTo>
                  <a:pt x="0" y="0"/>
                </a:lnTo>
                <a:close/>
              </a:path>
            </a:pathLst>
          </a:custGeom>
          <a:blipFill dpi="0" rotWithShape="1">
            <a:blip r:embed="rId1">
              <a:extLst>
                <a:ext uri="{28A0092B-C50C-407E-A947-70E740481C1C}">
                  <a14:useLocalDpi xmlns:a14="http://schemas.microsoft.com/office/drawing/2010/main" val="0"/>
                </a:ext>
              </a:extLst>
            </a:blip>
            <a:srcRect/>
            <a:stretch>
              <a:fillRect t="-43308" b="-267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文本框 50"/>
          <p:cNvSpPr txBox="1"/>
          <p:nvPr>
            <p:custDataLst>
              <p:tags r:id="rId2"/>
            </p:custDataLst>
          </p:nvPr>
        </p:nvSpPr>
        <p:spPr>
          <a:xfrm>
            <a:off x="4705985" y="5643880"/>
            <a:ext cx="6253480" cy="460375"/>
          </a:xfrm>
          <a:prstGeom prst="rect">
            <a:avLst/>
          </a:prstGeom>
          <a:noFill/>
        </p:spPr>
        <p:txBody>
          <a:bodyPr wrap="square" rtlCol="0">
            <a:spAutoFit/>
          </a:bodyPr>
          <a:lstStyle/>
          <a:p>
            <a:pPr>
              <a:lnSpc>
                <a:spcPct val="150000"/>
              </a:lnSpc>
            </a:pP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做超级电容器，打造优质的超级电容器制造企业！</a:t>
            </a:r>
            <a:endPar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660536" y="5045320"/>
            <a:ext cx="2225040" cy="706755"/>
          </a:xfrm>
          <a:prstGeom prst="rect">
            <a:avLst/>
          </a:prstGeom>
          <a:noFill/>
        </p:spPr>
        <p:txBody>
          <a:bodyPr wrap="none" rtlCol="0">
            <a:spAutoFit/>
          </a:bodyPr>
          <a:lstStyle/>
          <a:p>
            <a:r>
              <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rPr>
              <a:t>公司简介</a:t>
            </a:r>
            <a:endPar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5" name="文本框 4"/>
          <p:cNvSpPr txBox="1"/>
          <p:nvPr/>
        </p:nvSpPr>
        <p:spPr>
          <a:xfrm>
            <a:off x="4706257" y="4620632"/>
            <a:ext cx="1402080" cy="460375"/>
          </a:xfrm>
          <a:prstGeom prst="rect">
            <a:avLst/>
          </a:prstGeom>
          <a:noFill/>
        </p:spPr>
        <p:txBody>
          <a:bodyPr wrap="none" rtlCol="0">
            <a:spAutoFit/>
          </a:bodyPr>
          <a:lstStyle/>
          <a:p>
            <a:r>
              <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rPr>
              <a:t>PART ONE</a:t>
            </a:r>
            <a:endPar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1151" y="2526223"/>
            <a:ext cx="12229159" cy="1544453"/>
            <a:chOff x="-11151" y="2535878"/>
            <a:chExt cx="12203151" cy="1333321"/>
          </a:xfrm>
          <a:effectLst>
            <a:outerShdw blurRad="190500" dist="63500" dir="2700000" algn="tl" rotWithShape="0">
              <a:prstClr val="black">
                <a:alpha val="25000"/>
              </a:prstClr>
            </a:outerShdw>
          </a:effectLst>
        </p:grpSpPr>
        <p:sp>
          <p:nvSpPr>
            <p:cNvPr id="22" name="矩形 2"/>
            <p:cNvSpPr/>
            <p:nvPr/>
          </p:nvSpPr>
          <p:spPr>
            <a:xfrm>
              <a:off x="-11151" y="2798232"/>
              <a:ext cx="6402285" cy="718734"/>
            </a:xfrm>
            <a:custGeom>
              <a:avLst/>
              <a:gdLst>
                <a:gd name="connsiteX0" fmla="*/ 0 w 6391134"/>
                <a:gd name="connsiteY0" fmla="*/ 0 h 931991"/>
                <a:gd name="connsiteX1" fmla="*/ 6391134 w 6391134"/>
                <a:gd name="connsiteY1" fmla="*/ 0 h 931991"/>
                <a:gd name="connsiteX2" fmla="*/ 6391134 w 6391134"/>
                <a:gd name="connsiteY2" fmla="*/ 931991 h 931991"/>
                <a:gd name="connsiteX3" fmla="*/ 0 w 6391134"/>
                <a:gd name="connsiteY3" fmla="*/ 931991 h 931991"/>
                <a:gd name="connsiteX4" fmla="*/ 0 w 6391134"/>
                <a:gd name="connsiteY4" fmla="*/ 0 h 931991"/>
                <a:gd name="connsiteX0-1" fmla="*/ 0 w 6391134"/>
                <a:gd name="connsiteY0-2" fmla="*/ 0 h 931991"/>
                <a:gd name="connsiteX1-3" fmla="*/ 6391134 w 6391134"/>
                <a:gd name="connsiteY1-4" fmla="*/ 524107 h 931991"/>
                <a:gd name="connsiteX2-5" fmla="*/ 6391134 w 6391134"/>
                <a:gd name="connsiteY2-6" fmla="*/ 931991 h 931991"/>
                <a:gd name="connsiteX3-7" fmla="*/ 0 w 6391134"/>
                <a:gd name="connsiteY3-8" fmla="*/ 931991 h 931991"/>
                <a:gd name="connsiteX4-9" fmla="*/ 0 w 6391134"/>
                <a:gd name="connsiteY4-10" fmla="*/ 0 h 931991"/>
                <a:gd name="connsiteX0-11" fmla="*/ 11151 w 6402285"/>
                <a:gd name="connsiteY0-12" fmla="*/ 0 h 931991"/>
                <a:gd name="connsiteX1-13" fmla="*/ 6402285 w 6402285"/>
                <a:gd name="connsiteY1-14" fmla="*/ 524107 h 931991"/>
                <a:gd name="connsiteX2-15" fmla="*/ 6402285 w 6402285"/>
                <a:gd name="connsiteY2-16" fmla="*/ 931991 h 931991"/>
                <a:gd name="connsiteX3-17" fmla="*/ 0 w 6402285"/>
                <a:gd name="connsiteY3-18" fmla="*/ 363279 h 931991"/>
                <a:gd name="connsiteX4-19" fmla="*/ 11151 w 6402285"/>
                <a:gd name="connsiteY4-20" fmla="*/ 0 h 931991"/>
                <a:gd name="connsiteX0-21" fmla="*/ 11151 w 6402285"/>
                <a:gd name="connsiteY0-22" fmla="*/ 0 h 931991"/>
                <a:gd name="connsiteX1-23" fmla="*/ 6402285 w 6402285"/>
                <a:gd name="connsiteY1-24" fmla="*/ 524107 h 931991"/>
                <a:gd name="connsiteX2-25" fmla="*/ 6402285 w 6402285"/>
                <a:gd name="connsiteY2-26" fmla="*/ 931991 h 931991"/>
                <a:gd name="connsiteX3-27" fmla="*/ 0 w 6402285"/>
                <a:gd name="connsiteY3-28" fmla="*/ 363279 h 931991"/>
                <a:gd name="connsiteX4-29" fmla="*/ 11151 w 6402285"/>
                <a:gd name="connsiteY4-30" fmla="*/ 0 h 931991"/>
                <a:gd name="connsiteX0-31" fmla="*/ 11151 w 6402285"/>
                <a:gd name="connsiteY0-32" fmla="*/ 191938 h 1123929"/>
                <a:gd name="connsiteX1-33" fmla="*/ 6402285 w 6402285"/>
                <a:gd name="connsiteY1-34" fmla="*/ 716045 h 1123929"/>
                <a:gd name="connsiteX2-35" fmla="*/ 6402285 w 6402285"/>
                <a:gd name="connsiteY2-36" fmla="*/ 1123929 h 1123929"/>
                <a:gd name="connsiteX3-37" fmla="*/ 0 w 6402285"/>
                <a:gd name="connsiteY3-38" fmla="*/ 555217 h 1123929"/>
                <a:gd name="connsiteX4-39" fmla="*/ 11151 w 6402285"/>
                <a:gd name="connsiteY4-40" fmla="*/ 191938 h 1123929"/>
                <a:gd name="connsiteX0-41" fmla="*/ 11151 w 6402285"/>
                <a:gd name="connsiteY0-42" fmla="*/ 191938 h 733636"/>
                <a:gd name="connsiteX1-43" fmla="*/ 6402285 w 6402285"/>
                <a:gd name="connsiteY1-44" fmla="*/ 716045 h 733636"/>
                <a:gd name="connsiteX2-45" fmla="*/ 5153348 w 6402285"/>
                <a:gd name="connsiteY2-46" fmla="*/ 733636 h 733636"/>
                <a:gd name="connsiteX3-47" fmla="*/ 0 w 6402285"/>
                <a:gd name="connsiteY3-48" fmla="*/ 555217 h 733636"/>
                <a:gd name="connsiteX4-49" fmla="*/ 11151 w 6402285"/>
                <a:gd name="connsiteY4-50" fmla="*/ 191938 h 733636"/>
                <a:gd name="connsiteX0-51" fmla="*/ 11151 w 6402285"/>
                <a:gd name="connsiteY0-52" fmla="*/ 191938 h 762784"/>
                <a:gd name="connsiteX1-53" fmla="*/ 6402285 w 6402285"/>
                <a:gd name="connsiteY1-54" fmla="*/ 716045 h 762784"/>
                <a:gd name="connsiteX2-55" fmla="*/ 5153348 w 6402285"/>
                <a:gd name="connsiteY2-56" fmla="*/ 733636 h 762784"/>
                <a:gd name="connsiteX3-57" fmla="*/ 0 w 6402285"/>
                <a:gd name="connsiteY3-58" fmla="*/ 555217 h 762784"/>
                <a:gd name="connsiteX4-59" fmla="*/ 11151 w 6402285"/>
                <a:gd name="connsiteY4-60" fmla="*/ 191938 h 762784"/>
                <a:gd name="connsiteX0-61" fmla="*/ 11151 w 6402285"/>
                <a:gd name="connsiteY0-62" fmla="*/ 191938 h 762784"/>
                <a:gd name="connsiteX1-63" fmla="*/ 6402285 w 6402285"/>
                <a:gd name="connsiteY1-64" fmla="*/ 716045 h 762784"/>
                <a:gd name="connsiteX2-65" fmla="*/ 5153348 w 6402285"/>
                <a:gd name="connsiteY2-66" fmla="*/ 733636 h 762784"/>
                <a:gd name="connsiteX3-67" fmla="*/ 0 w 6402285"/>
                <a:gd name="connsiteY3-68" fmla="*/ 555217 h 762784"/>
                <a:gd name="connsiteX4-69" fmla="*/ 11151 w 6402285"/>
                <a:gd name="connsiteY4-70" fmla="*/ 191938 h 762784"/>
                <a:gd name="connsiteX0-71" fmla="*/ 11151 w 6402285"/>
                <a:gd name="connsiteY0-72" fmla="*/ 191938 h 762784"/>
                <a:gd name="connsiteX1-73" fmla="*/ 6402285 w 6402285"/>
                <a:gd name="connsiteY1-74" fmla="*/ 716045 h 762784"/>
                <a:gd name="connsiteX2-75" fmla="*/ 5153348 w 6402285"/>
                <a:gd name="connsiteY2-76" fmla="*/ 733636 h 762784"/>
                <a:gd name="connsiteX3-77" fmla="*/ 0 w 6402285"/>
                <a:gd name="connsiteY3-78" fmla="*/ 555217 h 762784"/>
                <a:gd name="connsiteX4-79" fmla="*/ 11151 w 6402285"/>
                <a:gd name="connsiteY4-80" fmla="*/ 191938 h 762784"/>
                <a:gd name="connsiteX0-81" fmla="*/ 11151 w 6402285"/>
                <a:gd name="connsiteY0-82" fmla="*/ 191938 h 716808"/>
                <a:gd name="connsiteX1-83" fmla="*/ 6402285 w 6402285"/>
                <a:gd name="connsiteY1-84" fmla="*/ 716045 h 716808"/>
                <a:gd name="connsiteX2-85" fmla="*/ 4640392 w 6402285"/>
                <a:gd name="connsiteY2-86" fmla="*/ 622124 h 716808"/>
                <a:gd name="connsiteX3-87" fmla="*/ 0 w 6402285"/>
                <a:gd name="connsiteY3-88" fmla="*/ 555217 h 716808"/>
                <a:gd name="connsiteX4-89" fmla="*/ 11151 w 6402285"/>
                <a:gd name="connsiteY4-90" fmla="*/ 191938 h 716808"/>
                <a:gd name="connsiteX0-91" fmla="*/ 11151 w 6402285"/>
                <a:gd name="connsiteY0-92" fmla="*/ 191938 h 720424"/>
                <a:gd name="connsiteX1-93" fmla="*/ 6402285 w 6402285"/>
                <a:gd name="connsiteY1-94" fmla="*/ 716045 h 720424"/>
                <a:gd name="connsiteX2-95" fmla="*/ 4640392 w 6402285"/>
                <a:gd name="connsiteY2-96" fmla="*/ 622124 h 720424"/>
                <a:gd name="connsiteX3-97" fmla="*/ 0 w 6402285"/>
                <a:gd name="connsiteY3-98" fmla="*/ 555217 h 720424"/>
                <a:gd name="connsiteX4-99" fmla="*/ 11151 w 6402285"/>
                <a:gd name="connsiteY4-100" fmla="*/ 191938 h 720424"/>
                <a:gd name="connsiteX0-101" fmla="*/ 11151 w 6402285"/>
                <a:gd name="connsiteY0-102" fmla="*/ 191938 h 720424"/>
                <a:gd name="connsiteX1-103" fmla="*/ 6402285 w 6402285"/>
                <a:gd name="connsiteY1-104" fmla="*/ 716045 h 720424"/>
                <a:gd name="connsiteX2-105" fmla="*/ 4640392 w 6402285"/>
                <a:gd name="connsiteY2-106" fmla="*/ 622124 h 720424"/>
                <a:gd name="connsiteX3-107" fmla="*/ 0 w 6402285"/>
                <a:gd name="connsiteY3-108" fmla="*/ 555217 h 720424"/>
                <a:gd name="connsiteX4-109" fmla="*/ 11151 w 6402285"/>
                <a:gd name="connsiteY4-110" fmla="*/ 191938 h 720424"/>
                <a:gd name="connsiteX0-111" fmla="*/ 11151 w 6402285"/>
                <a:gd name="connsiteY0-112" fmla="*/ 191938 h 720424"/>
                <a:gd name="connsiteX1-113" fmla="*/ 6402285 w 6402285"/>
                <a:gd name="connsiteY1-114" fmla="*/ 716045 h 720424"/>
                <a:gd name="connsiteX2-115" fmla="*/ 4640392 w 6402285"/>
                <a:gd name="connsiteY2-116" fmla="*/ 622124 h 720424"/>
                <a:gd name="connsiteX3-117" fmla="*/ 0 w 6402285"/>
                <a:gd name="connsiteY3-118" fmla="*/ 555217 h 720424"/>
                <a:gd name="connsiteX4-119" fmla="*/ 11151 w 6402285"/>
                <a:gd name="connsiteY4-120" fmla="*/ 191938 h 720424"/>
                <a:gd name="connsiteX0-121" fmla="*/ 11151 w 6402285"/>
                <a:gd name="connsiteY0-122" fmla="*/ 191938 h 720424"/>
                <a:gd name="connsiteX1-123" fmla="*/ 6402285 w 6402285"/>
                <a:gd name="connsiteY1-124" fmla="*/ 716045 h 720424"/>
                <a:gd name="connsiteX2-125" fmla="*/ 4640392 w 6402285"/>
                <a:gd name="connsiteY2-126" fmla="*/ 622124 h 720424"/>
                <a:gd name="connsiteX3-127" fmla="*/ 0 w 6402285"/>
                <a:gd name="connsiteY3-128" fmla="*/ 555217 h 720424"/>
                <a:gd name="connsiteX4-129" fmla="*/ 11151 w 6402285"/>
                <a:gd name="connsiteY4-130" fmla="*/ 191938 h 720424"/>
                <a:gd name="connsiteX0-131" fmla="*/ 11151 w 6402285"/>
                <a:gd name="connsiteY0-132" fmla="*/ 191938 h 718734"/>
                <a:gd name="connsiteX1-133" fmla="*/ 6402285 w 6402285"/>
                <a:gd name="connsiteY1-134" fmla="*/ 716045 h 718734"/>
                <a:gd name="connsiteX2-135" fmla="*/ 4640392 w 6402285"/>
                <a:gd name="connsiteY2-136" fmla="*/ 622124 h 718734"/>
                <a:gd name="connsiteX3-137" fmla="*/ 0 w 6402285"/>
                <a:gd name="connsiteY3-138" fmla="*/ 555217 h 718734"/>
                <a:gd name="connsiteX4-139" fmla="*/ 11151 w 6402285"/>
                <a:gd name="connsiteY4-140" fmla="*/ 191938 h 7187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02285" h="718734">
                  <a:moveTo>
                    <a:pt x="11151" y="191938"/>
                  </a:moveTo>
                  <a:cubicBezTo>
                    <a:pt x="981802" y="-101711"/>
                    <a:pt x="3669741" y="-150033"/>
                    <a:pt x="6402285" y="716045"/>
                  </a:cubicBezTo>
                  <a:cubicBezTo>
                    <a:pt x="5985973" y="721909"/>
                    <a:pt x="5513904" y="727773"/>
                    <a:pt x="4640392" y="622124"/>
                  </a:cubicBezTo>
                  <a:cubicBezTo>
                    <a:pt x="1484102" y="116602"/>
                    <a:pt x="156612" y="525480"/>
                    <a:pt x="0" y="555217"/>
                  </a:cubicBezTo>
                  <a:lnTo>
                    <a:pt x="11151" y="191938"/>
                  </a:lnTo>
                  <a:close/>
                </a:path>
              </a:pathLst>
            </a:custGeom>
            <a:gradFill>
              <a:gsLst>
                <a:gs pos="0">
                  <a:srgbClr val="0F90DD"/>
                </a:gs>
                <a:gs pos="100000">
                  <a:srgbClr val="0155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
            <p:cNvSpPr/>
            <p:nvPr/>
          </p:nvSpPr>
          <p:spPr>
            <a:xfrm>
              <a:off x="4973444" y="2535878"/>
              <a:ext cx="7218556" cy="1333321"/>
            </a:xfrm>
            <a:custGeom>
              <a:avLst/>
              <a:gdLst>
                <a:gd name="connsiteX0" fmla="*/ 0 w 6984380"/>
                <a:gd name="connsiteY0" fmla="*/ 0 h 544932"/>
                <a:gd name="connsiteX1" fmla="*/ 6984380 w 6984380"/>
                <a:gd name="connsiteY1" fmla="*/ 0 h 544932"/>
                <a:gd name="connsiteX2" fmla="*/ 6984380 w 6984380"/>
                <a:gd name="connsiteY2" fmla="*/ 544932 h 544932"/>
                <a:gd name="connsiteX3" fmla="*/ 0 w 6984380"/>
                <a:gd name="connsiteY3" fmla="*/ 544932 h 544932"/>
                <a:gd name="connsiteX4" fmla="*/ 0 w 6984380"/>
                <a:gd name="connsiteY4" fmla="*/ 0 h 544932"/>
                <a:gd name="connsiteX0-1" fmla="*/ 0 w 6984380"/>
                <a:gd name="connsiteY0-2" fmla="*/ 0 h 1280912"/>
                <a:gd name="connsiteX1-3" fmla="*/ 6984380 w 6984380"/>
                <a:gd name="connsiteY1-4" fmla="*/ 0 h 1280912"/>
                <a:gd name="connsiteX2-5" fmla="*/ 6984380 w 6984380"/>
                <a:gd name="connsiteY2-6" fmla="*/ 544932 h 1280912"/>
                <a:gd name="connsiteX3-7" fmla="*/ 3423424 w 6984380"/>
                <a:gd name="connsiteY3-8" fmla="*/ 1280912 h 1280912"/>
                <a:gd name="connsiteX4-9" fmla="*/ 0 w 6984380"/>
                <a:gd name="connsiteY4-10" fmla="*/ 0 h 1280912"/>
                <a:gd name="connsiteX0-11" fmla="*/ 0 w 7218556"/>
                <a:gd name="connsiteY0-12" fmla="*/ 869795 h 1280912"/>
                <a:gd name="connsiteX1-13" fmla="*/ 7218556 w 7218556"/>
                <a:gd name="connsiteY1-14" fmla="*/ 0 h 1280912"/>
                <a:gd name="connsiteX2-15" fmla="*/ 7218556 w 7218556"/>
                <a:gd name="connsiteY2-16" fmla="*/ 544932 h 1280912"/>
                <a:gd name="connsiteX3-17" fmla="*/ 3657600 w 7218556"/>
                <a:gd name="connsiteY3-18" fmla="*/ 1280912 h 1280912"/>
                <a:gd name="connsiteX4-19" fmla="*/ 0 w 7218556"/>
                <a:gd name="connsiteY4-20" fmla="*/ 869795 h 1280912"/>
                <a:gd name="connsiteX0-21" fmla="*/ 0 w 7218556"/>
                <a:gd name="connsiteY0-22" fmla="*/ 869795 h 1280912"/>
                <a:gd name="connsiteX1-23" fmla="*/ 7218556 w 7218556"/>
                <a:gd name="connsiteY1-24" fmla="*/ 0 h 1280912"/>
                <a:gd name="connsiteX2-25" fmla="*/ 7218556 w 7218556"/>
                <a:gd name="connsiteY2-26" fmla="*/ 544932 h 1280912"/>
                <a:gd name="connsiteX3-27" fmla="*/ 3657600 w 7218556"/>
                <a:gd name="connsiteY3-28" fmla="*/ 1280912 h 1280912"/>
                <a:gd name="connsiteX4-29" fmla="*/ 0 w 7218556"/>
                <a:gd name="connsiteY4-30" fmla="*/ 869795 h 1280912"/>
                <a:gd name="connsiteX0-31" fmla="*/ 0 w 7218556"/>
                <a:gd name="connsiteY0-32" fmla="*/ 913485 h 1324602"/>
                <a:gd name="connsiteX1-33" fmla="*/ 7218556 w 7218556"/>
                <a:gd name="connsiteY1-34" fmla="*/ 43690 h 1324602"/>
                <a:gd name="connsiteX2-35" fmla="*/ 7218556 w 7218556"/>
                <a:gd name="connsiteY2-36" fmla="*/ 588622 h 1324602"/>
                <a:gd name="connsiteX3-37" fmla="*/ 3657600 w 7218556"/>
                <a:gd name="connsiteY3-38" fmla="*/ 1324602 h 1324602"/>
                <a:gd name="connsiteX4-39" fmla="*/ 0 w 7218556"/>
                <a:gd name="connsiteY4-40" fmla="*/ 913485 h 1324602"/>
                <a:gd name="connsiteX0-41" fmla="*/ 0 w 7218556"/>
                <a:gd name="connsiteY0-42" fmla="*/ 914730 h 1325847"/>
                <a:gd name="connsiteX1-43" fmla="*/ 7218556 w 7218556"/>
                <a:gd name="connsiteY1-44" fmla="*/ 44935 h 1325847"/>
                <a:gd name="connsiteX2-45" fmla="*/ 7218556 w 7218556"/>
                <a:gd name="connsiteY2-46" fmla="*/ 589867 h 1325847"/>
                <a:gd name="connsiteX3-47" fmla="*/ 3657600 w 7218556"/>
                <a:gd name="connsiteY3-48" fmla="*/ 1325847 h 1325847"/>
                <a:gd name="connsiteX4-49" fmla="*/ 0 w 7218556"/>
                <a:gd name="connsiteY4-50" fmla="*/ 914730 h 1325847"/>
                <a:gd name="connsiteX0-51" fmla="*/ 0 w 7218556"/>
                <a:gd name="connsiteY0-52" fmla="*/ 914730 h 1325847"/>
                <a:gd name="connsiteX1-53" fmla="*/ 7218556 w 7218556"/>
                <a:gd name="connsiteY1-54" fmla="*/ 44935 h 1325847"/>
                <a:gd name="connsiteX2-55" fmla="*/ 7218556 w 7218556"/>
                <a:gd name="connsiteY2-56" fmla="*/ 589867 h 1325847"/>
                <a:gd name="connsiteX3-57" fmla="*/ 3657600 w 7218556"/>
                <a:gd name="connsiteY3-58" fmla="*/ 1325847 h 1325847"/>
                <a:gd name="connsiteX4-59" fmla="*/ 0 w 7218556"/>
                <a:gd name="connsiteY4-60" fmla="*/ 914730 h 1325847"/>
                <a:gd name="connsiteX0-61" fmla="*/ 0 w 7218556"/>
                <a:gd name="connsiteY0-62" fmla="*/ 914730 h 1325847"/>
                <a:gd name="connsiteX1-63" fmla="*/ 7218556 w 7218556"/>
                <a:gd name="connsiteY1-64" fmla="*/ 44935 h 1325847"/>
                <a:gd name="connsiteX2-65" fmla="*/ 7218556 w 7218556"/>
                <a:gd name="connsiteY2-66" fmla="*/ 589867 h 1325847"/>
                <a:gd name="connsiteX3-67" fmla="*/ 3657600 w 7218556"/>
                <a:gd name="connsiteY3-68" fmla="*/ 1325847 h 1325847"/>
                <a:gd name="connsiteX4-69" fmla="*/ 0 w 7218556"/>
                <a:gd name="connsiteY4-70" fmla="*/ 914730 h 1325847"/>
                <a:gd name="connsiteX0-71" fmla="*/ 0 w 7218556"/>
                <a:gd name="connsiteY0-72" fmla="*/ 914730 h 1335241"/>
                <a:gd name="connsiteX1-73" fmla="*/ 7218556 w 7218556"/>
                <a:gd name="connsiteY1-74" fmla="*/ 44935 h 1335241"/>
                <a:gd name="connsiteX2-75" fmla="*/ 7218556 w 7218556"/>
                <a:gd name="connsiteY2-76" fmla="*/ 589867 h 1335241"/>
                <a:gd name="connsiteX3-77" fmla="*/ 3657600 w 7218556"/>
                <a:gd name="connsiteY3-78" fmla="*/ 1325847 h 1335241"/>
                <a:gd name="connsiteX4-79" fmla="*/ 0 w 7218556"/>
                <a:gd name="connsiteY4-80" fmla="*/ 914730 h 1335241"/>
                <a:gd name="connsiteX0-81" fmla="*/ 0 w 7218556"/>
                <a:gd name="connsiteY0-82" fmla="*/ 914730 h 1333321"/>
                <a:gd name="connsiteX1-83" fmla="*/ 7218556 w 7218556"/>
                <a:gd name="connsiteY1-84" fmla="*/ 44935 h 1333321"/>
                <a:gd name="connsiteX2-85" fmla="*/ 7218556 w 7218556"/>
                <a:gd name="connsiteY2-86" fmla="*/ 589867 h 1333321"/>
                <a:gd name="connsiteX3-87" fmla="*/ 3657600 w 7218556"/>
                <a:gd name="connsiteY3-88" fmla="*/ 1325847 h 1333321"/>
                <a:gd name="connsiteX4-89" fmla="*/ 0 w 7218556"/>
                <a:gd name="connsiteY4-90" fmla="*/ 914730 h 13333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18556" h="1333321">
                  <a:moveTo>
                    <a:pt x="0" y="914730"/>
                  </a:moveTo>
                  <a:cubicBezTo>
                    <a:pt x="2919142" y="1059696"/>
                    <a:pt x="6451600" y="-256147"/>
                    <a:pt x="7218556" y="44935"/>
                  </a:cubicBezTo>
                  <a:lnTo>
                    <a:pt x="7218556" y="589867"/>
                  </a:lnTo>
                  <a:cubicBezTo>
                    <a:pt x="6625063" y="803352"/>
                    <a:pt x="5311698" y="1407129"/>
                    <a:pt x="3657600" y="1325847"/>
                  </a:cubicBezTo>
                  <a:cubicBezTo>
                    <a:pt x="2003502" y="1244565"/>
                    <a:pt x="1219200" y="1051769"/>
                    <a:pt x="0" y="914730"/>
                  </a:cubicBezTo>
                  <a:close/>
                </a:path>
              </a:pathLst>
            </a:custGeom>
            <a:gradFill>
              <a:gsLst>
                <a:gs pos="0">
                  <a:srgbClr val="A3DEFD"/>
                </a:gs>
                <a:gs pos="100000">
                  <a:srgbClr val="0F90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1628291" y="4400626"/>
            <a:ext cx="1681871" cy="1569660"/>
          </a:xfrm>
          <a:prstGeom prst="rect">
            <a:avLst/>
          </a:prstGeom>
          <a:noFill/>
        </p:spPr>
        <p:txBody>
          <a:bodyPr wrap="none" rtlCol="0">
            <a:spAutoFit/>
          </a:bodyPr>
          <a:lstStyle/>
          <a:p>
            <a:r>
              <a:rPr lang="en-US" altLang="zh-CN" sz="9600" b="1" dirty="0" smtClean="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rPr>
              <a:t>01</a:t>
            </a:r>
            <a:endParaRPr lang="zh-CN" altLang="en-US" sz="9600" b="1" dirty="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endParaRPr>
          </a:p>
        </p:txBody>
      </p:sp>
      <p:cxnSp>
        <p:nvCxnSpPr>
          <p:cNvPr id="10" name="直接连接符 9"/>
          <p:cNvCxnSpPr/>
          <p:nvPr/>
        </p:nvCxnSpPr>
        <p:spPr>
          <a:xfrm>
            <a:off x="3945377" y="4602443"/>
            <a:ext cx="0" cy="1623627"/>
          </a:xfrm>
          <a:prstGeom prst="line">
            <a:avLst/>
          </a:prstGeom>
          <a:ln w="28575">
            <a:gradFill>
              <a:gsLst>
                <a:gs pos="0">
                  <a:srgbClr val="0F90DD">
                    <a:alpha val="0"/>
                  </a:srgbClr>
                </a:gs>
                <a:gs pos="49500">
                  <a:srgbClr val="0F90DD"/>
                </a:gs>
                <a:gs pos="100000">
                  <a:srgbClr val="0F90D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745860" y="5804486"/>
            <a:ext cx="1363100" cy="369332"/>
          </a:xfrm>
          <a:prstGeom prst="rect">
            <a:avLst/>
          </a:prstGeom>
          <a:noFill/>
        </p:spPr>
        <p:txBody>
          <a:bodyPr wrap="square" rtlCol="0">
            <a:spAutoFit/>
          </a:bodyPr>
          <a:lstStyle/>
          <a:p>
            <a:pPr algn="dist"/>
            <a:r>
              <a:rPr lang="en-US" altLang="zh-CN" dirty="0" smtClean="0">
                <a:solidFill>
                  <a:schemeClr val="tx1">
                    <a:lumMod val="85000"/>
                    <a:lumOff val="15000"/>
                  </a:schemeClr>
                </a:solidFill>
                <a:latin typeface="思源宋体 CN Heavy" panose="02020900000000000000" pitchFamily="18" charset="-122"/>
                <a:ea typeface="思源宋体 CN Heavy" panose="02020900000000000000" pitchFamily="18" charset="-122"/>
              </a:rPr>
              <a:t>PART</a:t>
            </a:r>
            <a:endParaRPr lang="zh-CN" altLang="en-US" dirty="0">
              <a:solidFill>
                <a:schemeClr val="tx1">
                  <a:lumMod val="85000"/>
                  <a:lumOff val="15000"/>
                </a:schemeClr>
              </a:solidFill>
              <a:latin typeface="思源宋体 CN Heavy" panose="02020900000000000000" pitchFamily="18" charset="-122"/>
              <a:ea typeface="思源宋体 CN Heavy" panose="020209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par>
    </p:tnLst>
    <p:bldLst>
      <p:bldP spid="7" grpId="0" bldLvl="0" animBg="1"/>
      <p:bldP spid="3" grpId="0"/>
      <p:bldP spid="4" grpId="0"/>
      <p:bldP spid="5" grpId="0"/>
      <p:bldP spid="35"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4225290" cy="429895"/>
          </a:xfrm>
          <a:prstGeom prst="rect">
            <a:avLst/>
          </a:prstGeom>
          <a:noFill/>
        </p:spPr>
        <p:txBody>
          <a:bodyPr wrap="square" rtlCol="0">
            <a:spAutoFit/>
          </a:bodyPr>
          <a:p>
            <a:r>
              <a:rPr lang="zh-CN" altLang="en-US" sz="2200" b="1" dirty="0">
                <a:solidFill>
                  <a:srgbClr val="0070C0"/>
                </a:solidFill>
                <a:latin typeface="+mj-ea"/>
                <a:sym typeface="+mn-ea"/>
              </a:rPr>
              <a:t>主要技术研发人员</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3" name="表格 2"/>
          <p:cNvGraphicFramePr>
            <a:graphicFrameLocks noGrp="1"/>
          </p:cNvGraphicFramePr>
          <p:nvPr>
            <p:custDataLst>
              <p:tags r:id="rId6"/>
            </p:custDataLst>
          </p:nvPr>
        </p:nvGraphicFramePr>
        <p:xfrm>
          <a:off x="1677670" y="1433830"/>
          <a:ext cx="8964295" cy="5196840"/>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1005205"/>
                <a:gridCol w="1619885"/>
                <a:gridCol w="2359659"/>
                <a:gridCol w="1989772"/>
                <a:gridCol w="1989772"/>
              </a:tblGrid>
              <a:tr h="424815">
                <a:tc>
                  <a:txBody>
                    <a:bodyPr/>
                    <a:p>
                      <a:pPr marL="0" algn="ctr" defTabSz="914400" rtl="0" eaLnBrk="1" fontAlgn="ctr" latinLnBrk="0" hangingPunct="1"/>
                      <a:endParaRPr lang="zh-CN" altLang="en-US" sz="1800" b="1" kern="1200" dirty="0">
                        <a:solidFill>
                          <a:schemeClr val="bg1"/>
                        </a:solidFill>
                        <a:latin typeface="微软雅黑" panose="020B0503020204020204" charset="-122"/>
                        <a:ea typeface="微软雅黑" panose="020B0503020204020204" charset="-122"/>
                        <a:cs typeface="+mn-cs"/>
                      </a:endParaRPr>
                    </a:p>
                  </a:txBody>
                  <a:tcPr marL="0" marR="0" marT="0" marB="0" anchor="ctr">
                    <a:solidFill>
                      <a:srgbClr val="C00000"/>
                    </a:solidFill>
                  </a:tcPr>
                </a:tc>
                <a:tc>
                  <a:txBody>
                    <a:bodyPr/>
                    <a:p>
                      <a:pPr marL="0" algn="ctr" defTabSz="914400" rtl="0" eaLnBrk="1" fontAlgn="ctr" latinLnBrk="0" hangingPunct="1"/>
                      <a:r>
                        <a:rPr lang="zh-CN" altLang="en-US" sz="1800" kern="1200" dirty="0">
                          <a:latin typeface="微软雅黑" panose="020B0503020204020204" charset="-122"/>
                          <a:ea typeface="微软雅黑" panose="020B0503020204020204" charset="-122"/>
                        </a:rPr>
                        <a:t>姓名</a:t>
                      </a:r>
                      <a:endParaRPr lang="zh-CN" altLang="en-US" sz="1800" b="1" kern="1200" dirty="0">
                        <a:solidFill>
                          <a:schemeClr val="bg1"/>
                        </a:solidFill>
                        <a:latin typeface="微软雅黑" panose="020B0503020204020204" charset="-122"/>
                        <a:ea typeface="微软雅黑" panose="020B0503020204020204" charset="-122"/>
                        <a:cs typeface="+mn-cs"/>
                      </a:endParaRPr>
                    </a:p>
                  </a:txBody>
                  <a:tcPr marL="0" marR="0" marT="0" marB="0" anchor="ctr">
                    <a:solidFill>
                      <a:srgbClr val="0070C0"/>
                    </a:solidFill>
                  </a:tcPr>
                </a:tc>
                <a:tc>
                  <a:txBody>
                    <a:bodyPr/>
                    <a:p>
                      <a:pPr marL="252095" algn="ctr" defTabSz="914400" rtl="0" eaLnBrk="1" fontAlgn="ctr" latinLnBrk="0" hangingPunct="1"/>
                      <a:r>
                        <a:rPr lang="zh-CN" altLang="en-US" sz="1800" kern="1200" dirty="0">
                          <a:latin typeface="微软雅黑" panose="020B0503020204020204" charset="-122"/>
                          <a:ea typeface="微软雅黑" panose="020B0503020204020204" charset="-122"/>
                        </a:rPr>
                        <a:t>职务</a:t>
                      </a:r>
                      <a:endParaRPr lang="zh-CN" altLang="en-US" sz="1800" b="1" kern="1200" dirty="0">
                        <a:solidFill>
                          <a:schemeClr val="bg1"/>
                        </a:solidFill>
                        <a:latin typeface="微软雅黑" panose="020B0503020204020204" charset="-122"/>
                        <a:ea typeface="微软雅黑" panose="020B0503020204020204" charset="-122"/>
                        <a:cs typeface="+mn-cs"/>
                      </a:endParaRPr>
                    </a:p>
                  </a:txBody>
                  <a:tcPr marL="0" marR="0" marT="0" marB="0" anchor="ctr">
                    <a:solidFill>
                      <a:srgbClr val="0070C0"/>
                    </a:solidFill>
                  </a:tcPr>
                </a:tc>
                <a:tc>
                  <a:txBody>
                    <a:bodyPr/>
                    <a:p>
                      <a:pPr marL="252095" algn="ctr" defTabSz="914400" rtl="0" eaLnBrk="1" fontAlgn="ctr" latinLnBrk="0" hangingPunct="1"/>
                      <a:r>
                        <a:rPr lang="zh-CN" altLang="en-US" sz="1800" kern="1200" dirty="0">
                          <a:latin typeface="微软雅黑" panose="020B0503020204020204" charset="-122"/>
                          <a:ea typeface="微软雅黑" panose="020B0503020204020204" charset="-122"/>
                        </a:rPr>
                        <a:t>职称</a:t>
                      </a:r>
                      <a:endParaRPr lang="zh-CN" altLang="en-US" sz="1800" b="1" kern="1200" dirty="0">
                        <a:solidFill>
                          <a:schemeClr val="bg1"/>
                        </a:solidFill>
                        <a:latin typeface="微软雅黑" panose="020B0503020204020204" charset="-122"/>
                        <a:ea typeface="微软雅黑" panose="020B0503020204020204" charset="-122"/>
                        <a:cs typeface="+mn-cs"/>
                      </a:endParaRPr>
                    </a:p>
                  </a:txBody>
                  <a:tcPr marL="0" marR="0" marT="0" marB="0" anchor="ctr">
                    <a:solidFill>
                      <a:srgbClr val="0070C0"/>
                    </a:solidFill>
                  </a:tcPr>
                </a:tc>
                <a:tc>
                  <a:txBody>
                    <a:bodyPr/>
                    <a:p>
                      <a:pPr marL="252095" algn="ctr" defTabSz="914400" rtl="0" eaLnBrk="1" fontAlgn="ctr" latinLnBrk="0" hangingPunct="1"/>
                      <a:r>
                        <a:rPr lang="zh-CN" altLang="en-US" sz="1800" kern="1200" dirty="0">
                          <a:latin typeface="微软雅黑" panose="020B0503020204020204" charset="-122"/>
                          <a:ea typeface="微软雅黑" panose="020B0503020204020204" charset="-122"/>
                        </a:rPr>
                        <a:t>领域</a:t>
                      </a:r>
                      <a:endParaRPr lang="zh-CN" altLang="en-US" sz="1800" b="1" kern="1200" dirty="0">
                        <a:solidFill>
                          <a:schemeClr val="bg1"/>
                        </a:solidFill>
                        <a:latin typeface="微软雅黑" panose="020B0503020204020204" charset="-122"/>
                        <a:ea typeface="微软雅黑" panose="020B0503020204020204" charset="-122"/>
                        <a:cs typeface="+mn-cs"/>
                      </a:endParaRPr>
                    </a:p>
                  </a:txBody>
                  <a:tcPr marL="0" marR="0" marT="0" marB="0" anchor="ctr">
                    <a:solidFill>
                      <a:srgbClr val="0070C0"/>
                    </a:solidFill>
                  </a:tcPr>
                </a:tc>
              </a:tr>
              <a:tr h="318135">
                <a:tc>
                  <a:txBody>
                    <a:bodyPr/>
                    <a:p>
                      <a:pPr algn="ctr" fontAlgn="ctr"/>
                      <a:r>
                        <a:rPr lang="en-US" altLang="zh-CN" sz="1500" u="none" strike="noStrike">
                          <a:effectLst/>
                          <a:latin typeface="微软雅黑" panose="020B0503020204020204" charset="-122"/>
                          <a:ea typeface="微软雅黑" panose="020B0503020204020204" charset="-122"/>
                        </a:rPr>
                        <a:t>1 </a:t>
                      </a:r>
                      <a:endParaRPr lang="en-US" altLang="zh-CN"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algn="ctr" fontAlgn="ctr"/>
                      <a:r>
                        <a:rPr lang="zh-CN" altLang="en-US" sz="1500" u="none" strike="noStrike">
                          <a:effectLst/>
                          <a:latin typeface="微软雅黑" panose="020B0503020204020204" charset="-122"/>
                          <a:ea typeface="微软雅黑" panose="020B0503020204020204" charset="-122"/>
                        </a:rPr>
                        <a:t>李文生</a:t>
                      </a:r>
                      <a:endParaRPr lang="zh-CN" altLang="en-US"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总工程师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高级工程师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有机化工</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20000"/>
                        <a:lumOff val="80000"/>
                      </a:schemeClr>
                    </a:solidFill>
                  </a:tcPr>
                </a:tc>
              </a:tr>
              <a:tr h="318135">
                <a:tc>
                  <a:txBody>
                    <a:bodyPr/>
                    <a:p>
                      <a:pPr algn="ctr" fontAlgn="ctr"/>
                      <a:r>
                        <a:rPr lang="en-US" altLang="zh-CN" sz="1500" u="none" strike="noStrike">
                          <a:effectLst/>
                          <a:latin typeface="微软雅黑" panose="020B0503020204020204" charset="-122"/>
                          <a:ea typeface="微软雅黑" panose="020B0503020204020204" charset="-122"/>
                        </a:rPr>
                        <a:t>2 </a:t>
                      </a:r>
                      <a:endParaRPr lang="en-US" altLang="zh-CN"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algn="ctr" fontAlgn="ctr"/>
                      <a:r>
                        <a:rPr lang="zh-CN" altLang="en-US" sz="1500" u="none" strike="noStrike">
                          <a:effectLst/>
                          <a:latin typeface="微软雅黑" panose="020B0503020204020204" charset="-122"/>
                          <a:ea typeface="微软雅黑" panose="020B0503020204020204" charset="-122"/>
                        </a:rPr>
                        <a:t>金振兴</a:t>
                      </a:r>
                      <a:endParaRPr lang="zh-CN" altLang="en-US"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技术顾问</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cs typeface="微软雅黑" panose="020B0503020204020204" charset="-122"/>
                        </a:rPr>
                        <a:t>教授</a:t>
                      </a:r>
                      <a:r>
                        <a:rPr lang="en-US" altLang="zh-CN" sz="1500" u="none" strike="noStrike" baseline="0" dirty="0">
                          <a:effectLst/>
                          <a:latin typeface="微软雅黑" panose="020B0503020204020204" charset="-122"/>
                          <a:ea typeface="微软雅黑" panose="020B0503020204020204" charset="-122"/>
                          <a:cs typeface="微软雅黑" panose="020B0503020204020204" charset="-122"/>
                        </a:rPr>
                        <a:t>   </a:t>
                      </a:r>
                      <a:r>
                        <a:rPr lang="zh-CN" altLang="en-US" sz="1500" u="none" strike="noStrike" baseline="0" dirty="0">
                          <a:effectLst/>
                          <a:latin typeface="微软雅黑" panose="020B0503020204020204" charset="-122"/>
                          <a:ea typeface="微软雅黑" panose="020B0503020204020204" charset="-122"/>
                          <a:cs typeface="微软雅黑" panose="020B0503020204020204" charset="-122"/>
                        </a:rPr>
                        <a:t>硕士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solidFill>
                      <a:schemeClr val="accent1">
                        <a:lumMod val="40000"/>
                        <a:lumOff val="6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化学</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40000"/>
                        <a:lumOff val="60000"/>
                      </a:schemeClr>
                    </a:solidFill>
                  </a:tcPr>
                </a:tc>
              </a:tr>
              <a:tr h="318135">
                <a:tc>
                  <a:txBody>
                    <a:bodyPr/>
                    <a:p>
                      <a:pPr algn="ctr" fontAlgn="ctr"/>
                      <a:r>
                        <a:rPr lang="en-US" altLang="zh-CN" sz="1500" u="none" strike="noStrike">
                          <a:effectLst/>
                          <a:latin typeface="微软雅黑" panose="020B0503020204020204" charset="-122"/>
                          <a:ea typeface="微软雅黑" panose="020B0503020204020204" charset="-122"/>
                        </a:rPr>
                        <a:t>3 </a:t>
                      </a:r>
                      <a:endParaRPr lang="en-US" altLang="zh-CN"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algn="ctr" fontAlgn="ctr"/>
                      <a:r>
                        <a:rPr lang="zh-CN" altLang="en-US" sz="1500" u="none" strike="noStrike">
                          <a:effectLst/>
                          <a:latin typeface="微软雅黑" panose="020B0503020204020204" charset="-122"/>
                          <a:ea typeface="微软雅黑" panose="020B0503020204020204" charset="-122"/>
                        </a:rPr>
                        <a:t>王道林</a:t>
                      </a:r>
                      <a:endParaRPr lang="zh-CN" altLang="en-US"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技术顾问</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cs typeface="微软雅黑" panose="020B0503020204020204" charset="-122"/>
                        </a:rPr>
                        <a:t>教授   </a:t>
                      </a:r>
                      <a:r>
                        <a:rPr lang="zh-CN" altLang="en-US" sz="1500" u="none" strike="noStrike" baseline="0" dirty="0">
                          <a:effectLst/>
                          <a:latin typeface="微软雅黑" panose="020B0503020204020204" charset="-122"/>
                          <a:ea typeface="微软雅黑" panose="020B0503020204020204" charset="-122"/>
                          <a:cs typeface="微软雅黑" panose="020B0503020204020204" charset="-122"/>
                        </a:rPr>
                        <a:t>博士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solidFill>
                      <a:schemeClr val="accent1">
                        <a:lumMod val="20000"/>
                        <a:lumOff val="8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化学</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20000"/>
                        <a:lumOff val="80000"/>
                      </a:schemeClr>
                    </a:solidFill>
                  </a:tcPr>
                </a:tc>
              </a:tr>
              <a:tr h="318135">
                <a:tc>
                  <a:txBody>
                    <a:bodyPr/>
                    <a:p>
                      <a:pPr algn="ctr" fontAlgn="ctr"/>
                      <a:r>
                        <a:rPr lang="en-US" altLang="zh-CN" sz="1500" u="none" strike="noStrike">
                          <a:effectLst/>
                          <a:latin typeface="微软雅黑" panose="020B0503020204020204" charset="-122"/>
                          <a:ea typeface="微软雅黑" panose="020B0503020204020204" charset="-122"/>
                        </a:rPr>
                        <a:t>4 </a:t>
                      </a:r>
                      <a:endParaRPr lang="en-US" altLang="zh-CN"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何铁石</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技术顾问</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cs typeface="微软雅黑" panose="020B0503020204020204" charset="-122"/>
                        </a:rPr>
                        <a:t>教授   </a:t>
                      </a:r>
                      <a:r>
                        <a:rPr lang="zh-CN" altLang="en-US" sz="1500" u="none" strike="noStrike" baseline="0" dirty="0">
                          <a:effectLst/>
                          <a:latin typeface="微软雅黑" panose="020B0503020204020204" charset="-122"/>
                          <a:ea typeface="微软雅黑" panose="020B0503020204020204" charset="-122"/>
                          <a:cs typeface="微软雅黑" panose="020B0503020204020204" charset="-122"/>
                        </a:rPr>
                        <a:t>博士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solidFill>
                      <a:schemeClr val="accent1">
                        <a:lumMod val="40000"/>
                        <a:lumOff val="6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石油化工</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40000"/>
                        <a:lumOff val="6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5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格根塔娜</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defTabSz="685800" rtl="0" eaLnBrk="1" fontAlgn="ctr" latinLnBrk="0" hangingPunct="1"/>
                      <a:r>
                        <a:rPr lang="zh-CN" altLang="en-US" sz="1500" u="none" strike="noStrike" kern="1200" dirty="0">
                          <a:effectLst/>
                          <a:latin typeface="微软雅黑" panose="020B0503020204020204" charset="-122"/>
                          <a:ea typeface="微软雅黑" panose="020B0503020204020204" charset="-122"/>
                        </a:rPr>
                        <a:t>技术总监</a:t>
                      </a:r>
                      <a:endParaRPr lang="zh-CN" altLang="en-US" sz="1500" b="0" i="0" u="none" strike="noStrike" kern="1200" dirty="0">
                        <a:solidFill>
                          <a:schemeClr val="dk1"/>
                        </a:solidFill>
                        <a:effectLst/>
                        <a:latin typeface="微软雅黑" panose="020B0503020204020204" charset="-122"/>
                        <a:ea typeface="微软雅黑" panose="020B0503020204020204" charset="-122"/>
                        <a:cs typeface="+mn-cs"/>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高级工程师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defTabSz="914400" rtl="0" eaLnBrk="1" fontAlgn="ctr" latinLnBrk="0" hangingPunct="1"/>
                      <a:r>
                        <a:rPr lang="zh-CN" altLang="en-US" sz="1500" kern="1200" dirty="0">
                          <a:latin typeface="微软雅黑" panose="020B0503020204020204" charset="-122"/>
                          <a:ea typeface="微软雅黑" panose="020B0503020204020204" charset="-122"/>
                        </a:rPr>
                        <a:t>电子工程</a:t>
                      </a:r>
                      <a:endParaRPr lang="zh-CN" altLang="en-US" sz="1500" kern="1200" dirty="0">
                        <a:solidFill>
                          <a:schemeClr val="dk1"/>
                        </a:solidFill>
                        <a:latin typeface="微软雅黑" panose="020B0503020204020204" charset="-122"/>
                        <a:ea typeface="微软雅黑" panose="020B0503020204020204" charset="-122"/>
                        <a:cs typeface="+mn-cs"/>
                      </a:endParaRPr>
                    </a:p>
                  </a:txBody>
                  <a:tcPr marL="0" marR="0" marT="0" marB="0" anchor="ctr">
                    <a:solidFill>
                      <a:schemeClr val="accent1">
                        <a:lumMod val="20000"/>
                        <a:lumOff val="8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6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孙翠平</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设计工程师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高级工程师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电气</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40000"/>
                        <a:lumOff val="6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7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曹剑锋</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部长（终端开发部）</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高级工程师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marR="0" lvl="0" indent="0" algn="ctr" defTabSz="9144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rPr>
                        <a:t>电子技术</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20000"/>
                        <a:lumOff val="8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8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algn="ctr" fontAlgn="ctr"/>
                      <a:r>
                        <a:rPr lang="zh-CN" altLang="en-US" sz="1500" u="none" strike="noStrike">
                          <a:effectLst/>
                          <a:latin typeface="微软雅黑" panose="020B0503020204020204" charset="-122"/>
                          <a:ea typeface="微软雅黑" panose="020B0503020204020204" charset="-122"/>
                        </a:rPr>
                        <a:t>周翔</a:t>
                      </a:r>
                      <a:endParaRPr lang="zh-CN" altLang="en-US"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rPr>
                        <a:t>副部长（终端开发部）</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高级工程师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marR="0" lvl="0" indent="0" algn="ctr" defTabSz="9144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rPr>
                        <a:t>电子技术</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40000"/>
                        <a:lumOff val="6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9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徐东凡</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部长（工艺部）</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高级工程师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电气工程</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20000"/>
                        <a:lumOff val="8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10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algn="ctr" fontAlgn="ctr"/>
                      <a:r>
                        <a:rPr lang="zh-CN" altLang="en-US" sz="1500" u="none" strike="noStrike">
                          <a:effectLst/>
                          <a:latin typeface="微软雅黑" panose="020B0503020204020204" charset="-122"/>
                          <a:ea typeface="微软雅黑" panose="020B0503020204020204" charset="-122"/>
                        </a:rPr>
                        <a:t>张彦明</a:t>
                      </a:r>
                      <a:endParaRPr lang="zh-CN" altLang="en-US"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rPr>
                        <a:t>副部长（工艺部）</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高级工程师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电气自动化</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40000"/>
                        <a:lumOff val="6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11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刘璐</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部长（研发一部）</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cs typeface="微软雅黑" panose="020B0503020204020204" charset="-122"/>
                        </a:rPr>
                        <a:t>中级工程师  </a:t>
                      </a:r>
                      <a:r>
                        <a:rPr lang="zh-CN" altLang="en-US" sz="1500" u="none" strike="noStrike" baseline="0" dirty="0">
                          <a:effectLst/>
                          <a:latin typeface="微软雅黑" panose="020B0503020204020204" charset="-122"/>
                          <a:ea typeface="微软雅黑" panose="020B0503020204020204" charset="-122"/>
                          <a:cs typeface="微软雅黑" panose="020B0503020204020204" charset="-122"/>
                        </a:rPr>
                        <a:t>硕士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solidFill>
                      <a:schemeClr val="accent1">
                        <a:lumMod val="20000"/>
                        <a:lumOff val="8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化工</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20000"/>
                        <a:lumOff val="8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12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钟镇锴</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rPr>
                        <a:t>部长（研发二部）</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a:effectLst/>
                          <a:latin typeface="微软雅黑" panose="020B0503020204020204" charset="-122"/>
                          <a:ea typeface="微软雅黑" panose="020B0503020204020204" charset="-122"/>
                          <a:cs typeface="微软雅黑" panose="020B0503020204020204" charset="-122"/>
                        </a:rPr>
                        <a:t>中级工程师  </a:t>
                      </a:r>
                      <a:r>
                        <a:rPr lang="zh-CN" altLang="en-US" sz="1500" u="none" strike="noStrike" baseline="0">
                          <a:effectLst/>
                          <a:latin typeface="微软雅黑" panose="020B0503020204020204" charset="-122"/>
                          <a:ea typeface="微软雅黑" panose="020B0503020204020204" charset="-122"/>
                          <a:cs typeface="微软雅黑" panose="020B0503020204020204" charset="-122"/>
                        </a:rPr>
                        <a:t>硕士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solidFill>
                      <a:schemeClr val="accent1">
                        <a:lumMod val="40000"/>
                        <a:lumOff val="6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有机化学</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40000"/>
                        <a:lumOff val="6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13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王颖</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rPr>
                        <a:t>部长（研发三部）</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20000"/>
                        <a:lumOff val="8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cs typeface="微软雅黑" panose="020B0503020204020204" charset="-122"/>
                        </a:rPr>
                        <a:t>中级工程师  </a:t>
                      </a:r>
                      <a:r>
                        <a:rPr lang="zh-CN" altLang="en-US" sz="1500" u="none" strike="noStrike" baseline="0" dirty="0">
                          <a:effectLst/>
                          <a:latin typeface="微软雅黑" panose="020B0503020204020204" charset="-122"/>
                          <a:ea typeface="微软雅黑" panose="020B0503020204020204" charset="-122"/>
                          <a:cs typeface="微软雅黑" panose="020B0503020204020204" charset="-122"/>
                        </a:rPr>
                        <a:t>硕士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solidFill>
                      <a:schemeClr val="accent1">
                        <a:lumMod val="20000"/>
                        <a:lumOff val="8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环保</a:t>
                      </a:r>
                      <a:endParaRPr lang="zh-CN" altLang="en-US" sz="1500" u="none" strike="noStrike" kern="1200" dirty="0">
                        <a:effectLst/>
                        <a:latin typeface="微软雅黑" panose="020B0503020204020204" charset="-122"/>
                        <a:ea typeface="微软雅黑" panose="020B0503020204020204" charset="-122"/>
                      </a:endParaRPr>
                    </a:p>
                  </a:txBody>
                  <a:tcPr marL="0" marR="0" marT="0" marB="0" anchor="ctr">
                    <a:solidFill>
                      <a:schemeClr val="accent1">
                        <a:lumMod val="20000"/>
                        <a:lumOff val="8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14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algn="ctr" fontAlgn="ctr"/>
                      <a:r>
                        <a:rPr lang="zh-CN" altLang="en-US" sz="1500" u="none" strike="noStrike">
                          <a:effectLst/>
                          <a:latin typeface="微软雅黑" panose="020B0503020204020204" charset="-122"/>
                          <a:ea typeface="微软雅黑" panose="020B0503020204020204" charset="-122"/>
                        </a:rPr>
                        <a:t>郭江</a:t>
                      </a:r>
                      <a:endParaRPr lang="zh-CN" altLang="en-US"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algn="ctr" fontAlgn="ctr"/>
                      <a:r>
                        <a:rPr lang="zh-CN" altLang="en-US" sz="1500" u="none" strike="noStrike">
                          <a:effectLst/>
                          <a:latin typeface="微软雅黑" panose="020B0503020204020204" charset="-122"/>
                          <a:ea typeface="微软雅黑" panose="020B0503020204020204" charset="-122"/>
                        </a:rPr>
                        <a:t>研发工程师</a:t>
                      </a:r>
                      <a:endParaRPr lang="zh-CN" altLang="en-US" sz="1500" b="0" i="0" u="none" strike="noStrike">
                        <a:effectLst/>
                        <a:latin typeface="微软雅黑" panose="020B0503020204020204" charset="-122"/>
                        <a:ea typeface="微软雅黑" panose="020B0503020204020204" charset="-122"/>
                      </a:endParaRPr>
                    </a:p>
                  </a:txBody>
                  <a:tcPr marL="9525" marR="9525" marT="9525" marB="0" anchor="ctr">
                    <a:solidFill>
                      <a:schemeClr val="accent1">
                        <a:lumMod val="40000"/>
                        <a:lumOff val="6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cs typeface="微软雅黑" panose="020B0503020204020204" charset="-122"/>
                        </a:rPr>
                        <a:t>中级工程师  </a:t>
                      </a:r>
                      <a:r>
                        <a:rPr lang="zh-CN" altLang="en-US" sz="1500" u="none" strike="noStrike" baseline="0" dirty="0">
                          <a:effectLst/>
                          <a:latin typeface="微软雅黑" panose="020B0503020204020204" charset="-122"/>
                          <a:ea typeface="微软雅黑" panose="020B0503020204020204" charset="-122"/>
                          <a:cs typeface="微软雅黑" panose="020B0503020204020204" charset="-122"/>
                        </a:rPr>
                        <a:t>硕士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solidFill>
                      <a:schemeClr val="accent1">
                        <a:lumMod val="40000"/>
                        <a:lumOff val="6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发酵工程</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solidFill>
                      <a:schemeClr val="accent1">
                        <a:lumMod val="40000"/>
                        <a:lumOff val="60000"/>
                      </a:schemeClr>
                    </a:solidFill>
                  </a:tcPr>
                </a:tc>
              </a:tr>
              <a:tr h="318135">
                <a:tc>
                  <a:txBody>
                    <a:bodyPr/>
                    <a:p>
                      <a:pPr algn="ctr" fontAlgn="ctr"/>
                      <a:r>
                        <a:rPr lang="en-US" altLang="zh-CN" sz="1500" u="none" strike="noStrike" dirty="0">
                          <a:effectLst/>
                          <a:latin typeface="微软雅黑" panose="020B0503020204020204" charset="-122"/>
                          <a:ea typeface="微软雅黑" panose="020B0503020204020204" charset="-122"/>
                        </a:rPr>
                        <a:t>15 </a:t>
                      </a:r>
                      <a:endParaRPr lang="en-US" altLang="zh-CN" sz="1500" b="0" i="0" u="none" strike="noStrike" dirty="0">
                        <a:effectLst/>
                        <a:latin typeface="微软雅黑" panose="020B0503020204020204" charset="-122"/>
                        <a:ea typeface="微软雅黑" panose="020B0503020204020204" charset="-122"/>
                      </a:endParaRPr>
                    </a:p>
                  </a:txBody>
                  <a:tcPr marL="9525" marR="9525" marT="9525" marB="0" anchor="ctr">
                    <a:lnB w="28575" cmpd="sng">
                      <a:solidFill>
                        <a:srgbClr val="0070C0"/>
                      </a:solidFill>
                      <a:prstDash val="solid"/>
                    </a:lnB>
                    <a:solidFill>
                      <a:schemeClr val="accent1">
                        <a:lumMod val="20000"/>
                        <a:lumOff val="80000"/>
                      </a:schemeClr>
                    </a:solidFill>
                  </a:tcPr>
                </a:tc>
                <a:tc>
                  <a:txBody>
                    <a:bodyPr/>
                    <a:p>
                      <a:pPr algn="ctr" fontAlgn="ctr"/>
                      <a:r>
                        <a:rPr lang="zh-CN" altLang="en-US" sz="1500" u="none" strike="noStrike" dirty="0">
                          <a:effectLst/>
                          <a:latin typeface="微软雅黑" panose="020B0503020204020204" charset="-122"/>
                          <a:ea typeface="微软雅黑" panose="020B0503020204020204" charset="-122"/>
                        </a:rPr>
                        <a:t>周婷</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lnB w="28575" cmpd="sng">
                      <a:solidFill>
                        <a:srgbClr val="0070C0"/>
                      </a:solidFill>
                      <a:prstDash val="solid"/>
                    </a:lnB>
                    <a:solidFill>
                      <a:schemeClr val="accent1">
                        <a:lumMod val="20000"/>
                        <a:lumOff val="80000"/>
                      </a:schemeClr>
                    </a:solidFill>
                  </a:tcPr>
                </a:tc>
                <a:tc>
                  <a:txBody>
                    <a:bodyPr/>
                    <a:p>
                      <a:pPr marL="179705" algn="ctr" fontAlgn="ctr"/>
                      <a:r>
                        <a:rPr lang="zh-CN" altLang="en-US" sz="1500" u="none" strike="noStrike" dirty="0">
                          <a:effectLst/>
                          <a:latin typeface="微软雅黑" panose="020B0503020204020204" charset="-122"/>
                          <a:ea typeface="微软雅黑" panose="020B0503020204020204" charset="-122"/>
                        </a:rPr>
                        <a:t>研发工程师</a:t>
                      </a:r>
                      <a:endParaRPr lang="zh-CN" altLang="en-US" sz="1500" b="0" i="0" u="none" strike="noStrike" dirty="0">
                        <a:effectLst/>
                        <a:latin typeface="微软雅黑" panose="020B0503020204020204" charset="-122"/>
                        <a:ea typeface="微软雅黑" panose="020B0503020204020204" charset="-122"/>
                      </a:endParaRPr>
                    </a:p>
                  </a:txBody>
                  <a:tcPr marL="9525" marR="9525" marT="9525" marB="0" anchor="ctr">
                    <a:lnB w="28575" cmpd="sng">
                      <a:solidFill>
                        <a:srgbClr val="0070C0"/>
                      </a:solidFill>
                      <a:prstDash val="solid"/>
                    </a:lnB>
                    <a:solidFill>
                      <a:schemeClr val="accent1">
                        <a:lumMod val="20000"/>
                        <a:lumOff val="80000"/>
                      </a:schemeClr>
                    </a:solidFill>
                  </a:tcPr>
                </a:tc>
                <a:tc>
                  <a:txBody>
                    <a:bodyPr/>
                    <a:p>
                      <a:pPr marL="179705" marR="0" indent="0" algn="ctr" defTabSz="685800" rtl="0" eaLnBrk="1" fontAlgn="ctr" latinLnBrk="0" hangingPunct="1">
                        <a:lnSpc>
                          <a:spcPct val="100000"/>
                        </a:lnSpc>
                        <a:spcBef>
                          <a:spcPts val="0"/>
                        </a:spcBef>
                        <a:spcAft>
                          <a:spcPts val="0"/>
                        </a:spcAft>
                        <a:buClrTx/>
                        <a:buSzTx/>
                        <a:buFontTx/>
                        <a:buNone/>
                        <a:defRPr/>
                      </a:pPr>
                      <a:r>
                        <a:rPr lang="zh-CN" altLang="en-US" sz="1500" u="none" strike="noStrike" dirty="0">
                          <a:effectLst/>
                          <a:latin typeface="微软雅黑" panose="020B0503020204020204" charset="-122"/>
                          <a:ea typeface="微软雅黑" panose="020B0503020204020204" charset="-122"/>
                          <a:cs typeface="微软雅黑" panose="020B0503020204020204" charset="-122"/>
                        </a:rPr>
                        <a:t>中级工程师  </a:t>
                      </a:r>
                      <a:r>
                        <a:rPr lang="zh-CN" altLang="en-US" sz="1500" u="none" strike="noStrike" baseline="0" dirty="0">
                          <a:effectLst/>
                          <a:latin typeface="微软雅黑" panose="020B0503020204020204" charset="-122"/>
                          <a:ea typeface="微软雅黑" panose="020B0503020204020204" charset="-122"/>
                          <a:cs typeface="微软雅黑" panose="020B0503020204020204" charset="-122"/>
                        </a:rPr>
                        <a:t>硕士</a:t>
                      </a:r>
                      <a:endParaRPr lang="zh-CN" altLang="en-US" sz="1500" b="0" i="0" u="none" strike="noStrike" baseline="0" dirty="0">
                        <a:effectLst/>
                        <a:latin typeface="微软雅黑" panose="020B0503020204020204" charset="-122"/>
                        <a:ea typeface="微软雅黑" panose="020B0503020204020204" charset="-122"/>
                        <a:cs typeface="微软雅黑" panose="020B0503020204020204" charset="-122"/>
                      </a:endParaRPr>
                    </a:p>
                  </a:txBody>
                  <a:tcPr marL="9525" marR="9525" marT="9525" marB="0" anchor="ctr">
                    <a:lnB w="28575" cmpd="sng">
                      <a:solidFill>
                        <a:srgbClr val="0070C0"/>
                      </a:solidFill>
                      <a:prstDash val="solid"/>
                    </a:lnB>
                    <a:solidFill>
                      <a:schemeClr val="accent1">
                        <a:lumMod val="20000"/>
                        <a:lumOff val="80000"/>
                      </a:schemeClr>
                    </a:solidFill>
                  </a:tcPr>
                </a:tc>
                <a:tc>
                  <a:txBody>
                    <a:bodyPr/>
                    <a:p>
                      <a:pPr marL="179705" algn="ctr" defTabSz="914400" rtl="0" eaLnBrk="1" fontAlgn="ctr" latinLnBrk="0" hangingPunct="1"/>
                      <a:r>
                        <a:rPr lang="zh-CN" altLang="en-US" sz="1500" u="none" strike="noStrike" dirty="0">
                          <a:effectLst/>
                          <a:latin typeface="微软雅黑" panose="020B0503020204020204" charset="-122"/>
                          <a:ea typeface="微软雅黑" panose="020B0503020204020204" charset="-122"/>
                        </a:rPr>
                        <a:t>有机化学</a:t>
                      </a:r>
                      <a:endParaRPr lang="zh-CN" altLang="en-US" sz="1500" u="none" strike="noStrike" kern="1200" dirty="0">
                        <a:solidFill>
                          <a:schemeClr val="dk1"/>
                        </a:solidFill>
                        <a:effectLst/>
                        <a:latin typeface="微软雅黑" panose="020B0503020204020204" charset="-122"/>
                        <a:ea typeface="微软雅黑" panose="020B0503020204020204" charset="-122"/>
                        <a:cs typeface="+mn-cs"/>
                      </a:endParaRPr>
                    </a:p>
                  </a:txBody>
                  <a:tcPr marL="0" marR="0" marT="0" marB="0" anchor="ctr">
                    <a:lnB w="28575" cmpd="sng">
                      <a:solidFill>
                        <a:srgbClr val="0070C0"/>
                      </a:solidFill>
                      <a:prstDash val="solid"/>
                    </a:lnB>
                    <a:solidFill>
                      <a:schemeClr val="accent1">
                        <a:lumMod val="20000"/>
                        <a:lumOff val="80000"/>
                      </a:schemeClr>
                    </a:solidFill>
                  </a:tcPr>
                </a:tc>
              </a:tr>
            </a:tbl>
          </a:graphicData>
        </a:graphic>
      </p:graphicFrame>
      <p:sp>
        <p:nvSpPr>
          <p:cNvPr id="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90360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1024255"/>
            <a:ext cx="4225290" cy="429895"/>
          </a:xfrm>
          <a:prstGeom prst="rect">
            <a:avLst/>
          </a:prstGeom>
          <a:noFill/>
        </p:spPr>
        <p:txBody>
          <a:bodyPr wrap="square" rtlCol="0">
            <a:spAutoFit/>
          </a:bodyPr>
          <a:p>
            <a:r>
              <a:rPr lang="zh-CN" altLang="en-US" sz="2200" b="1" dirty="0">
                <a:solidFill>
                  <a:srgbClr val="0070C0"/>
                </a:solidFill>
                <a:latin typeface="+mj-ea"/>
                <a:sym typeface="+mn-ea"/>
              </a:rPr>
              <a:t>合作单位</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8" name="组合 27"/>
          <p:cNvGrpSpPr/>
          <p:nvPr/>
        </p:nvGrpSpPr>
        <p:grpSpPr>
          <a:xfrm rot="0">
            <a:off x="2867660" y="2612390"/>
            <a:ext cx="1793240" cy="1562100"/>
            <a:chOff x="268032" y="3891017"/>
            <a:chExt cx="1963779" cy="1710757"/>
          </a:xfrm>
        </p:grpSpPr>
        <p:pic>
          <p:nvPicPr>
            <p:cNvPr id="29" name="图片 29" descr="2978266_110704057846_2.jpg"/>
            <p:cNvPicPr>
              <a:picLocks noChangeAspect="1"/>
            </p:cNvPicPr>
            <p:nvPr/>
          </p:nvPicPr>
          <p:blipFill>
            <a:blip r:embed="rId6" cstate="screen">
              <a:clrChange>
                <a:clrFrom>
                  <a:srgbClr val="FFFFFF"/>
                </a:clrFrom>
                <a:clrTo>
                  <a:srgbClr val="FFFFFF">
                    <a:alpha val="0"/>
                  </a:srgbClr>
                </a:clrTo>
              </a:clrChange>
            </a:blip>
            <a:srcRect/>
            <a:stretch>
              <a:fillRect/>
            </a:stretch>
          </p:blipFill>
          <p:spPr bwMode="auto">
            <a:xfrm>
              <a:off x="761996" y="3891017"/>
              <a:ext cx="1072246" cy="107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文本框 29"/>
            <p:cNvSpPr txBox="1"/>
            <p:nvPr/>
          </p:nvSpPr>
          <p:spPr>
            <a:xfrm>
              <a:off x="268032" y="5198500"/>
              <a:ext cx="1963779" cy="403274"/>
            </a:xfrm>
            <a:prstGeom prst="rect">
              <a:avLst/>
            </a:prstGeom>
            <a:noFill/>
          </p:spPr>
          <p:txBody>
            <a:bodyPr wrap="square" rtlCol="0">
              <a:spAutoFit/>
            </a:bodyPr>
            <a:p>
              <a:pPr algn="ctr"/>
              <a:r>
                <a:rPr lang="zh-CN" altLang="en-US" sz="1800" kern="0" cap="all" dirty="0">
                  <a:ln w="9000" cmpd="sng">
                    <a:solidFill>
                      <a:schemeClr val="tx1">
                        <a:lumMod val="75000"/>
                        <a:lumOff val="25000"/>
                      </a:schemeClr>
                    </a:solidFill>
                    <a:prstDash val="solid"/>
                  </a:ln>
                  <a:effectLst>
                    <a:reflection blurRad="12700" stA="28000" endPos="45000" dist="1000" dir="5400000" sy="-100000" algn="bl" rotWithShape="0"/>
                  </a:effectLst>
                  <a:latin typeface="微软雅黑" panose="020B0503020204020204" charset="-122"/>
                  <a:ea typeface="微软雅黑" panose="020B0503020204020204" charset="-122"/>
                </a:rPr>
                <a:t>中国科学院</a:t>
              </a:r>
              <a:endParaRPr lang="zh-CN" altLang="en-US" sz="1800" dirty="0"/>
            </a:p>
          </p:txBody>
        </p:sp>
      </p:grpSp>
      <p:grpSp>
        <p:nvGrpSpPr>
          <p:cNvPr id="31" name="组合 30"/>
          <p:cNvGrpSpPr/>
          <p:nvPr/>
        </p:nvGrpSpPr>
        <p:grpSpPr>
          <a:xfrm rot="0">
            <a:off x="760095" y="3538855"/>
            <a:ext cx="2099945" cy="1501775"/>
            <a:chOff x="2086028" y="3957578"/>
            <a:chExt cx="2299400" cy="1644196"/>
          </a:xfrm>
        </p:grpSpPr>
        <p:pic>
          <p:nvPicPr>
            <p:cNvPr id="32" name="Picture 6" descr="北京科技大学"/>
            <p:cNvPicPr>
              <a:picLocks noChangeAspect="1" noChangeArrowheads="1"/>
            </p:cNvPicPr>
            <p:nvPr/>
          </p:nvPicPr>
          <p:blipFill>
            <a:blip r:embed="rId7" cstate="print">
              <a:clrChange>
                <a:clrFrom>
                  <a:srgbClr val="FFFFFF"/>
                </a:clrFrom>
                <a:clrTo>
                  <a:srgbClr val="FFFFFF">
                    <a:alpha val="0"/>
                  </a:srgbClr>
                </a:clrTo>
              </a:clrChange>
              <a:lum bright="18000" contrast="-12000"/>
            </a:blip>
            <a:srcRect/>
            <a:stretch>
              <a:fillRect/>
            </a:stretch>
          </p:blipFill>
          <p:spPr bwMode="auto">
            <a:xfrm>
              <a:off x="2699605" y="3957578"/>
              <a:ext cx="1072246" cy="107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文本框 32"/>
            <p:cNvSpPr txBox="1"/>
            <p:nvPr/>
          </p:nvSpPr>
          <p:spPr>
            <a:xfrm>
              <a:off x="2086028" y="5198500"/>
              <a:ext cx="2299400" cy="403274"/>
            </a:xfrm>
            <a:prstGeom prst="rect">
              <a:avLst/>
            </a:prstGeom>
            <a:noFill/>
          </p:spPr>
          <p:txBody>
            <a:bodyPr wrap="square" rtlCol="0">
              <a:spAutoFit/>
            </a:bodyPr>
            <a:p>
              <a:pPr algn="ctr"/>
              <a:r>
                <a:rPr lang="zh-CN" altLang="en-US" sz="1800" kern="0" cap="all" dirty="0">
                  <a:ln w="9000" cmpd="sng">
                    <a:solidFill>
                      <a:schemeClr val="tx1">
                        <a:lumMod val="75000"/>
                        <a:lumOff val="25000"/>
                      </a:schemeClr>
                    </a:solidFill>
                    <a:prstDash val="solid"/>
                  </a:ln>
                  <a:effectLst>
                    <a:reflection blurRad="12700" stA="28000" endPos="45000" dist="1000" dir="5400000" sy="-100000" algn="bl" rotWithShape="0"/>
                  </a:effectLst>
                  <a:latin typeface="微软雅黑" panose="020B0503020204020204" charset="-122"/>
                  <a:ea typeface="微软雅黑" panose="020B0503020204020204" charset="-122"/>
                </a:rPr>
                <a:t>北京科技大学</a:t>
              </a:r>
              <a:endParaRPr lang="zh-CN" altLang="en-US" sz="1800" dirty="0"/>
            </a:p>
          </p:txBody>
        </p:sp>
      </p:grpSp>
      <p:grpSp>
        <p:nvGrpSpPr>
          <p:cNvPr id="34" name="组合 33"/>
          <p:cNvGrpSpPr/>
          <p:nvPr/>
        </p:nvGrpSpPr>
        <p:grpSpPr>
          <a:xfrm rot="0">
            <a:off x="2758440" y="4432300"/>
            <a:ext cx="2099945" cy="1518285"/>
            <a:chOff x="5871967" y="3945274"/>
            <a:chExt cx="2299400" cy="1662617"/>
          </a:xfrm>
        </p:grpSpPr>
        <p:pic>
          <p:nvPicPr>
            <p:cNvPr id="35" name="图片 31" descr="01300000321748122881173749802.jpg"/>
            <p:cNvPicPr>
              <a:picLocks noChangeAspect="1"/>
            </p:cNvPicPr>
            <p:nvPr/>
          </p:nvPicPr>
          <p:blipFill>
            <a:blip r:embed="rId8" cstate="screen">
              <a:clrChange>
                <a:clrFrom>
                  <a:srgbClr val="FFFFFF"/>
                </a:clrFrom>
                <a:clrTo>
                  <a:srgbClr val="FFFFFF">
                    <a:alpha val="0"/>
                  </a:srgbClr>
                </a:clrTo>
              </a:clrChange>
            </a:blip>
            <a:srcRect/>
            <a:stretch>
              <a:fillRect/>
            </a:stretch>
          </p:blipFill>
          <p:spPr bwMode="auto">
            <a:xfrm>
              <a:off x="6485544" y="3945274"/>
              <a:ext cx="1072246" cy="107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文本框 36"/>
            <p:cNvSpPr txBox="1"/>
            <p:nvPr/>
          </p:nvSpPr>
          <p:spPr>
            <a:xfrm>
              <a:off x="5871967" y="5204617"/>
              <a:ext cx="2299400" cy="403274"/>
            </a:xfrm>
            <a:prstGeom prst="rect">
              <a:avLst/>
            </a:prstGeom>
            <a:noFill/>
          </p:spPr>
          <p:txBody>
            <a:bodyPr wrap="square" rtlCol="0">
              <a:spAutoFit/>
            </a:bodyPr>
            <a:p>
              <a:pPr algn="ctr"/>
              <a:r>
                <a:rPr lang="zh-CN" altLang="en-US" sz="1800" kern="0" cap="all" dirty="0">
                  <a:ln w="9000" cmpd="sng">
                    <a:solidFill>
                      <a:schemeClr val="tx1">
                        <a:lumMod val="75000"/>
                        <a:lumOff val="25000"/>
                      </a:schemeClr>
                    </a:solidFill>
                    <a:prstDash val="solid"/>
                  </a:ln>
                  <a:effectLst>
                    <a:reflection blurRad="12700" stA="28000" endPos="45000" dist="1000" dir="5400000" sy="-100000" algn="bl" rotWithShape="0"/>
                  </a:effectLst>
                  <a:latin typeface="微软雅黑" panose="020B0503020204020204" charset="-122"/>
                  <a:ea typeface="微软雅黑" panose="020B0503020204020204" charset="-122"/>
                </a:rPr>
                <a:t>中南大学</a:t>
              </a:r>
              <a:endParaRPr lang="zh-CN" altLang="en-US" sz="1800" dirty="0"/>
            </a:p>
          </p:txBody>
        </p:sp>
      </p:grpSp>
      <p:grpSp>
        <p:nvGrpSpPr>
          <p:cNvPr id="38" name="组合 37"/>
          <p:cNvGrpSpPr/>
          <p:nvPr/>
        </p:nvGrpSpPr>
        <p:grpSpPr>
          <a:xfrm rot="0">
            <a:off x="7287895" y="2540635"/>
            <a:ext cx="2286635" cy="1470026"/>
            <a:chOff x="3913974" y="3957578"/>
            <a:chExt cx="2503822" cy="1609435"/>
          </a:xfrm>
        </p:grpSpPr>
        <p:grpSp>
          <p:nvGrpSpPr>
            <p:cNvPr id="39" name="组合 38"/>
            <p:cNvGrpSpPr/>
            <p:nvPr/>
          </p:nvGrpSpPr>
          <p:grpSpPr bwMode="auto">
            <a:xfrm>
              <a:off x="4410771" y="3957578"/>
              <a:ext cx="1329138" cy="1064800"/>
              <a:chOff x="2765502" y="4274007"/>
              <a:chExt cx="1133992" cy="907593"/>
            </a:xfrm>
          </p:grpSpPr>
          <p:pic>
            <p:nvPicPr>
              <p:cNvPr id="41" name="图片 34" descr="image004.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2765502" y="4935080"/>
                <a:ext cx="1133992" cy="24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35" descr="image001.jpg"/>
              <p:cNvPicPr>
                <a:picLocks noChangeAspect="1"/>
              </p:cNvPicPr>
              <p:nvPr/>
            </p:nvPicPr>
            <p:blipFill>
              <a:blip r:embed="rId10" cstate="print">
                <a:clrChange>
                  <a:clrFrom>
                    <a:srgbClr val="FFFFFF"/>
                  </a:clrFrom>
                  <a:clrTo>
                    <a:srgbClr val="FFFFFF">
                      <a:alpha val="0"/>
                    </a:srgbClr>
                  </a:clrTo>
                </a:clrChange>
              </a:blip>
              <a:srcRect/>
              <a:stretch>
                <a:fillRect/>
              </a:stretch>
            </p:blipFill>
            <p:spPr bwMode="auto">
              <a:xfrm>
                <a:off x="2819400" y="4274007"/>
                <a:ext cx="1066800" cy="70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文本框 39"/>
            <p:cNvSpPr txBox="1"/>
            <p:nvPr/>
          </p:nvSpPr>
          <p:spPr>
            <a:xfrm>
              <a:off x="3913974" y="5163785"/>
              <a:ext cx="2503822" cy="403228"/>
            </a:xfrm>
            <a:prstGeom prst="rect">
              <a:avLst/>
            </a:prstGeom>
            <a:noFill/>
          </p:spPr>
          <p:txBody>
            <a:bodyPr wrap="square" rtlCol="0">
              <a:spAutoFit/>
            </a:bodyPr>
            <a:p>
              <a:pPr algn="ctr"/>
              <a:r>
                <a:rPr lang="zh-CN" altLang="en-US" sz="1800" kern="0" cap="all" dirty="0">
                  <a:ln w="9000" cmpd="sng">
                    <a:solidFill>
                      <a:schemeClr val="tx1">
                        <a:lumMod val="75000"/>
                        <a:lumOff val="25000"/>
                      </a:schemeClr>
                    </a:solidFill>
                    <a:prstDash val="solid"/>
                  </a:ln>
                  <a:effectLst>
                    <a:reflection blurRad="12700" stA="28000" endPos="45000" dist="1000" dir="5400000" sy="-100000" algn="bl" rotWithShape="0"/>
                  </a:effectLst>
                  <a:latin typeface="微软雅黑" panose="020B0503020204020204" charset="-122"/>
                  <a:ea typeface="微软雅黑" panose="020B0503020204020204" charset="-122"/>
                </a:rPr>
                <a:t>北京有色金属研究院</a:t>
              </a:r>
              <a:endParaRPr lang="zh-CN" altLang="en-US" sz="1800" dirty="0"/>
            </a:p>
          </p:txBody>
        </p:sp>
      </p:grpSp>
      <p:grpSp>
        <p:nvGrpSpPr>
          <p:cNvPr id="47" name="组合 46"/>
          <p:cNvGrpSpPr/>
          <p:nvPr/>
        </p:nvGrpSpPr>
        <p:grpSpPr>
          <a:xfrm rot="0">
            <a:off x="9574530" y="3329940"/>
            <a:ext cx="2099945" cy="1631950"/>
            <a:chOff x="7981284" y="3862118"/>
            <a:chExt cx="2299400" cy="1786592"/>
          </a:xfrm>
        </p:grpSpPr>
        <p:pic>
          <p:nvPicPr>
            <p:cNvPr id="54" name="图片 32" descr="20120620020653101.jpg"/>
            <p:cNvPicPr>
              <a:picLocks noChangeAspect="1"/>
            </p:cNvPicPr>
            <p:nvPr/>
          </p:nvPicPr>
          <p:blipFill>
            <a:blip r:embed="rId11" cstate="screen">
              <a:clrChange>
                <a:clrFrom>
                  <a:srgbClr val="FFFFFF"/>
                </a:clrFrom>
                <a:clrTo>
                  <a:srgbClr val="FFFFFF">
                    <a:alpha val="0"/>
                  </a:srgbClr>
                </a:clrTo>
              </a:clrChange>
            </a:blip>
            <a:srcRect/>
            <a:stretch>
              <a:fillRect/>
            </a:stretch>
          </p:blipFill>
          <p:spPr bwMode="auto">
            <a:xfrm>
              <a:off x="8482194" y="3862118"/>
              <a:ext cx="1158457" cy="120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文本框 55"/>
            <p:cNvSpPr txBox="1"/>
            <p:nvPr/>
          </p:nvSpPr>
          <p:spPr>
            <a:xfrm>
              <a:off x="7981284" y="5245436"/>
              <a:ext cx="2299400" cy="403274"/>
            </a:xfrm>
            <a:prstGeom prst="rect">
              <a:avLst/>
            </a:prstGeom>
            <a:noFill/>
          </p:spPr>
          <p:txBody>
            <a:bodyPr wrap="square" rtlCol="0">
              <a:spAutoFit/>
            </a:bodyPr>
            <a:p>
              <a:pPr algn="ctr"/>
              <a:r>
                <a:rPr lang="zh-CN" altLang="en-US" sz="1800" kern="0" cap="all" dirty="0">
                  <a:ln w="9000" cmpd="sng">
                    <a:solidFill>
                      <a:schemeClr val="tx1">
                        <a:lumMod val="75000"/>
                        <a:lumOff val="25000"/>
                      </a:schemeClr>
                    </a:solidFill>
                    <a:prstDash val="solid"/>
                  </a:ln>
                  <a:effectLst>
                    <a:reflection blurRad="12700" stA="28000" endPos="45000" dist="1000" dir="5400000" sy="-100000" algn="bl" rotWithShape="0"/>
                  </a:effectLst>
                  <a:latin typeface="微软雅黑" panose="020B0503020204020204" charset="-122"/>
                  <a:ea typeface="微软雅黑" panose="020B0503020204020204" charset="-122"/>
                </a:rPr>
                <a:t>华东理工大学</a:t>
              </a:r>
              <a:endParaRPr lang="zh-CN" altLang="en-US" sz="1800" dirty="0"/>
            </a:p>
          </p:txBody>
        </p:sp>
      </p:grpSp>
      <p:grpSp>
        <p:nvGrpSpPr>
          <p:cNvPr id="57" name="组合 56"/>
          <p:cNvGrpSpPr/>
          <p:nvPr/>
        </p:nvGrpSpPr>
        <p:grpSpPr>
          <a:xfrm rot="0">
            <a:off x="7322820" y="4416425"/>
            <a:ext cx="2099945" cy="1553210"/>
            <a:chOff x="9812527" y="3901050"/>
            <a:chExt cx="2299400" cy="1700723"/>
          </a:xfrm>
        </p:grpSpPr>
        <p:pic>
          <p:nvPicPr>
            <p:cNvPr id="58" name="Picture 5" descr="渤海大学"/>
            <p:cNvPicPr>
              <a:picLocks noChangeAspect="1" noChangeArrowheads="1"/>
            </p:cNvPicPr>
            <p:nvPr/>
          </p:nvPicPr>
          <p:blipFill>
            <a:blip r:embed="rId12" cstate="print">
              <a:clrChange>
                <a:clrFrom>
                  <a:srgbClr val="FFFFFF"/>
                </a:clrFrom>
                <a:clrTo>
                  <a:srgbClr val="FFFFFF">
                    <a:alpha val="0"/>
                  </a:srgbClr>
                </a:clrTo>
              </a:clrChange>
              <a:lum bright="18000" contrast="-12000"/>
            </a:blip>
            <a:srcRect/>
            <a:stretch>
              <a:fillRect/>
            </a:stretch>
          </p:blipFill>
          <p:spPr bwMode="auto">
            <a:xfrm>
              <a:off x="10426104" y="3901050"/>
              <a:ext cx="1072246" cy="107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文本框 58"/>
            <p:cNvSpPr txBox="1"/>
            <p:nvPr/>
          </p:nvSpPr>
          <p:spPr>
            <a:xfrm>
              <a:off x="9812527" y="5198499"/>
              <a:ext cx="2299400" cy="403274"/>
            </a:xfrm>
            <a:prstGeom prst="rect">
              <a:avLst/>
            </a:prstGeom>
            <a:noFill/>
          </p:spPr>
          <p:txBody>
            <a:bodyPr wrap="square" rtlCol="0">
              <a:spAutoFit/>
            </a:bodyPr>
            <a:p>
              <a:pPr algn="ctr"/>
              <a:r>
                <a:rPr lang="zh-CN" altLang="en-US" sz="1800" kern="0" cap="all" dirty="0">
                  <a:ln w="9000" cmpd="sng">
                    <a:solidFill>
                      <a:schemeClr val="tx1">
                        <a:lumMod val="75000"/>
                        <a:lumOff val="25000"/>
                      </a:schemeClr>
                    </a:solidFill>
                    <a:prstDash val="solid"/>
                  </a:ln>
                  <a:effectLst>
                    <a:reflection blurRad="12700" stA="28000" endPos="45000" dist="1000" dir="5400000" sy="-100000" algn="bl" rotWithShape="0"/>
                  </a:effectLst>
                  <a:latin typeface="微软雅黑" panose="020B0503020204020204" charset="-122"/>
                  <a:ea typeface="微软雅黑" panose="020B0503020204020204" charset="-122"/>
                </a:rPr>
                <a:t>渤海大学</a:t>
              </a:r>
              <a:endParaRPr lang="zh-CN" altLang="en-US" sz="1800" dirty="0"/>
            </a:p>
          </p:txBody>
        </p:sp>
      </p:grpSp>
      <p:grpSp>
        <p:nvGrpSpPr>
          <p:cNvPr id="5" name="组合 4"/>
          <p:cNvGrpSpPr/>
          <p:nvPr/>
        </p:nvGrpSpPr>
        <p:grpSpPr>
          <a:xfrm rot="0">
            <a:off x="4930775" y="5180330"/>
            <a:ext cx="2099945" cy="1501140"/>
            <a:chOff x="4182331" y="3719127"/>
            <a:chExt cx="1722941" cy="1231688"/>
          </a:xfrm>
        </p:grpSpPr>
        <p:pic>
          <p:nvPicPr>
            <p:cNvPr id="62" name="图片 61"/>
            <p:cNvPicPr>
              <a:picLocks noChangeAspect="1"/>
            </p:cNvPicPr>
            <p:nvPr/>
          </p:nvPicPr>
          <p:blipFill>
            <a:blip r:embed="rId13" cstate="screen">
              <a:clrChange>
                <a:clrFrom>
                  <a:srgbClr val="FFFFFF"/>
                </a:clrFrom>
                <a:clrTo>
                  <a:srgbClr val="FFFFFF">
                    <a:alpha val="0"/>
                  </a:srgbClr>
                </a:clrTo>
              </a:clrChange>
            </a:blip>
            <a:stretch>
              <a:fillRect/>
            </a:stretch>
          </p:blipFill>
          <p:spPr>
            <a:xfrm>
              <a:off x="4636753" y="3719127"/>
              <a:ext cx="814097" cy="805970"/>
            </a:xfrm>
            <a:prstGeom prst="rect">
              <a:avLst/>
            </a:prstGeom>
          </p:spPr>
        </p:pic>
        <p:sp>
          <p:nvSpPr>
            <p:cNvPr id="9" name="文本框 8"/>
            <p:cNvSpPr txBox="1"/>
            <p:nvPr/>
          </p:nvSpPr>
          <p:spPr>
            <a:xfrm>
              <a:off x="4182331" y="4648641"/>
              <a:ext cx="1722941" cy="302174"/>
            </a:xfrm>
            <a:prstGeom prst="rect">
              <a:avLst/>
            </a:prstGeom>
            <a:noFill/>
          </p:spPr>
          <p:txBody>
            <a:bodyPr wrap="square" rtlCol="0">
              <a:spAutoFit/>
            </a:bodyPr>
            <a:p>
              <a:pPr algn="ctr"/>
              <a:r>
                <a:rPr lang="zh-CN" altLang="en-US" sz="1800" kern="0" cap="all" dirty="0">
                  <a:ln w="9000" cmpd="sng">
                    <a:solidFill>
                      <a:schemeClr val="tx1">
                        <a:lumMod val="75000"/>
                        <a:lumOff val="25000"/>
                      </a:schemeClr>
                    </a:solidFill>
                    <a:prstDash val="solid"/>
                  </a:ln>
                  <a:effectLst>
                    <a:reflection blurRad="12700" stA="28000" endPos="45000" dist="1000" dir="5400000" sy="-100000" algn="bl" rotWithShape="0"/>
                  </a:effectLst>
                  <a:latin typeface="微软雅黑" panose="020B0503020204020204" charset="-122"/>
                  <a:ea typeface="微软雅黑" panose="020B0503020204020204" charset="-122"/>
                </a:rPr>
                <a:t>辽宁工业大学</a:t>
              </a:r>
              <a:endParaRPr lang="zh-CN" altLang="en-US" sz="1800" dirty="0"/>
            </a:p>
          </p:txBody>
        </p:sp>
      </p:grpSp>
      <p:pic>
        <p:nvPicPr>
          <p:cNvPr id="42" name="图片 41"/>
          <p:cNvPicPr>
            <a:picLocks noChangeAspect="1"/>
          </p:cNvPicPr>
          <p:nvPr/>
        </p:nvPicPr>
        <p:blipFill>
          <a:blip r:embed="rId14"/>
          <a:stretch>
            <a:fillRect/>
          </a:stretch>
        </p:blipFill>
        <p:spPr>
          <a:xfrm>
            <a:off x="4830445" y="1684020"/>
            <a:ext cx="2070100" cy="1497965"/>
          </a:xfrm>
          <a:prstGeom prst="rect">
            <a:avLst/>
          </a:prstGeom>
        </p:spPr>
      </p:pic>
      <p:grpSp>
        <p:nvGrpSpPr>
          <p:cNvPr id="74" name="组合 73"/>
          <p:cNvGrpSpPr/>
          <p:nvPr/>
        </p:nvGrpSpPr>
        <p:grpSpPr>
          <a:xfrm rot="0">
            <a:off x="5124450" y="3135630"/>
            <a:ext cx="1785620" cy="1785620"/>
            <a:chOff x="5296734" y="2605946"/>
            <a:chExt cx="1530196" cy="1530192"/>
          </a:xfrm>
        </p:grpSpPr>
        <p:sp>
          <p:nvSpPr>
            <p:cNvPr id="75" name="椭圆 74"/>
            <p:cNvSpPr/>
            <p:nvPr/>
          </p:nvSpPr>
          <p:spPr>
            <a:xfrm>
              <a:off x="5296734" y="2605946"/>
              <a:ext cx="1530196" cy="1530192"/>
            </a:xfrm>
            <a:prstGeom prst="ellipse">
              <a:avLst/>
            </a:prstGeom>
            <a:solidFill>
              <a:srgbClr val="0070C0"/>
            </a:solidFill>
            <a:ln>
              <a:noFill/>
            </a:ln>
            <a:effectLst>
              <a:outerShdw blurRad="342900" dist="38100" dir="2700000" algn="tl" rotWithShape="0">
                <a:prstClr val="black">
                  <a:alpha val="6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1200" b="1" dirty="0">
                <a:solidFill>
                  <a:schemeClr val="bg1"/>
                </a:solidFill>
                <a:latin typeface="微软雅黑" panose="020B0503020204020204" charset="-122"/>
                <a:ea typeface="微软雅黑" panose="020B0503020204020204" charset="-122"/>
                <a:cs typeface="+mn-ea"/>
                <a:sym typeface="+mn-lt"/>
              </a:endParaRPr>
            </a:p>
          </p:txBody>
        </p:sp>
        <p:sp>
          <p:nvSpPr>
            <p:cNvPr id="76" name="文本框 75"/>
            <p:cNvSpPr txBox="1"/>
            <p:nvPr/>
          </p:nvSpPr>
          <p:spPr>
            <a:xfrm>
              <a:off x="5507834" y="2942425"/>
              <a:ext cx="1107997" cy="922360"/>
            </a:xfrm>
            <a:prstGeom prst="rect">
              <a:avLst/>
            </a:prstGeom>
            <a:noFill/>
          </p:spPr>
          <p:txBody>
            <a:bodyPr wrap="square" rtlCol="0">
              <a:spAutoFit/>
            </a:bodyPr>
            <a:p>
              <a:pPr algn="ctr"/>
              <a:r>
                <a:rPr kumimoji="1" lang="zh-CN" altLang="en-US" sz="3200" b="1" dirty="0">
                  <a:solidFill>
                    <a:schemeClr val="bg1"/>
                  </a:solidFill>
                  <a:latin typeface="微软雅黑" panose="020B0503020204020204" charset="-122"/>
                  <a:ea typeface="微软雅黑" panose="020B0503020204020204" charset="-122"/>
                  <a:cs typeface="+mn-ea"/>
                  <a:sym typeface="+mn-lt"/>
                </a:rPr>
                <a:t>技术</a:t>
              </a:r>
              <a:endParaRPr kumimoji="1" lang="zh-CN" altLang="en-US" sz="3200" b="1" dirty="0">
                <a:solidFill>
                  <a:schemeClr val="bg1"/>
                </a:solidFill>
                <a:latin typeface="微软雅黑" panose="020B0503020204020204" charset="-122"/>
                <a:ea typeface="微软雅黑" panose="020B0503020204020204" charset="-122"/>
                <a:cs typeface="+mn-ea"/>
                <a:sym typeface="+mn-lt"/>
              </a:endParaRPr>
            </a:p>
            <a:p>
              <a:pPr algn="ctr"/>
              <a:r>
                <a:rPr kumimoji="1" lang="zh-CN" altLang="en-US" sz="3200" b="1" dirty="0">
                  <a:solidFill>
                    <a:schemeClr val="bg1"/>
                  </a:solidFill>
                  <a:latin typeface="微软雅黑" panose="020B0503020204020204" charset="-122"/>
                  <a:ea typeface="微软雅黑" panose="020B0503020204020204" charset="-122"/>
                  <a:cs typeface="+mn-ea"/>
                  <a:sym typeface="+mn-lt"/>
                </a:rPr>
                <a:t>合作</a:t>
              </a:r>
              <a:endParaRPr kumimoji="1" lang="zh-CN" altLang="en-US" sz="3200" b="1" dirty="0">
                <a:solidFill>
                  <a:schemeClr val="bg1"/>
                </a:solidFill>
                <a:latin typeface="微软雅黑" panose="020B0503020204020204" charset="-122"/>
                <a:ea typeface="微软雅黑" panose="020B0503020204020204" charset="-122"/>
                <a:cs typeface="+mn-ea"/>
                <a:sym typeface="+mn-lt"/>
              </a:endParaRPr>
            </a:p>
          </p:txBody>
        </p:sp>
      </p:grpSp>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descr="凯美x2b"/>
          <p:cNvPicPr>
            <a:picLocks noChangeAspect="1"/>
          </p:cNvPicPr>
          <p:nvPr userDrawn="1"/>
        </p:nvPicPr>
        <p:blipFill>
          <a:blip r:embed="rId15"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6"/>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90360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1024255"/>
            <a:ext cx="4225290" cy="429895"/>
          </a:xfrm>
          <a:prstGeom prst="rect">
            <a:avLst/>
          </a:prstGeom>
          <a:noFill/>
        </p:spPr>
        <p:txBody>
          <a:bodyPr wrap="square" rtlCol="0">
            <a:spAutoFit/>
          </a:bodyPr>
          <a:p>
            <a:r>
              <a:rPr lang="zh-CN" altLang="en-US" sz="2200" b="1" dirty="0">
                <a:solidFill>
                  <a:srgbClr val="0070C0"/>
                </a:solidFill>
                <a:latin typeface="+mj-ea"/>
                <a:sym typeface="+mn-ea"/>
              </a:rPr>
              <a:t>公司</a:t>
            </a:r>
            <a:r>
              <a:rPr lang="zh-CN" altLang="en-US" sz="2200" b="1" dirty="0">
                <a:solidFill>
                  <a:srgbClr val="0070C0"/>
                </a:solidFill>
                <a:latin typeface="+mj-ea"/>
                <a:sym typeface="+mn-ea"/>
              </a:rPr>
              <a:t>荣誉</a:t>
            </a:r>
            <a:endParaRPr lang="zh-CN" altLang="en-US" sz="2200" b="1" dirty="0">
              <a:solidFill>
                <a:srgbClr val="0070C0"/>
              </a:solidFill>
              <a:latin typeface="+mj-ea"/>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21" name="表格 20"/>
          <p:cNvGraphicFramePr>
            <a:graphicFrameLocks noGrp="1"/>
          </p:cNvGraphicFramePr>
          <p:nvPr>
            <p:custDataLst>
              <p:tags r:id="rId6"/>
            </p:custDataLst>
          </p:nvPr>
        </p:nvGraphicFramePr>
        <p:xfrm>
          <a:off x="5521325" y="1374775"/>
          <a:ext cx="6412865" cy="5205730"/>
        </p:xfrm>
        <a:graphic>
          <a:graphicData uri="http://schemas.openxmlformats.org/drawingml/2006/table">
            <a:tbl>
              <a:tblPr firstRow="1" firstCol="1" bandRow="1">
                <a:effectLst>
                  <a:outerShdw blurRad="152400" dist="38100" dir="2700000" algn="tl" rotWithShape="0">
                    <a:prstClr val="black">
                      <a:alpha val="56000"/>
                    </a:prstClr>
                  </a:outerShdw>
                </a:effectLst>
                <a:tableStyleId>{93296810-A885-4BE3-A3E7-6D5BEEA58F35}</a:tableStyleId>
              </a:tblPr>
              <a:tblGrid>
                <a:gridCol w="518795"/>
                <a:gridCol w="747395"/>
                <a:gridCol w="2907030"/>
                <a:gridCol w="1228090"/>
                <a:gridCol w="1011555"/>
              </a:tblGrid>
              <a:tr h="375285">
                <a:tc>
                  <a:txBody>
                    <a:bodyPr/>
                    <a:p>
                      <a:pPr algn="ctr">
                        <a:spcAft>
                          <a:spcPts val="0"/>
                        </a:spcAft>
                      </a:pPr>
                      <a:r>
                        <a:rPr lang="zh-CN" sz="1400" kern="100" dirty="0">
                          <a:effectLst/>
                          <a:latin typeface="微软雅黑" panose="020B0503020204020204" charset="-122"/>
                          <a:ea typeface="微软雅黑" panose="020B0503020204020204" charset="-122"/>
                        </a:rPr>
                        <a:t>序号</a:t>
                      </a:r>
                      <a:endParaRPr lang="zh-CN" sz="1400" kern="10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C00000"/>
                    </a:solidFill>
                  </a:tcPr>
                </a:tc>
                <a:tc>
                  <a:txBody>
                    <a:bodyPr/>
                    <a:p>
                      <a:pPr algn="ctr">
                        <a:spcAft>
                          <a:spcPts val="0"/>
                        </a:spcAft>
                      </a:pPr>
                      <a:r>
                        <a:rPr lang="zh-CN" sz="1400" kern="100">
                          <a:effectLst/>
                          <a:latin typeface="微软雅黑" panose="020B0503020204020204" charset="-122"/>
                          <a:ea typeface="微软雅黑" panose="020B0503020204020204" charset="-122"/>
                        </a:rPr>
                        <a:t>类别</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c>
                  <a:txBody>
                    <a:bodyPr/>
                    <a:p>
                      <a:pPr algn="ctr">
                        <a:spcAft>
                          <a:spcPts val="0"/>
                        </a:spcAft>
                      </a:pPr>
                      <a:r>
                        <a:rPr lang="zh-CN" sz="1400" kern="100">
                          <a:effectLst/>
                          <a:latin typeface="微软雅黑" panose="020B0503020204020204" charset="-122"/>
                          <a:ea typeface="微软雅黑" panose="020B0503020204020204" charset="-122"/>
                        </a:rPr>
                        <a:t>知识产权名称</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c>
                  <a:txBody>
                    <a:bodyPr/>
                    <a:p>
                      <a:pPr algn="ctr">
                        <a:spcAft>
                          <a:spcPts val="0"/>
                        </a:spcAft>
                      </a:pPr>
                      <a:r>
                        <a:rPr lang="zh-CN" sz="1400" kern="100">
                          <a:effectLst/>
                          <a:latin typeface="微软雅黑" panose="020B0503020204020204" charset="-122"/>
                          <a:ea typeface="微软雅黑" panose="020B0503020204020204" charset="-122"/>
                        </a:rPr>
                        <a:t>知识产权编号</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c>
                  <a:txBody>
                    <a:bodyPr/>
                    <a:p>
                      <a:pPr algn="ctr">
                        <a:spcAft>
                          <a:spcPts val="0"/>
                        </a:spcAft>
                      </a:pPr>
                      <a:r>
                        <a:rPr lang="zh-CN" sz="1400" kern="100">
                          <a:effectLst/>
                          <a:latin typeface="微软雅黑" panose="020B0503020204020204" charset="-122"/>
                          <a:ea typeface="微软雅黑" panose="020B0503020204020204" charset="-122"/>
                        </a:rPr>
                        <a:t>授权公告日</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1</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发明专利</a:t>
                      </a:r>
                      <a:endParaRPr lang="zh-CN" sz="1000" kern="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一种电极材料及电极极片和超级电容器的制备方法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201610592100.7</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 20161012 (20180223)</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2</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一种高容量超级电容器石墨烯导电剂分散液的制备方法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201910103165.4</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20190528</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3</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凝胶电解液前驱体及其在制备低内阻准固态超级电容器方面的应用</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201911028859.2</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20191220</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r>
              <a:tr h="377190">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4</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安全型凝胶电解液前驱体及其制备准固态超级电容器方面的应用</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201911028803.7</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20191220</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5</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60000"/>
                        <a:lumOff val="4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一种锂离子电容器用电极复合材料及其制作方法与电极制备</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201911364858.5</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20200414</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6</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超级电容器用高纯度四氟硼酸季铵盐的制备方法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201110278474.9</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 20120502 (20140319)  </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r>
              <a:tr h="34353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7</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超级电容器用螺环季铵盐及其制备方法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201210475201.8</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20130227 (20151118)  </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r>
              <a:tr h="34353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8</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just" fontAlgn="ctr">
                        <a:lnSpc>
                          <a:spcPct val="110000"/>
                        </a:lnSpc>
                        <a:spcAft>
                          <a:spcPts val="0"/>
                        </a:spcAft>
                      </a:pPr>
                      <a:r>
                        <a:rPr lang="zh-CN" sz="1000" kern="0" dirty="0">
                          <a:effectLst/>
                          <a:latin typeface="微软雅黑" panose="020B0503020204020204" charset="-122"/>
                          <a:ea typeface="微软雅黑" panose="020B0503020204020204" charset="-122"/>
                        </a:rPr>
                        <a:t>一种电场活化型超级电容器的制备方法</a:t>
                      </a:r>
                      <a:endParaRPr lang="zh-CN" sz="1000" kern="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201310170544.8</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20130821 (20160224)  </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9</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一种纳米缆链接的三元复合电极材料的制备方法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201310585318.6</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20140402 (20160113)  </a:t>
                      </a:r>
                      <a:endParaRPr lang="en-US" sz="1000" kern="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10</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cs typeface="微软雅黑" panose="020B0503020204020204" charset="-122"/>
                        </a:rPr>
                        <a:t>一种阵列式磁性还原氧化石墨烯——碳纳米纤维的制备方法</a:t>
                      </a:r>
                      <a:endParaRPr lang="zh-CN" sz="1000" kern="0">
                        <a:effectLst/>
                        <a:latin typeface="微软雅黑" panose="020B0503020204020204" charset="-122"/>
                        <a:ea typeface="微软雅黑" panose="020B0503020204020204" charset="-122"/>
                        <a:cs typeface="微软雅黑" panose="020B0503020204020204" charset="-122"/>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201810076423.x</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20200410</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11</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一种聚酰亚胺多孔纳米纤维电极隔膜的制备方法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201510145561.5</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20170308</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r>
              <a:tr h="377190">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12</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发明专利</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一种含氟聚合物多孔纳微米纤维电极隔膜的制备方法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201510111661.6</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20170201</a:t>
                      </a:r>
                      <a:endParaRPr lang="en-US"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r>
              <a:tr h="376555">
                <a:tc>
                  <a:txBody>
                    <a:bodyPr/>
                    <a:p>
                      <a:pPr algn="ctr">
                        <a:spcAft>
                          <a:spcPts val="0"/>
                        </a:spcAft>
                      </a:pPr>
                      <a:r>
                        <a:rPr lang="en-US" sz="1200" kern="100">
                          <a:solidFill>
                            <a:schemeClr val="tx1"/>
                          </a:solidFill>
                          <a:effectLst/>
                          <a:latin typeface="微软雅黑" panose="020B0503020204020204" charset="-122"/>
                          <a:ea typeface="微软雅黑" panose="020B0503020204020204" charset="-122"/>
                        </a:rPr>
                        <a:t>13</a:t>
                      </a:r>
                      <a:endParaRPr lang="en-US" sz="12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lnB w="28575" cmpd="sng">
                      <a:solidFill>
                        <a:srgbClr val="0070C0"/>
                      </a:solidFill>
                      <a:prstDash val="solid"/>
                    </a:lnB>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发明专利</a:t>
                      </a:r>
                      <a:endParaRPr lang="zh-CN" sz="1000" kern="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lnB w="28575" cmpd="sng">
                      <a:solidFill>
                        <a:srgbClr val="0070C0"/>
                      </a:solidFill>
                      <a:prstDash val="solid"/>
                    </a:lnB>
                    <a:solidFill>
                      <a:schemeClr val="accent1">
                        <a:lumMod val="40000"/>
                        <a:lumOff val="60000"/>
                      </a:schemeClr>
                    </a:solidFill>
                  </a:tcPr>
                </a:tc>
                <a:tc>
                  <a:txBody>
                    <a:bodyPr/>
                    <a:p>
                      <a:pPr algn="just" fontAlgn="ctr">
                        <a:lnSpc>
                          <a:spcPct val="110000"/>
                        </a:lnSpc>
                        <a:spcAft>
                          <a:spcPts val="0"/>
                        </a:spcAft>
                      </a:pPr>
                      <a:r>
                        <a:rPr lang="zh-CN" sz="1000" kern="0">
                          <a:effectLst/>
                          <a:latin typeface="微软雅黑" panose="020B0503020204020204" charset="-122"/>
                          <a:ea typeface="微软雅黑" panose="020B0503020204020204" charset="-122"/>
                        </a:rPr>
                        <a:t>一种炭纳米纤维负载有序排列还原氧化石墨烯电极材料的制备方法</a:t>
                      </a:r>
                      <a:endParaRPr lang="zh-CN" sz="1000" kern="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lnB w="28575" cmpd="sng">
                      <a:solidFill>
                        <a:srgbClr val="0070C0"/>
                      </a:solidFill>
                      <a:prstDash val="solid"/>
                    </a:lnB>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201810076444.1</a:t>
                      </a:r>
                      <a:endParaRPr lang="en-US" sz="1000" kern="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lnB w="28575" cmpd="sng">
                      <a:solidFill>
                        <a:srgbClr val="0070C0"/>
                      </a:solidFill>
                      <a:prstDash val="solid"/>
                    </a:lnB>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20200421</a:t>
                      </a:r>
                      <a:endParaRPr lang="en-US" sz="1000" kern="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lnB w="28575" cmpd="sng">
                      <a:solidFill>
                        <a:srgbClr val="0070C0"/>
                      </a:solidFill>
                      <a:prstDash val="solid"/>
                    </a:lnB>
                    <a:solidFill>
                      <a:schemeClr val="accent1">
                        <a:lumMod val="40000"/>
                        <a:lumOff val="60000"/>
                      </a:schemeClr>
                    </a:solidFill>
                  </a:tcPr>
                </a:tc>
              </a:tr>
            </a:tbl>
          </a:graphicData>
        </a:graphic>
      </p:graphicFrame>
      <p:grpSp>
        <p:nvGrpSpPr>
          <p:cNvPr id="25" name="组合 24"/>
          <p:cNvGrpSpPr/>
          <p:nvPr/>
        </p:nvGrpSpPr>
        <p:grpSpPr>
          <a:xfrm rot="0">
            <a:off x="784225" y="1639570"/>
            <a:ext cx="4083685" cy="4775835"/>
            <a:chOff x="1599" y="2364"/>
            <a:chExt cx="6803" cy="7956"/>
          </a:xfrm>
          <a:effectLst>
            <a:outerShdw blurRad="292100" dist="38100" dir="2700000" algn="tl" rotWithShape="0">
              <a:prstClr val="black">
                <a:alpha val="52000"/>
              </a:prstClr>
            </a:outerShdw>
            <a:reflection blurRad="6350" stA="44000" endA="300" endPos="25000" dir="5400000" sy="-100000" algn="bl" rotWithShape="0"/>
          </a:effectLst>
        </p:grpSpPr>
        <p:pic>
          <p:nvPicPr>
            <p:cNvPr id="10" name="图片 13" descr="证书2副本.jpg"/>
            <p:cNvPicPr>
              <a:picLocks noChangeAspect="1"/>
            </p:cNvPicPr>
            <p:nvPr/>
          </p:nvPicPr>
          <p:blipFill>
            <a:blip r:embed="rId7" cstate="screen"/>
            <a:srcRect/>
            <a:stretch>
              <a:fillRect/>
            </a:stretch>
          </p:blipFill>
          <p:spPr bwMode="auto">
            <a:xfrm>
              <a:off x="5048" y="2383"/>
              <a:ext cx="2768" cy="3363"/>
            </a:xfrm>
            <a:prstGeom prst="rect">
              <a:avLst/>
            </a:prstGeom>
            <a:noFill/>
            <a:ln w="9525">
              <a:noFill/>
              <a:miter lim="800000"/>
              <a:headEnd/>
              <a:tailEnd/>
            </a:ln>
          </p:spPr>
        </p:pic>
        <p:pic>
          <p:nvPicPr>
            <p:cNvPr id="11" name="Picture 2"/>
            <p:cNvPicPr>
              <a:picLocks noChangeAspect="1" noChangeArrowheads="1"/>
            </p:cNvPicPr>
            <p:nvPr/>
          </p:nvPicPr>
          <p:blipFill>
            <a:blip r:embed="rId8" cstate="screen"/>
            <a:srcRect/>
            <a:stretch>
              <a:fillRect/>
            </a:stretch>
          </p:blipFill>
          <p:spPr bwMode="auto">
            <a:xfrm>
              <a:off x="5534" y="3128"/>
              <a:ext cx="2845" cy="3499"/>
            </a:xfrm>
            <a:prstGeom prst="rect">
              <a:avLst/>
            </a:prstGeom>
            <a:noFill/>
            <a:ln w="9525">
              <a:noFill/>
              <a:miter lim="800000"/>
              <a:headEnd/>
              <a:tailEnd/>
            </a:ln>
          </p:spPr>
        </p:pic>
        <p:pic>
          <p:nvPicPr>
            <p:cNvPr id="12" name="Picture 3"/>
            <p:cNvPicPr>
              <a:picLocks noChangeAspect="1" noChangeArrowheads="1"/>
            </p:cNvPicPr>
            <p:nvPr/>
          </p:nvPicPr>
          <p:blipFill>
            <a:blip r:embed="rId9" cstate="screen"/>
            <a:srcRect/>
            <a:stretch>
              <a:fillRect/>
            </a:stretch>
          </p:blipFill>
          <p:spPr bwMode="auto">
            <a:xfrm>
              <a:off x="2134" y="2364"/>
              <a:ext cx="2792" cy="3499"/>
            </a:xfrm>
            <a:prstGeom prst="rect">
              <a:avLst/>
            </a:prstGeom>
            <a:noFill/>
            <a:ln w="9525">
              <a:noFill/>
              <a:miter lim="800000"/>
              <a:headEnd/>
              <a:tailEnd/>
            </a:ln>
          </p:spPr>
        </p:pic>
        <p:pic>
          <p:nvPicPr>
            <p:cNvPr id="16" name="Picture 4"/>
            <p:cNvPicPr>
              <a:picLocks noChangeAspect="1" noChangeArrowheads="1"/>
            </p:cNvPicPr>
            <p:nvPr/>
          </p:nvPicPr>
          <p:blipFill>
            <a:blip r:embed="rId8" cstate="screen"/>
            <a:srcRect/>
            <a:stretch>
              <a:fillRect/>
            </a:stretch>
          </p:blipFill>
          <p:spPr bwMode="auto">
            <a:xfrm>
              <a:off x="2627" y="2989"/>
              <a:ext cx="2845" cy="3499"/>
            </a:xfrm>
            <a:prstGeom prst="rect">
              <a:avLst/>
            </a:prstGeom>
            <a:noFill/>
            <a:ln w="9525">
              <a:noFill/>
              <a:miter lim="800000"/>
              <a:headEnd/>
              <a:tailEnd/>
            </a:ln>
          </p:spPr>
        </p:pic>
        <p:pic>
          <p:nvPicPr>
            <p:cNvPr id="17" name="Picture 5"/>
            <p:cNvPicPr>
              <a:picLocks noChangeAspect="1" noChangeArrowheads="1"/>
            </p:cNvPicPr>
            <p:nvPr/>
          </p:nvPicPr>
          <p:blipFill>
            <a:blip r:embed="rId10" cstate="screen"/>
            <a:srcRect/>
            <a:stretch>
              <a:fillRect/>
            </a:stretch>
          </p:blipFill>
          <p:spPr bwMode="auto">
            <a:xfrm>
              <a:off x="4783" y="3720"/>
              <a:ext cx="2927" cy="3696"/>
            </a:xfrm>
            <a:prstGeom prst="rect">
              <a:avLst/>
            </a:prstGeom>
            <a:noFill/>
            <a:ln w="9525">
              <a:noFill/>
              <a:miter lim="800000"/>
              <a:headEnd/>
              <a:tailEnd/>
            </a:ln>
          </p:spPr>
        </p:pic>
        <p:pic>
          <p:nvPicPr>
            <p:cNvPr id="60" name="图片 12" descr="证书2副本.jpg"/>
            <p:cNvPicPr>
              <a:picLocks noChangeAspect="1"/>
            </p:cNvPicPr>
            <p:nvPr/>
          </p:nvPicPr>
          <p:blipFill>
            <a:blip r:embed="rId11" cstate="screen"/>
            <a:srcRect/>
            <a:stretch>
              <a:fillRect/>
            </a:stretch>
          </p:blipFill>
          <p:spPr bwMode="auto">
            <a:xfrm>
              <a:off x="1599" y="3753"/>
              <a:ext cx="2999" cy="3364"/>
            </a:xfrm>
            <a:prstGeom prst="rect">
              <a:avLst/>
            </a:prstGeom>
            <a:noFill/>
            <a:ln w="9525">
              <a:noFill/>
              <a:miter lim="800000"/>
              <a:headEnd/>
              <a:tailEnd/>
            </a:ln>
          </p:spPr>
        </p:pic>
        <p:pic>
          <p:nvPicPr>
            <p:cNvPr id="18" name="图片 12" descr="证书2副本.jpg"/>
            <p:cNvPicPr>
              <a:picLocks noChangeAspect="1"/>
            </p:cNvPicPr>
            <p:nvPr>
              <p:custDataLst>
                <p:tags r:id="rId12"/>
              </p:custDataLst>
            </p:nvPr>
          </p:nvPicPr>
          <p:blipFill>
            <a:blip r:embed="rId13" cstate="screen"/>
            <a:srcRect/>
            <a:stretch>
              <a:fillRect/>
            </a:stretch>
          </p:blipFill>
          <p:spPr bwMode="auto">
            <a:xfrm>
              <a:off x="5208" y="5072"/>
              <a:ext cx="2837" cy="3806"/>
            </a:xfrm>
            <a:prstGeom prst="rect">
              <a:avLst/>
            </a:prstGeom>
            <a:noFill/>
            <a:ln w="9525">
              <a:noFill/>
              <a:miter lim="800000"/>
              <a:headEnd/>
              <a:tailEnd/>
            </a:ln>
          </p:spPr>
        </p:pic>
        <p:pic>
          <p:nvPicPr>
            <p:cNvPr id="65" name="Picture 6"/>
            <p:cNvPicPr>
              <a:picLocks noChangeAspect="1" noChangeArrowheads="1"/>
            </p:cNvPicPr>
            <p:nvPr/>
          </p:nvPicPr>
          <p:blipFill>
            <a:blip r:embed="rId14" cstate="screen"/>
            <a:srcRect/>
            <a:stretch>
              <a:fillRect/>
            </a:stretch>
          </p:blipFill>
          <p:spPr bwMode="auto">
            <a:xfrm>
              <a:off x="3244" y="4591"/>
              <a:ext cx="2740" cy="3793"/>
            </a:xfrm>
            <a:prstGeom prst="rect">
              <a:avLst/>
            </a:prstGeom>
            <a:noFill/>
            <a:ln w="9525">
              <a:noFill/>
              <a:miter lim="800000"/>
              <a:headEnd/>
              <a:tailEnd/>
            </a:ln>
          </p:spPr>
        </p:pic>
        <p:pic>
          <p:nvPicPr>
            <p:cNvPr id="64" name="图片 13" descr="证书2副本.jpg"/>
            <p:cNvPicPr>
              <a:picLocks noChangeAspect="1"/>
            </p:cNvPicPr>
            <p:nvPr/>
          </p:nvPicPr>
          <p:blipFill>
            <a:blip r:embed="rId15" cstate="screen"/>
            <a:srcRect/>
            <a:stretch>
              <a:fillRect/>
            </a:stretch>
          </p:blipFill>
          <p:spPr bwMode="auto">
            <a:xfrm>
              <a:off x="2246" y="5394"/>
              <a:ext cx="3173" cy="3880"/>
            </a:xfrm>
            <a:prstGeom prst="rect">
              <a:avLst/>
            </a:prstGeom>
            <a:noFill/>
            <a:ln w="9525">
              <a:noFill/>
              <a:miter lim="800000"/>
              <a:headEnd/>
              <a:tailEnd/>
            </a:ln>
          </p:spPr>
        </p:pic>
        <p:pic>
          <p:nvPicPr>
            <p:cNvPr id="19" name="Picture 7"/>
            <p:cNvPicPr>
              <a:picLocks noChangeAspect="1" noChangeArrowheads="1"/>
            </p:cNvPicPr>
            <p:nvPr/>
          </p:nvPicPr>
          <p:blipFill>
            <a:blip r:embed="rId16" cstate="screen"/>
            <a:srcRect/>
            <a:stretch>
              <a:fillRect/>
            </a:stretch>
          </p:blipFill>
          <p:spPr bwMode="auto">
            <a:xfrm>
              <a:off x="1843" y="6188"/>
              <a:ext cx="3182" cy="4019"/>
            </a:xfrm>
            <a:prstGeom prst="rect">
              <a:avLst/>
            </a:prstGeom>
            <a:noFill/>
            <a:ln w="9525">
              <a:noFill/>
              <a:miter lim="800000"/>
              <a:headEnd/>
              <a:tailEnd/>
            </a:ln>
          </p:spPr>
        </p:pic>
        <p:pic>
          <p:nvPicPr>
            <p:cNvPr id="20" name="Picture 6"/>
            <p:cNvPicPr>
              <a:picLocks noChangeAspect="1" noChangeArrowheads="1"/>
            </p:cNvPicPr>
            <p:nvPr/>
          </p:nvPicPr>
          <p:blipFill>
            <a:blip r:embed="rId17" cstate="screen"/>
            <a:srcRect/>
            <a:stretch>
              <a:fillRect/>
            </a:stretch>
          </p:blipFill>
          <p:spPr bwMode="auto">
            <a:xfrm>
              <a:off x="5194" y="6188"/>
              <a:ext cx="3208" cy="4132"/>
            </a:xfrm>
            <a:prstGeom prst="rect">
              <a:avLst/>
            </a:prstGeom>
            <a:noFill/>
            <a:ln w="9525">
              <a:noFill/>
              <a:miter lim="800000"/>
              <a:headEnd/>
              <a:tailEnd/>
            </a:ln>
          </p:spPr>
        </p:pic>
      </p:grpSp>
      <p:grpSp>
        <p:nvGrpSpPr>
          <p:cNvPr id="26" name="组合 25"/>
          <p:cNvGrpSpPr/>
          <p:nvPr/>
        </p:nvGrpSpPr>
        <p:grpSpPr>
          <a:xfrm rot="0">
            <a:off x="582930" y="5803900"/>
            <a:ext cx="4645660" cy="725805"/>
            <a:chOff x="5026348" y="2596951"/>
            <a:chExt cx="3700643" cy="598149"/>
          </a:xfrm>
          <a:effectLst>
            <a:outerShdw blurRad="50800" dist="38100" dir="5400000" algn="t" rotWithShape="0">
              <a:prstClr val="black">
                <a:alpha val="40000"/>
              </a:prstClr>
            </a:outerShdw>
          </a:effectLst>
        </p:grpSpPr>
        <p:sp>
          <p:nvSpPr>
            <p:cNvPr id="22" name="矩形 21"/>
            <p:cNvSpPr/>
            <p:nvPr/>
          </p:nvSpPr>
          <p:spPr>
            <a:xfrm>
              <a:off x="5026348" y="2801044"/>
              <a:ext cx="3700643" cy="3940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eaLnBrk="1" hangingPunct="1"/>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国家发明专利</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sym typeface="+mn-ea"/>
                </a:rPr>
                <a:t>13</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项</a:t>
              </a:r>
              <a:endParaRPr lang="zh-CN" altLang="en-US" sz="2400" b="1" kern="100" noProof="0" dirty="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23" name="等腰三角形 22"/>
            <p:cNvSpPr/>
            <p:nvPr/>
          </p:nvSpPr>
          <p:spPr>
            <a:xfrm>
              <a:off x="8461977" y="2596951"/>
              <a:ext cx="265014" cy="20427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4" name="等腰三角形 23"/>
            <p:cNvSpPr/>
            <p:nvPr/>
          </p:nvSpPr>
          <p:spPr>
            <a:xfrm flipH="1">
              <a:off x="5026348" y="2596951"/>
              <a:ext cx="257503" cy="20427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grpSp>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descr="凯美x2b"/>
          <p:cNvPicPr>
            <a:picLocks noChangeAspect="1"/>
          </p:cNvPicPr>
          <p:nvPr userDrawn="1"/>
        </p:nvPicPr>
        <p:blipFill>
          <a:blip r:embed="rId18"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9"/>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90360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1024255"/>
            <a:ext cx="4225290" cy="429895"/>
          </a:xfrm>
          <a:prstGeom prst="rect">
            <a:avLst/>
          </a:prstGeom>
          <a:noFill/>
        </p:spPr>
        <p:txBody>
          <a:bodyPr wrap="square" rtlCol="0">
            <a:spAutoFit/>
          </a:bodyPr>
          <a:p>
            <a:r>
              <a:rPr lang="zh-CN" altLang="en-US" sz="2200" b="1" dirty="0">
                <a:solidFill>
                  <a:srgbClr val="0070C0"/>
                </a:solidFill>
                <a:latin typeface="+mj-ea"/>
                <a:sym typeface="+mn-ea"/>
              </a:rPr>
              <a:t>公司荣誉</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21" name="表格 20"/>
          <p:cNvGraphicFramePr>
            <a:graphicFrameLocks noGrp="1"/>
          </p:cNvGraphicFramePr>
          <p:nvPr>
            <p:custDataLst>
              <p:tags r:id="rId6"/>
            </p:custDataLst>
          </p:nvPr>
        </p:nvGraphicFramePr>
        <p:xfrm>
          <a:off x="5232400" y="1374775"/>
          <a:ext cx="6412865" cy="5947410"/>
        </p:xfrm>
        <a:graphic>
          <a:graphicData uri="http://schemas.openxmlformats.org/drawingml/2006/table">
            <a:tbl>
              <a:tblPr firstRow="1" firstCol="1" bandRow="1">
                <a:effectLst>
                  <a:outerShdw blurRad="152400" dist="38100" dir="2700000" algn="tl" rotWithShape="0">
                    <a:prstClr val="black">
                      <a:alpha val="56000"/>
                    </a:prstClr>
                  </a:outerShdw>
                </a:effectLst>
                <a:tableStyleId>{93296810-A885-4BE3-A3E7-6D5BEEA58F35}</a:tableStyleId>
              </a:tblPr>
              <a:tblGrid>
                <a:gridCol w="518795"/>
                <a:gridCol w="747395"/>
                <a:gridCol w="2907030"/>
                <a:gridCol w="1228090"/>
                <a:gridCol w="1011555"/>
              </a:tblGrid>
              <a:tr h="375285">
                <a:tc>
                  <a:txBody>
                    <a:bodyPr/>
                    <a:p>
                      <a:pPr algn="ctr">
                        <a:spcAft>
                          <a:spcPts val="0"/>
                        </a:spcAft>
                      </a:pPr>
                      <a:r>
                        <a:rPr lang="zh-CN" sz="1400" kern="100" dirty="0">
                          <a:effectLst/>
                          <a:latin typeface="微软雅黑" panose="020B0503020204020204" charset="-122"/>
                          <a:ea typeface="微软雅黑" panose="020B0503020204020204" charset="-122"/>
                        </a:rPr>
                        <a:t>序号</a:t>
                      </a:r>
                      <a:endParaRPr lang="zh-CN" sz="1400" kern="100" dirty="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C00000"/>
                    </a:solidFill>
                  </a:tcPr>
                </a:tc>
                <a:tc>
                  <a:txBody>
                    <a:bodyPr/>
                    <a:p>
                      <a:pPr algn="ctr">
                        <a:spcAft>
                          <a:spcPts val="0"/>
                        </a:spcAft>
                      </a:pPr>
                      <a:r>
                        <a:rPr lang="zh-CN" sz="1400" kern="100">
                          <a:effectLst/>
                          <a:latin typeface="微软雅黑" panose="020B0503020204020204" charset="-122"/>
                          <a:ea typeface="微软雅黑" panose="020B0503020204020204" charset="-122"/>
                        </a:rPr>
                        <a:t>类别</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c>
                  <a:txBody>
                    <a:bodyPr/>
                    <a:p>
                      <a:pPr algn="ctr">
                        <a:spcAft>
                          <a:spcPts val="0"/>
                        </a:spcAft>
                      </a:pPr>
                      <a:r>
                        <a:rPr lang="zh-CN" sz="1400" kern="100">
                          <a:effectLst/>
                          <a:latin typeface="微软雅黑" panose="020B0503020204020204" charset="-122"/>
                          <a:ea typeface="微软雅黑" panose="020B0503020204020204" charset="-122"/>
                        </a:rPr>
                        <a:t>知识产权名称</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c>
                  <a:txBody>
                    <a:bodyPr/>
                    <a:p>
                      <a:pPr algn="ctr">
                        <a:spcAft>
                          <a:spcPts val="0"/>
                        </a:spcAft>
                      </a:pPr>
                      <a:r>
                        <a:rPr lang="zh-CN" sz="1400" kern="100">
                          <a:effectLst/>
                          <a:latin typeface="微软雅黑" panose="020B0503020204020204" charset="-122"/>
                          <a:ea typeface="微软雅黑" panose="020B0503020204020204" charset="-122"/>
                        </a:rPr>
                        <a:t>知识产权编号</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c>
                  <a:txBody>
                    <a:bodyPr/>
                    <a:p>
                      <a:pPr algn="ctr">
                        <a:spcAft>
                          <a:spcPts val="0"/>
                        </a:spcAft>
                      </a:pPr>
                      <a:r>
                        <a:rPr lang="zh-CN" sz="1400" kern="100">
                          <a:effectLst/>
                          <a:latin typeface="微软雅黑" panose="020B0503020204020204" charset="-122"/>
                          <a:ea typeface="微软雅黑" panose="020B0503020204020204" charset="-122"/>
                        </a:rPr>
                        <a:t>授权公告日</a:t>
                      </a:r>
                      <a:endParaRPr lang="zh-CN" sz="1400" kern="100">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rgbClr val="0070C0"/>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1</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实用新型</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一种超级电容器上盖</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201620536966.1</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20161116</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2</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实用新型</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一种锂离子电容器上盖</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201620536261.X</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20161116</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3</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实用新型</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一种锂电池形超级电容器</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201720383919.2</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 20171107</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4</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一种超级电容器使用的连接片</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201720648903.X</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20180223</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5</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60000"/>
                        <a:lumOff val="4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实用新型</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一种扣式超级电容器全密封结构构件</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201821970762.4</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20190702</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6</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一种组合型超级电容器绝缘盖及超级电容器</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201821970742.7</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 20190702</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7</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一种超级电容器用加速电解液浸润的电芯结构</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201922089168.5</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20200522</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8</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一种自动正负压循环浸液槽系统</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202020495527.7</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20201110</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9</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一种大容量电化学储能器件单体结构</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202020953009.5</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20201027</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10</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超级电容与蓄电池混合模组</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200920011058.0 </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 20091223</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11</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一种超级电容器的封口结构</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200920012826.4 </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20100428</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12</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具有密封圈的超级电容器</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201020228151.X</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20110330</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r>
              <a:tr h="324000">
                <a:tc>
                  <a:txBody>
                    <a:bodyPr/>
                    <a:p>
                      <a:pPr algn="ctr">
                        <a:spcAft>
                          <a:spcPts val="0"/>
                        </a:spcAft>
                      </a:pPr>
                      <a:r>
                        <a:rPr lang="en-US" sz="1000" kern="100">
                          <a:solidFill>
                            <a:schemeClr val="tx1"/>
                          </a:solidFill>
                          <a:effectLst/>
                          <a:latin typeface="微软雅黑" panose="020B0503020204020204" charset="-122"/>
                          <a:ea typeface="微软雅黑" panose="020B0503020204020204" charset="-122"/>
                        </a:rPr>
                        <a:t>13</a:t>
                      </a:r>
                      <a:endParaRPr 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可防止卷芯晃动的盖板式超级电容器</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201020228138.4</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20110126</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40000"/>
                        <a:lumOff val="60000"/>
                      </a:schemeClr>
                    </a:solidFill>
                  </a:tcPr>
                </a:tc>
              </a:tr>
              <a:tr h="324000">
                <a:tc>
                  <a:txBody>
                    <a:bodyPr/>
                    <a:p>
                      <a:pPr algn="ctr">
                        <a:spcAft>
                          <a:spcPts val="0"/>
                        </a:spcAft>
                        <a:buNone/>
                      </a:pPr>
                      <a:r>
                        <a:rPr lang="en-US" alt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rPr>
                        <a:t>14</a:t>
                      </a:r>
                      <a:endParaRPr lang="en-US" alt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solidFill>
                      <a:schemeClr val="accent1">
                        <a:lumMod val="20000"/>
                        <a:lumOff val="80000"/>
                      </a:schemeClr>
                    </a:solidFill>
                  </a:tcPr>
                </a:tc>
                <a:tc>
                  <a:txBody>
                    <a:bodyPr/>
                    <a:p>
                      <a:pPr algn="ctr" fontAlgn="ctr">
                        <a:spcAft>
                          <a:spcPts val="0"/>
                        </a:spcAft>
                      </a:pPr>
                      <a:r>
                        <a:rPr lang="zh-CN" sz="1000" kern="0">
                          <a:effectLst/>
                          <a:latin typeface="微软雅黑" panose="020B0503020204020204" charset="-122"/>
                          <a:ea typeface="微软雅黑" panose="020B0503020204020204" charset="-122"/>
                        </a:rPr>
                        <a:t>实用新型</a:t>
                      </a:r>
                      <a:endParaRPr lang="zh-CN"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机动车法拉电容启动模块</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200820012095.9</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c>
                  <a:txBody>
                    <a:bodyPr/>
                    <a:p>
                      <a:pPr algn="ctr" fontAlgn="ctr">
                        <a:spcAft>
                          <a:spcPts val="0"/>
                        </a:spcAft>
                      </a:pPr>
                      <a:r>
                        <a:rPr lang="en-US" sz="1000" kern="0">
                          <a:effectLst/>
                          <a:latin typeface="微软雅黑" panose="020B0503020204020204" charset="-122"/>
                          <a:ea typeface="微软雅黑" panose="020B0503020204020204" charset="-122"/>
                        </a:rPr>
                        <a:t>20090107</a:t>
                      </a:r>
                      <a:endParaRPr lang="en-US" sz="1000" kern="0">
                        <a:solidFill>
                          <a:schemeClr val="dk1"/>
                        </a:solidFill>
                        <a:effectLst/>
                        <a:latin typeface="微软雅黑" panose="020B0503020204020204" charset="-122"/>
                        <a:ea typeface="微软雅黑" panose="020B0503020204020204" charset="-122"/>
                        <a:cs typeface="+mn-cs"/>
                      </a:endParaRPr>
                    </a:p>
                  </a:txBody>
                  <a:tcPr marL="68580" marR="68580" marT="0" marB="0" anchor="ctr">
                    <a:solidFill>
                      <a:schemeClr val="accent1">
                        <a:lumMod val="20000"/>
                        <a:lumOff val="80000"/>
                      </a:schemeClr>
                    </a:solidFill>
                  </a:tcPr>
                </a:tc>
              </a:tr>
              <a:tr h="324000">
                <a:tc>
                  <a:txBody>
                    <a:bodyPr/>
                    <a:p>
                      <a:pPr algn="ctr">
                        <a:spcAft>
                          <a:spcPts val="0"/>
                        </a:spcAft>
                        <a:buNone/>
                      </a:pPr>
                      <a:r>
                        <a:rPr lang="en-US" alt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rPr>
                        <a:t>15</a:t>
                      </a:r>
                      <a:endParaRPr lang="en-US" altLang="en-US" sz="1000" kern="100">
                        <a:solidFill>
                          <a:schemeClr val="tx1"/>
                        </a:solidFill>
                        <a:effectLst/>
                        <a:latin typeface="微软雅黑" panose="020B0503020204020204" charset="-122"/>
                        <a:ea typeface="微软雅黑" panose="020B0503020204020204" charset="-122"/>
                        <a:cs typeface="Times New Roman" panose="02020603050405020304" pitchFamily="18" charset="0"/>
                      </a:endParaRPr>
                    </a:p>
                  </a:txBody>
                  <a:tcPr marL="41790" marR="41790" marT="0" marB="0" anchor="ctr" anchorCtr="0">
                    <a:lnB w="28575" cmpd="sng">
                      <a:solidFill>
                        <a:srgbClr val="0070C0"/>
                      </a:solidFill>
                      <a:prstDash val="solid"/>
                    </a:lnB>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实用新型</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lnB w="28575" cmpd="sng">
                      <a:solidFill>
                        <a:srgbClr val="0070C0"/>
                      </a:solidFill>
                      <a:prstDash val="solid"/>
                    </a:lnB>
                    <a:solidFill>
                      <a:schemeClr val="accent1">
                        <a:lumMod val="40000"/>
                        <a:lumOff val="60000"/>
                      </a:schemeClr>
                    </a:solidFill>
                  </a:tcPr>
                </a:tc>
                <a:tc>
                  <a:txBody>
                    <a:bodyPr/>
                    <a:p>
                      <a:pPr algn="ctr" fontAlgn="ctr">
                        <a:spcAft>
                          <a:spcPts val="0"/>
                        </a:spcAft>
                      </a:pPr>
                      <a:r>
                        <a:rPr lang="zh-CN" sz="1000" kern="0" dirty="0">
                          <a:effectLst/>
                          <a:latin typeface="微软雅黑" panose="020B0503020204020204" charset="-122"/>
                          <a:ea typeface="微软雅黑" panose="020B0503020204020204" charset="-122"/>
                        </a:rPr>
                        <a:t>一种大容量高功率突箔式两端引出超级电容器</a:t>
                      </a:r>
                      <a:endParaRPr lang="zh-CN"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lnB w="28575" cmpd="sng">
                      <a:solidFill>
                        <a:srgbClr val="0070C0"/>
                      </a:solidFill>
                      <a:prstDash val="solid"/>
                    </a:lnB>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200820232138.4</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lnB w="28575" cmpd="sng">
                      <a:solidFill>
                        <a:srgbClr val="0070C0"/>
                      </a:solidFill>
                      <a:prstDash val="solid"/>
                    </a:lnB>
                    <a:solidFill>
                      <a:schemeClr val="accent1">
                        <a:lumMod val="40000"/>
                        <a:lumOff val="60000"/>
                      </a:schemeClr>
                    </a:solidFill>
                  </a:tcPr>
                </a:tc>
                <a:tc>
                  <a:txBody>
                    <a:bodyPr/>
                    <a:p>
                      <a:pPr algn="ctr" fontAlgn="ctr">
                        <a:spcAft>
                          <a:spcPts val="0"/>
                        </a:spcAft>
                      </a:pPr>
                      <a:r>
                        <a:rPr lang="en-US" sz="1000" kern="0" dirty="0">
                          <a:effectLst/>
                          <a:latin typeface="微软雅黑" panose="020B0503020204020204" charset="-122"/>
                          <a:ea typeface="微软雅黑" panose="020B0503020204020204" charset="-122"/>
                        </a:rPr>
                        <a:t>20091216</a:t>
                      </a:r>
                      <a:endParaRPr lang="en-US" sz="1000" kern="0" dirty="0">
                        <a:solidFill>
                          <a:schemeClr val="dk1"/>
                        </a:solidFill>
                        <a:effectLst/>
                        <a:latin typeface="微软雅黑" panose="020B0503020204020204" charset="-122"/>
                        <a:ea typeface="微软雅黑" panose="020B0503020204020204" charset="-122"/>
                        <a:cs typeface="+mn-cs"/>
                      </a:endParaRPr>
                    </a:p>
                  </a:txBody>
                  <a:tcPr marL="68580" marR="68580" marT="0" marB="0" anchor="ctr">
                    <a:lnB w="28575" cmpd="sng">
                      <a:solidFill>
                        <a:srgbClr val="0070C0"/>
                      </a:solidFill>
                      <a:prstDash val="solid"/>
                    </a:lnB>
                    <a:solidFill>
                      <a:schemeClr val="accent1">
                        <a:lumMod val="40000"/>
                        <a:lumOff val="60000"/>
                      </a:schemeClr>
                    </a:solidFill>
                  </a:tcPr>
                </a:tc>
              </a:tr>
            </a:tbl>
          </a:graphicData>
        </a:graphic>
      </p:graphicFrame>
      <p:grpSp>
        <p:nvGrpSpPr>
          <p:cNvPr id="3" name="组合 2"/>
          <p:cNvGrpSpPr/>
          <p:nvPr/>
        </p:nvGrpSpPr>
        <p:grpSpPr>
          <a:xfrm rot="0">
            <a:off x="807085" y="1631950"/>
            <a:ext cx="3754120" cy="4859655"/>
            <a:chOff x="7900870" y="670538"/>
            <a:chExt cx="3900332" cy="5164108"/>
          </a:xfrm>
          <a:effectLst>
            <a:outerShdw blurRad="139700" dist="76200" dir="2700000" algn="tl" rotWithShape="0">
              <a:prstClr val="black">
                <a:alpha val="54000"/>
              </a:prstClr>
            </a:outerShdw>
            <a:reflection blurRad="6350" stA="26000" endA="300" endPos="18000" dir="5400000" sy="-100000" algn="bl" rotWithShape="0"/>
          </a:effectLst>
        </p:grpSpPr>
        <p:pic>
          <p:nvPicPr>
            <p:cNvPr id="29" name="Picture 4"/>
            <p:cNvPicPr>
              <a:picLocks noChangeAspect="1" noChangeArrowheads="1"/>
            </p:cNvPicPr>
            <p:nvPr/>
          </p:nvPicPr>
          <p:blipFill>
            <a:blip r:embed="rId7" cstate="screen"/>
            <a:srcRect/>
            <a:stretch>
              <a:fillRect/>
            </a:stretch>
          </p:blipFill>
          <p:spPr bwMode="auto">
            <a:xfrm>
              <a:off x="8250276" y="670538"/>
              <a:ext cx="1730488" cy="2814712"/>
            </a:xfrm>
            <a:prstGeom prst="rect">
              <a:avLst/>
            </a:prstGeom>
            <a:noFill/>
            <a:ln w="9525">
              <a:noFill/>
              <a:miter lim="800000"/>
              <a:headEnd/>
              <a:tailEnd/>
            </a:ln>
          </p:spPr>
        </p:pic>
        <p:pic>
          <p:nvPicPr>
            <p:cNvPr id="30" name="图片 9" descr="2010 具有密封圈的超级电容器.jpg"/>
            <p:cNvPicPr>
              <a:picLocks noChangeAspect="1"/>
            </p:cNvPicPr>
            <p:nvPr/>
          </p:nvPicPr>
          <p:blipFill>
            <a:blip r:embed="rId8" cstate="screen"/>
            <a:srcRect/>
            <a:stretch>
              <a:fillRect/>
            </a:stretch>
          </p:blipFill>
          <p:spPr bwMode="auto">
            <a:xfrm>
              <a:off x="8445283" y="2460690"/>
              <a:ext cx="1685939" cy="2656169"/>
            </a:xfrm>
            <a:prstGeom prst="rect">
              <a:avLst/>
            </a:prstGeom>
            <a:noFill/>
            <a:ln w="9525">
              <a:noFill/>
              <a:miter lim="800000"/>
              <a:headEnd/>
              <a:tailEnd/>
            </a:ln>
          </p:spPr>
        </p:pic>
        <p:pic>
          <p:nvPicPr>
            <p:cNvPr id="31" name="Picture 6"/>
            <p:cNvPicPr>
              <a:picLocks noChangeAspect="1" noChangeArrowheads="1"/>
            </p:cNvPicPr>
            <p:nvPr/>
          </p:nvPicPr>
          <p:blipFill>
            <a:blip r:embed="rId9" cstate="screen"/>
            <a:srcRect/>
            <a:stretch>
              <a:fillRect/>
            </a:stretch>
          </p:blipFill>
          <p:spPr bwMode="auto">
            <a:xfrm>
              <a:off x="9923517" y="676849"/>
              <a:ext cx="1703759" cy="2710465"/>
            </a:xfrm>
            <a:prstGeom prst="rect">
              <a:avLst/>
            </a:prstGeom>
            <a:noFill/>
            <a:ln w="9525">
              <a:noFill/>
              <a:miter lim="800000"/>
              <a:headEnd/>
              <a:tailEnd/>
            </a:ln>
          </p:spPr>
        </p:pic>
        <p:grpSp>
          <p:nvGrpSpPr>
            <p:cNvPr id="32" name="组合 11"/>
            <p:cNvGrpSpPr/>
            <p:nvPr/>
          </p:nvGrpSpPr>
          <p:grpSpPr bwMode="auto">
            <a:xfrm>
              <a:off x="7900870" y="1302348"/>
              <a:ext cx="3900332" cy="4532298"/>
              <a:chOff x="2424170" y="-152477"/>
              <a:chExt cx="6254433" cy="6625719"/>
            </a:xfrm>
          </p:grpSpPr>
          <p:pic>
            <p:nvPicPr>
              <p:cNvPr id="41" name="Picture 4"/>
              <p:cNvPicPr>
                <a:picLocks noChangeAspect="1" noChangeArrowheads="1"/>
              </p:cNvPicPr>
              <p:nvPr/>
            </p:nvPicPr>
            <p:blipFill>
              <a:blip r:embed="rId7" cstate="screen"/>
              <a:srcRect/>
              <a:stretch>
                <a:fillRect/>
              </a:stretch>
            </p:blipFill>
            <p:spPr bwMode="auto">
              <a:xfrm>
                <a:off x="2543373" y="-152477"/>
                <a:ext cx="2774948" cy="4114799"/>
              </a:xfrm>
              <a:prstGeom prst="rect">
                <a:avLst/>
              </a:prstGeom>
              <a:noFill/>
              <a:ln w="9525">
                <a:noFill/>
                <a:miter lim="800000"/>
                <a:headEnd/>
                <a:tailEnd/>
              </a:ln>
            </p:spPr>
          </p:pic>
          <p:pic>
            <p:nvPicPr>
              <p:cNvPr id="46" name="图片 9" descr="2010 具有密封圈的超级电容器.jpg"/>
              <p:cNvPicPr>
                <a:picLocks noChangeAspect="1"/>
              </p:cNvPicPr>
              <p:nvPr/>
            </p:nvPicPr>
            <p:blipFill>
              <a:blip r:embed="rId8" cstate="screen"/>
              <a:srcRect/>
              <a:stretch>
                <a:fillRect/>
              </a:stretch>
            </p:blipFill>
            <p:spPr bwMode="auto">
              <a:xfrm>
                <a:off x="3297171" y="549353"/>
                <a:ext cx="2703512" cy="3883028"/>
              </a:xfrm>
              <a:prstGeom prst="rect">
                <a:avLst/>
              </a:prstGeom>
              <a:noFill/>
              <a:ln w="9525">
                <a:noFill/>
                <a:miter lim="800000"/>
                <a:headEnd/>
                <a:tailEnd/>
              </a:ln>
            </p:spPr>
          </p:pic>
          <p:pic>
            <p:nvPicPr>
              <p:cNvPr id="47" name="Picture 6"/>
              <p:cNvPicPr>
                <a:picLocks noChangeAspect="1" noChangeArrowheads="1"/>
              </p:cNvPicPr>
              <p:nvPr/>
            </p:nvPicPr>
            <p:blipFill>
              <a:blip r:embed="rId9" cstate="screen"/>
              <a:srcRect/>
              <a:stretch>
                <a:fillRect/>
              </a:stretch>
            </p:blipFill>
            <p:spPr bwMode="auto">
              <a:xfrm>
                <a:off x="2745764" y="1519304"/>
                <a:ext cx="2732087" cy="3962401"/>
              </a:xfrm>
              <a:prstGeom prst="rect">
                <a:avLst/>
              </a:prstGeom>
              <a:noFill/>
              <a:ln w="9525">
                <a:noFill/>
                <a:miter lim="800000"/>
                <a:headEnd/>
                <a:tailEnd/>
              </a:ln>
            </p:spPr>
          </p:pic>
          <p:pic>
            <p:nvPicPr>
              <p:cNvPr id="66" name="Picture 6"/>
              <p:cNvPicPr>
                <a:picLocks noChangeAspect="1" noChangeArrowheads="1"/>
              </p:cNvPicPr>
              <p:nvPr/>
            </p:nvPicPr>
            <p:blipFill>
              <a:blip r:embed="rId9" cstate="screen"/>
              <a:srcRect/>
              <a:stretch>
                <a:fillRect/>
              </a:stretch>
            </p:blipFill>
            <p:spPr bwMode="auto">
              <a:xfrm>
                <a:off x="5946514" y="-148264"/>
                <a:ext cx="2732089" cy="3962401"/>
              </a:xfrm>
              <a:prstGeom prst="rect">
                <a:avLst/>
              </a:prstGeom>
              <a:noFill/>
              <a:ln w="9525">
                <a:noFill/>
                <a:miter lim="800000"/>
                <a:headEnd/>
                <a:tailEnd/>
              </a:ln>
            </p:spPr>
          </p:pic>
          <p:pic>
            <p:nvPicPr>
              <p:cNvPr id="67" name="图片 9" descr="2010 具有密封圈的超级电容器.jpg"/>
              <p:cNvPicPr>
                <a:picLocks noChangeAspect="1"/>
              </p:cNvPicPr>
              <p:nvPr/>
            </p:nvPicPr>
            <p:blipFill>
              <a:blip r:embed="rId10" cstate="screen"/>
              <a:srcRect/>
              <a:stretch>
                <a:fillRect/>
              </a:stretch>
            </p:blipFill>
            <p:spPr bwMode="auto">
              <a:xfrm>
                <a:off x="2424170" y="2192660"/>
                <a:ext cx="2980303" cy="4280582"/>
              </a:xfrm>
              <a:prstGeom prst="rect">
                <a:avLst/>
              </a:prstGeom>
              <a:noFill/>
              <a:ln w="9525">
                <a:noFill/>
                <a:miter lim="800000"/>
                <a:headEnd/>
                <a:tailEnd/>
              </a:ln>
            </p:spPr>
          </p:pic>
        </p:grpSp>
        <p:grpSp>
          <p:nvGrpSpPr>
            <p:cNvPr id="33" name="组合 12"/>
            <p:cNvGrpSpPr/>
            <p:nvPr/>
          </p:nvGrpSpPr>
          <p:grpSpPr bwMode="auto">
            <a:xfrm>
              <a:off x="9787815" y="1899819"/>
              <a:ext cx="1967949" cy="3900588"/>
              <a:chOff x="5397978" y="568560"/>
              <a:chExt cx="3155736" cy="5702230"/>
            </a:xfrm>
          </p:grpSpPr>
          <p:pic>
            <p:nvPicPr>
              <p:cNvPr id="34" name="Picture 3"/>
              <p:cNvPicPr>
                <a:picLocks noChangeAspect="1" noChangeArrowheads="1"/>
              </p:cNvPicPr>
              <p:nvPr/>
            </p:nvPicPr>
            <p:blipFill>
              <a:blip r:embed="rId11" cstate="screen"/>
              <a:srcRect/>
              <a:stretch>
                <a:fillRect/>
              </a:stretch>
            </p:blipFill>
            <p:spPr bwMode="auto">
              <a:xfrm>
                <a:off x="5932752" y="568560"/>
                <a:ext cx="2620962" cy="3886200"/>
              </a:xfrm>
              <a:prstGeom prst="rect">
                <a:avLst/>
              </a:prstGeom>
              <a:noFill/>
              <a:ln w="9525">
                <a:noFill/>
                <a:miter lim="800000"/>
                <a:headEnd/>
                <a:tailEnd/>
              </a:ln>
            </p:spPr>
          </p:pic>
          <p:pic>
            <p:nvPicPr>
              <p:cNvPr id="35" name="图片 10" descr="2010 可防止卷芯晃动的盖板式超级电容器.jpg"/>
              <p:cNvPicPr>
                <a:picLocks noChangeAspect="1"/>
              </p:cNvPicPr>
              <p:nvPr/>
            </p:nvPicPr>
            <p:blipFill>
              <a:blip r:embed="rId12" cstate="screen"/>
              <a:srcRect/>
              <a:stretch>
                <a:fillRect/>
              </a:stretch>
            </p:blipFill>
            <p:spPr bwMode="auto">
              <a:xfrm>
                <a:off x="5397978" y="1366905"/>
                <a:ext cx="2949695" cy="4276798"/>
              </a:xfrm>
              <a:prstGeom prst="rect">
                <a:avLst/>
              </a:prstGeom>
              <a:noFill/>
              <a:ln w="9525">
                <a:noFill/>
                <a:miter lim="800000"/>
                <a:headEnd/>
                <a:tailEnd/>
              </a:ln>
            </p:spPr>
          </p:pic>
          <p:pic>
            <p:nvPicPr>
              <p:cNvPr id="37" name="Picture 5"/>
              <p:cNvPicPr>
                <a:picLocks noChangeAspect="1" noChangeArrowheads="1"/>
              </p:cNvPicPr>
              <p:nvPr/>
            </p:nvPicPr>
            <p:blipFill>
              <a:blip r:embed="rId13" cstate="screen"/>
              <a:srcRect/>
              <a:stretch>
                <a:fillRect/>
              </a:stretch>
            </p:blipFill>
            <p:spPr bwMode="auto">
              <a:xfrm>
                <a:off x="5572991" y="1912426"/>
                <a:ext cx="2938129" cy="4358364"/>
              </a:xfrm>
              <a:prstGeom prst="rect">
                <a:avLst/>
              </a:prstGeom>
              <a:noFill/>
              <a:ln w="9525">
                <a:noFill/>
                <a:miter lim="800000"/>
                <a:headEnd/>
                <a:tailEnd/>
              </a:ln>
            </p:spPr>
          </p:pic>
        </p:grpSp>
      </p:grpSp>
      <p:grpSp>
        <p:nvGrpSpPr>
          <p:cNvPr id="9" name="组合 8"/>
          <p:cNvGrpSpPr/>
          <p:nvPr/>
        </p:nvGrpSpPr>
        <p:grpSpPr>
          <a:xfrm rot="0">
            <a:off x="582930" y="5803900"/>
            <a:ext cx="4229100" cy="725805"/>
            <a:chOff x="5026348" y="2596951"/>
            <a:chExt cx="3700643" cy="598149"/>
          </a:xfrm>
          <a:effectLst>
            <a:outerShdw blurRad="50800" dist="38100" dir="5400000" algn="t" rotWithShape="0">
              <a:prstClr val="black">
                <a:alpha val="40000"/>
              </a:prstClr>
            </a:outerShdw>
          </a:effectLst>
        </p:grpSpPr>
        <p:sp>
          <p:nvSpPr>
            <p:cNvPr id="27" name="矩形 26"/>
            <p:cNvSpPr/>
            <p:nvPr/>
          </p:nvSpPr>
          <p:spPr>
            <a:xfrm>
              <a:off x="5026348" y="2801044"/>
              <a:ext cx="3700643" cy="3940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实用新型专利</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sym typeface="+mn-ea"/>
                </a:rPr>
                <a:t>15</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项</a:t>
              </a:r>
              <a:endParaRPr lang="zh-CN" altLang="en-US" sz="2400" b="1" kern="100" noProof="0" dirty="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38" name="等腰三角形 37"/>
            <p:cNvSpPr/>
            <p:nvPr/>
          </p:nvSpPr>
          <p:spPr>
            <a:xfrm>
              <a:off x="8461977" y="2596951"/>
              <a:ext cx="265014" cy="20427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39" name="等腰三角形 38"/>
            <p:cNvSpPr/>
            <p:nvPr/>
          </p:nvSpPr>
          <p:spPr>
            <a:xfrm flipH="1">
              <a:off x="5026348" y="2596951"/>
              <a:ext cx="257503" cy="204274"/>
            </a:xfrm>
            <a:prstGeom prst="triangle">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grpSp>
      <p:sp>
        <p:nvSpPr>
          <p:cNvPr id="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descr="凯美x2b"/>
          <p:cNvPicPr>
            <a:picLocks noChangeAspect="1"/>
          </p:cNvPicPr>
          <p:nvPr userDrawn="1"/>
        </p:nvPicPr>
        <p:blipFill>
          <a:blip r:embed="rId14"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5"/>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 name="Rectangle 69"/>
          <p:cNvSpPr/>
          <p:nvPr>
            <p:custDataLst>
              <p:tags r:id="rId1"/>
            </p:custDataLst>
          </p:nvPr>
        </p:nvSpPr>
        <p:spPr>
          <a:xfrm>
            <a:off x="1414780" y="1613535"/>
            <a:ext cx="9497695" cy="1485265"/>
          </a:xfrm>
          <a:prstGeom prst="roundRect">
            <a:avLst/>
          </a:prstGeom>
          <a:solidFill>
            <a:srgbClr val="2796D4"/>
          </a:solidFill>
          <a:ln>
            <a:noFill/>
          </a:ln>
          <a:effectLst>
            <a:outerShdw blurRad="228600" dist="38100" dir="2700000" algn="tl" rotWithShape="0">
              <a:prstClr val="black">
                <a:alpha val="64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61" name="同侧圆角矩形 60"/>
          <p:cNvSpPr/>
          <p:nvPr>
            <p:custDataLst>
              <p:tags r:id="rId2"/>
            </p:custDataLst>
          </p:nvPr>
        </p:nvSpPr>
        <p:spPr>
          <a:xfrm rot="5400000">
            <a:off x="199390" y="83248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53135"/>
            <a:ext cx="1696085" cy="429895"/>
          </a:xfrm>
          <a:prstGeom prst="rect">
            <a:avLst/>
          </a:prstGeom>
          <a:noFill/>
        </p:spPr>
        <p:txBody>
          <a:bodyPr wrap="square" rtlCol="0">
            <a:spAutoFit/>
          </a:bodyPr>
          <a:p>
            <a:r>
              <a:rPr lang="zh-CN" altLang="en-US" sz="2200" b="1" dirty="0">
                <a:solidFill>
                  <a:srgbClr val="0070C0"/>
                </a:solidFill>
                <a:latin typeface="+mj-ea"/>
                <a:sym typeface="+mn-ea"/>
              </a:rPr>
              <a:t>公司荣誉</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3"/>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4"/>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5"/>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6"/>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0" name="Picture 40" descr="10"/>
          <p:cNvPicPr>
            <a:picLocks noChangeAspect="1" noChangeArrowheads="1"/>
          </p:cNvPicPr>
          <p:nvPr/>
        </p:nvPicPr>
        <p:blipFill>
          <a:blip r:embed="rId7" cstate="print">
            <a:clrChange>
              <a:clrFrom>
                <a:srgbClr val="FFFFFF"/>
              </a:clrFrom>
              <a:clrTo>
                <a:srgbClr val="FFFFFF">
                  <a:alpha val="0"/>
                </a:srgbClr>
              </a:clrTo>
            </a:clrChange>
          </a:blip>
          <a:srcRect t="14385" b="17321"/>
          <a:stretch>
            <a:fillRect/>
          </a:stretch>
        </p:blipFill>
        <p:spPr bwMode="auto">
          <a:xfrm>
            <a:off x="6350635" y="3355340"/>
            <a:ext cx="5017135" cy="2363470"/>
          </a:xfrm>
          <a:prstGeom prst="rect">
            <a:avLst/>
          </a:prstGeom>
          <a:solidFill>
            <a:schemeClr val="bg1"/>
          </a:solidFill>
          <a:ln w="9525">
            <a:noFill/>
            <a:miter lim="800000"/>
            <a:headEnd/>
            <a:tailEnd/>
          </a:ln>
          <a:effectLst>
            <a:outerShdw blurRad="241300" dist="38100" dir="2700000" algn="tl" rotWithShape="0">
              <a:prstClr val="black">
                <a:alpha val="68000"/>
              </a:prstClr>
            </a:outerShdw>
          </a:effectLst>
        </p:spPr>
      </p:pic>
      <p:pic>
        <p:nvPicPr>
          <p:cNvPr id="12" name="Picture 36" descr="11"/>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20000"/>
                    </a14:imgEffect>
                  </a14:imgLayer>
                </a14:imgProps>
              </a:ext>
            </a:extLst>
          </a:blip>
          <a:srcRect b="11365"/>
          <a:stretch>
            <a:fillRect/>
          </a:stretch>
        </p:blipFill>
        <p:spPr bwMode="auto">
          <a:xfrm>
            <a:off x="670560" y="3355340"/>
            <a:ext cx="5232400" cy="3023870"/>
          </a:xfrm>
          <a:prstGeom prst="rect">
            <a:avLst/>
          </a:prstGeom>
          <a:ln>
            <a:noFill/>
          </a:ln>
          <a:effectLst>
            <a:outerShdw blurRad="241300" dist="38100" dir="2700000" algn="tl" rotWithShape="0">
              <a:prstClr val="black">
                <a:alpha val="68000"/>
              </a:prstClr>
            </a:outerShdw>
          </a:effectLst>
        </p:spPr>
      </p:pic>
      <p:pic>
        <p:nvPicPr>
          <p:cNvPr id="43" name="Picture 43" descr="f6428f8fec2bc6bc503d922b"/>
          <p:cNvPicPr>
            <a:picLocks noChangeAspect="1" noChangeArrowheads="1"/>
          </p:cNvPicPr>
          <p:nvPr/>
        </p:nvPicPr>
        <p:blipFill>
          <a:blip r:embed="rId10" cstate="print">
            <a:clrChange>
              <a:clrFrom>
                <a:srgbClr val="FCFCFC"/>
              </a:clrFrom>
              <a:clrTo>
                <a:srgbClr val="FCFCFC">
                  <a:alpha val="0"/>
                </a:srgbClr>
              </a:clrTo>
            </a:clrChange>
          </a:blip>
          <a:srcRect/>
          <a:stretch>
            <a:fillRect/>
          </a:stretch>
        </p:blipFill>
        <p:spPr bwMode="auto">
          <a:xfrm>
            <a:off x="7254875" y="5718810"/>
            <a:ext cx="3208655" cy="741045"/>
          </a:xfrm>
          <a:prstGeom prst="rect">
            <a:avLst/>
          </a:prstGeom>
          <a:noFill/>
          <a:ln w="9525">
            <a:noFill/>
            <a:miter lim="800000"/>
            <a:headEnd/>
            <a:tailEnd/>
          </a:ln>
        </p:spPr>
      </p:pic>
      <p:grpSp>
        <p:nvGrpSpPr>
          <p:cNvPr id="16" name="组合 15"/>
          <p:cNvGrpSpPr/>
          <p:nvPr/>
        </p:nvGrpSpPr>
        <p:grpSpPr>
          <a:xfrm>
            <a:off x="1685290" y="5855970"/>
            <a:ext cx="3201670" cy="523240"/>
            <a:chOff x="2092" y="8804"/>
            <a:chExt cx="5042" cy="824"/>
          </a:xfrm>
        </p:grpSpPr>
        <p:sp>
          <p:nvSpPr>
            <p:cNvPr id="17" name="圆角矩形 16"/>
            <p:cNvSpPr/>
            <p:nvPr/>
          </p:nvSpPr>
          <p:spPr>
            <a:xfrm>
              <a:off x="2092" y="8804"/>
              <a:ext cx="5043" cy="824"/>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文本框 71"/>
            <p:cNvSpPr txBox="1"/>
            <p:nvPr/>
          </p:nvSpPr>
          <p:spPr>
            <a:xfrm>
              <a:off x="2484" y="8926"/>
              <a:ext cx="4259" cy="580"/>
            </a:xfrm>
            <a:prstGeom prst="rect">
              <a:avLst/>
            </a:prstGeom>
            <a:noFill/>
          </p:spPr>
          <p:txBody>
            <a:bodyPr wrap="square" rtlCol="0">
              <a:spAutoFit/>
            </a:bodyPr>
            <a:p>
              <a:pPr marL="0" marR="0" lvl="0" indent="0" algn="ctr" defTabSz="914400" eaLnBrk="1" fontAlgn="base" latinLnBrk="0" hangingPunct="1">
                <a:lnSpc>
                  <a:spcPct val="100000"/>
                </a:lnSpc>
                <a:spcBef>
                  <a:spcPct val="50000"/>
                </a:spcBef>
                <a:spcAft>
                  <a:spcPct val="0"/>
                </a:spcAft>
                <a:buClrTx/>
                <a:buSzTx/>
                <a:buFont typeface="Arial" panose="020B0604020202020204" pitchFamily="34" charset="0"/>
                <a:buNone/>
                <a:defRPr/>
              </a:pPr>
              <a:r>
                <a:rPr lang="zh-CN" altLang="en-US" b="1" kern="0" noProof="0" dirty="0">
                  <a:ln>
                    <a:noFill/>
                  </a:ln>
                  <a:solidFill>
                    <a:schemeClr val="bg1"/>
                  </a:solidFill>
                  <a:effectLst/>
                  <a:uLnTx/>
                  <a:uFillTx/>
                  <a:latin typeface="微软雅黑" panose="020B0503020204020204" charset="-122"/>
                  <a:ea typeface="微软雅黑" panose="020B0503020204020204" charset="-122"/>
                  <a:sym typeface="+mn-ea"/>
                </a:rPr>
                <a:t>一汽台架试验现场 </a:t>
              </a:r>
              <a:endParaRPr lang="zh-CN" altLang="en-US" b="1"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pic>
        <p:nvPicPr>
          <p:cNvPr id="19" name="图片 18"/>
          <p:cNvPicPr>
            <a:picLocks noChangeAspect="1"/>
          </p:cNvPicPr>
          <p:nvPr/>
        </p:nvPicPr>
        <p:blipFill>
          <a:blip r:embed="rId11">
            <a:clrChange>
              <a:clrFrom>
                <a:srgbClr val="FFFFFF">
                  <a:alpha val="100000"/>
                </a:srgbClr>
              </a:clrFrom>
              <a:clrTo>
                <a:srgbClr val="FFFFFF">
                  <a:alpha val="100000"/>
                  <a:alpha val="0"/>
                </a:srgbClr>
              </a:clrTo>
            </a:clrChange>
          </a:blip>
          <a:srcRect l="9552" t="6809" r="14328" b="7489"/>
          <a:stretch>
            <a:fillRect/>
          </a:stretch>
        </p:blipFill>
        <p:spPr>
          <a:xfrm>
            <a:off x="1685290" y="1751965"/>
            <a:ext cx="1224280" cy="1208405"/>
          </a:xfrm>
          <a:prstGeom prst="roundRect">
            <a:avLst/>
          </a:prstGeom>
          <a:solidFill>
            <a:schemeClr val="bg1"/>
          </a:solidFill>
        </p:spPr>
      </p:pic>
      <p:sp>
        <p:nvSpPr>
          <p:cNvPr id="22" name="文本框 21"/>
          <p:cNvSpPr txBox="1"/>
          <p:nvPr/>
        </p:nvSpPr>
        <p:spPr>
          <a:xfrm>
            <a:off x="3017520" y="1779270"/>
            <a:ext cx="5933440" cy="460375"/>
          </a:xfrm>
          <a:prstGeom prst="rect">
            <a:avLst/>
          </a:prstGeom>
          <a:noFill/>
        </p:spPr>
        <p:txBody>
          <a:bodyPr wrap="square" rtlCol="0">
            <a:spAutoFit/>
          </a:bodyPr>
          <a:p>
            <a:pPr algn="ctr"/>
            <a:r>
              <a:rPr lang="zh-CN" altLang="en-US"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公司两次承担国家</a:t>
            </a:r>
            <a:r>
              <a:rPr lang="en-US" altLang="zh-CN"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863</a:t>
            </a:r>
            <a:r>
              <a:rPr lang="zh-CN" altLang="en-US"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计划电动汽车类项目</a:t>
            </a:r>
            <a:endParaRPr lang="zh-CN" altLang="en-US"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3" name="文本框 22"/>
          <p:cNvSpPr txBox="1"/>
          <p:nvPr/>
        </p:nvSpPr>
        <p:spPr>
          <a:xfrm>
            <a:off x="3017520" y="2277110"/>
            <a:ext cx="8017510" cy="681355"/>
          </a:xfrm>
          <a:prstGeom prst="rect">
            <a:avLst/>
          </a:prstGeom>
          <a:noFill/>
        </p:spPr>
        <p:txBody>
          <a:bodyPr wrap="square" rtlCol="0">
            <a:spAutoFit/>
          </a:bodyPr>
          <a:p>
            <a:pPr marL="285750" indent="-285750" defTabSz="914400" fontAlgn="base">
              <a:lnSpc>
                <a:spcPct val="120000"/>
              </a:lnSpc>
              <a:spcBef>
                <a:spcPts val="0"/>
              </a:spcBef>
              <a:spcAft>
                <a:spcPct val="0"/>
              </a:spcAft>
              <a:buFont typeface="Arial" panose="020B0604020202020204" pitchFamily="34" charset="0"/>
              <a:buChar char="•"/>
              <a:defRPr/>
            </a:pP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十五“</a:t>
            </a:r>
            <a:r>
              <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863”</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计划重大专项　　</a:t>
            </a:r>
            <a:r>
              <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解放牌混合动力城市客车用超级电容器</a:t>
            </a:r>
            <a:endPar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indent="-285750" defTabSz="914400" fontAlgn="base">
              <a:lnSpc>
                <a:spcPct val="120000"/>
              </a:lnSpc>
              <a:spcBef>
                <a:spcPts val="0"/>
              </a:spcBef>
              <a:spcAft>
                <a:spcPct val="0"/>
              </a:spcAft>
              <a:buFont typeface="Arial" panose="020B0604020202020204" pitchFamily="34" charset="0"/>
              <a:buChar char="•"/>
              <a:defRPr/>
            </a:pP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十二五“</a:t>
            </a:r>
            <a:r>
              <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863</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”计划重大课题　</a:t>
            </a:r>
            <a:r>
              <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现代交通技术领域 超级电容器系统开发研究</a:t>
            </a:r>
            <a:endPar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descr="凯美x2b"/>
          <p:cNvPicPr>
            <a:picLocks noChangeAspect="1"/>
          </p:cNvPicPr>
          <p:nvPr userDrawn="1"/>
        </p:nvPicPr>
        <p:blipFill>
          <a:blip r:embed="rId12"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3"/>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Rectangle 69"/>
          <p:cNvSpPr/>
          <p:nvPr>
            <p:custDataLst>
              <p:tags r:id="rId1"/>
            </p:custDataLst>
          </p:nvPr>
        </p:nvSpPr>
        <p:spPr>
          <a:xfrm>
            <a:off x="1455420" y="1715135"/>
            <a:ext cx="9497695" cy="1485265"/>
          </a:xfrm>
          <a:prstGeom prst="roundRect">
            <a:avLst/>
          </a:prstGeom>
          <a:solidFill>
            <a:srgbClr val="2796D4"/>
          </a:solidFill>
          <a:ln>
            <a:noFill/>
          </a:ln>
          <a:effectLst>
            <a:outerShdw blurRad="228600" dist="38100" dir="2700000" algn="tl" rotWithShape="0">
              <a:prstClr val="black">
                <a:alpha val="64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8" name="矩形 17"/>
          <p:cNvSpPr/>
          <p:nvPr/>
        </p:nvSpPr>
        <p:spPr>
          <a:xfrm>
            <a:off x="-12700" y="5543550"/>
            <a:ext cx="12216130" cy="1315085"/>
          </a:xfrm>
          <a:prstGeom prst="rect">
            <a:avLst/>
          </a:prstGeom>
          <a:gradFill>
            <a:gsLst>
              <a:gs pos="0">
                <a:srgbClr val="0070C0"/>
              </a:gs>
              <a:gs pos="100000">
                <a:srgbClr val="00B0F0">
                  <a:alpha val="72000"/>
                </a:srgbClr>
              </a:gs>
            </a:gsLst>
            <a:lin ang="5400000" scaled="1"/>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Roboto Regular" panose="02000000000000000000"/>
              <a:ea typeface="思源黑体 CN Regular" panose="020B0500000000000000" charset="-122"/>
              <a:cs typeface="+mn-cs"/>
            </a:endParaRPr>
          </a:p>
        </p:txBody>
      </p:sp>
      <p:sp>
        <p:nvSpPr>
          <p:cNvPr id="61" name="同侧圆角矩形 60"/>
          <p:cNvSpPr/>
          <p:nvPr>
            <p:custDataLst>
              <p:tags r:id="rId2"/>
            </p:custDataLst>
          </p:nvPr>
        </p:nvSpPr>
        <p:spPr>
          <a:xfrm rot="5400000">
            <a:off x="199390" y="83248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53135"/>
            <a:ext cx="1696085" cy="429895"/>
          </a:xfrm>
          <a:prstGeom prst="rect">
            <a:avLst/>
          </a:prstGeom>
          <a:noFill/>
        </p:spPr>
        <p:txBody>
          <a:bodyPr wrap="square" rtlCol="0">
            <a:spAutoFit/>
          </a:bodyPr>
          <a:p>
            <a:r>
              <a:rPr lang="zh-CN" altLang="en-US" sz="2200" b="1" dirty="0">
                <a:solidFill>
                  <a:srgbClr val="0070C0"/>
                </a:solidFill>
                <a:latin typeface="+mj-ea"/>
                <a:sym typeface="+mn-ea"/>
              </a:rPr>
              <a:t>公司荣誉</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3"/>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4"/>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5"/>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6"/>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p:cNvPicPr>
            <a:picLocks noChangeAspect="1"/>
          </p:cNvPicPr>
          <p:nvPr/>
        </p:nvPicPr>
        <p:blipFill>
          <a:blip r:embed="rId7" cstate="screen"/>
          <a:stretch>
            <a:fillRect/>
          </a:stretch>
        </p:blipFill>
        <p:spPr>
          <a:xfrm>
            <a:off x="426085" y="3647440"/>
            <a:ext cx="1905000" cy="287718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3" name="图片 2"/>
          <p:cNvPicPr>
            <a:picLocks noChangeAspect="1"/>
          </p:cNvPicPr>
          <p:nvPr/>
        </p:nvPicPr>
        <p:blipFill>
          <a:blip r:embed="rId8" cstate="screen"/>
          <a:stretch>
            <a:fillRect/>
          </a:stretch>
        </p:blipFill>
        <p:spPr>
          <a:xfrm>
            <a:off x="1885950" y="3647440"/>
            <a:ext cx="1904365" cy="287718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9" name="图片 8"/>
          <p:cNvPicPr>
            <a:picLocks noChangeAspect="1"/>
          </p:cNvPicPr>
          <p:nvPr/>
        </p:nvPicPr>
        <p:blipFill>
          <a:blip r:embed="rId9" cstate="screen"/>
          <a:srcRect b="36846"/>
          <a:stretch>
            <a:fillRect/>
          </a:stretch>
        </p:blipFill>
        <p:spPr>
          <a:xfrm>
            <a:off x="3345180" y="3644265"/>
            <a:ext cx="2790190" cy="289369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11" name="图片 10"/>
          <p:cNvPicPr>
            <a:picLocks noChangeAspect="1"/>
          </p:cNvPicPr>
          <p:nvPr/>
        </p:nvPicPr>
        <p:blipFill>
          <a:blip r:embed="rId10" cstate="screen"/>
          <a:stretch>
            <a:fillRect/>
          </a:stretch>
        </p:blipFill>
        <p:spPr>
          <a:xfrm>
            <a:off x="5690235" y="3660775"/>
            <a:ext cx="3088640" cy="287718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20" name="图片 19"/>
          <p:cNvPicPr>
            <a:picLocks noChangeAspect="1"/>
          </p:cNvPicPr>
          <p:nvPr/>
        </p:nvPicPr>
        <p:blipFill>
          <a:blip r:embed="rId11">
            <a:clrChange>
              <a:clrFrom>
                <a:srgbClr val="FFFFFF">
                  <a:alpha val="100000"/>
                </a:srgbClr>
              </a:clrFrom>
              <a:clrTo>
                <a:srgbClr val="FFFFFF">
                  <a:alpha val="100000"/>
                  <a:alpha val="0"/>
                </a:srgbClr>
              </a:clrTo>
            </a:clrChange>
          </a:blip>
          <a:srcRect l="9552" t="6809" r="14328" b="7489"/>
          <a:stretch>
            <a:fillRect/>
          </a:stretch>
        </p:blipFill>
        <p:spPr>
          <a:xfrm>
            <a:off x="1756410" y="1843405"/>
            <a:ext cx="1224280" cy="1208405"/>
          </a:xfrm>
          <a:prstGeom prst="roundRect">
            <a:avLst/>
          </a:prstGeom>
          <a:solidFill>
            <a:schemeClr val="bg1"/>
          </a:solidFill>
        </p:spPr>
      </p:pic>
      <p:sp>
        <p:nvSpPr>
          <p:cNvPr id="24" name="文本框 23"/>
          <p:cNvSpPr txBox="1"/>
          <p:nvPr/>
        </p:nvSpPr>
        <p:spPr>
          <a:xfrm>
            <a:off x="3017520" y="2023110"/>
            <a:ext cx="5933440" cy="460375"/>
          </a:xfrm>
          <a:prstGeom prst="rect">
            <a:avLst/>
          </a:prstGeom>
          <a:noFill/>
        </p:spPr>
        <p:txBody>
          <a:bodyPr wrap="square" rtlCol="0">
            <a:spAutoFit/>
          </a:bodyPr>
          <a:p>
            <a:pPr algn="just"/>
            <a:r>
              <a:rPr lang="zh-CN" altLang="en-US"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公司承担国家</a:t>
            </a:r>
            <a:r>
              <a:rPr lang="en-US" altLang="zh-CN"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863</a:t>
            </a:r>
            <a:r>
              <a:rPr lang="zh-CN" altLang="en-US"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计划电动汽车类项目</a:t>
            </a:r>
            <a:endParaRPr lang="zh-CN" altLang="en-US" sz="2400" b="1"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5" name="文本框 24"/>
          <p:cNvSpPr txBox="1"/>
          <p:nvPr/>
        </p:nvSpPr>
        <p:spPr>
          <a:xfrm>
            <a:off x="3017520" y="2531110"/>
            <a:ext cx="8017510" cy="386080"/>
          </a:xfrm>
          <a:prstGeom prst="rect">
            <a:avLst/>
          </a:prstGeom>
          <a:noFill/>
        </p:spPr>
        <p:txBody>
          <a:bodyPr wrap="square" rtlCol="0">
            <a:spAutoFit/>
          </a:bodyPr>
          <a:p>
            <a:pPr marL="285750" indent="-285750" defTabSz="914400" fontAlgn="base">
              <a:lnSpc>
                <a:spcPct val="120000"/>
              </a:lnSpc>
              <a:spcBef>
                <a:spcPts val="0"/>
              </a:spcBef>
              <a:spcAft>
                <a:spcPct val="0"/>
              </a:spcAft>
              <a:buFont typeface="Arial" panose="020B0604020202020204" pitchFamily="34" charset="0"/>
              <a:buChar char="•"/>
              <a:defRPr/>
            </a:pP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十二五“</a:t>
            </a:r>
            <a:r>
              <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863</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”计划重大课题　</a:t>
            </a:r>
            <a:r>
              <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现代交通技术领域 超级电容器系统开发研究</a:t>
            </a:r>
            <a:endPar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38" name="图片 37" descr="高企证书"/>
          <p:cNvPicPr/>
          <p:nvPr/>
        </p:nvPicPr>
        <p:blipFill>
          <a:blip r:embed="rId12" cstate="screen"/>
          <a:stretch>
            <a:fillRect/>
          </a:stretch>
        </p:blipFill>
        <p:spPr>
          <a:xfrm rot="10800000">
            <a:off x="8333740" y="3644265"/>
            <a:ext cx="3424555" cy="289369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10" name="图片 9" descr="凯美x2b"/>
          <p:cNvPicPr>
            <a:picLocks noChangeAspect="1"/>
          </p:cNvPicPr>
          <p:nvPr userDrawn="1"/>
        </p:nvPicPr>
        <p:blipFill>
          <a:blip r:embed="rId13"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4"/>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矩形 17"/>
          <p:cNvSpPr/>
          <p:nvPr/>
        </p:nvSpPr>
        <p:spPr>
          <a:xfrm>
            <a:off x="-12700" y="5543550"/>
            <a:ext cx="12216130" cy="1315085"/>
          </a:xfrm>
          <a:prstGeom prst="rect">
            <a:avLst/>
          </a:prstGeom>
          <a:gradFill>
            <a:gsLst>
              <a:gs pos="0">
                <a:srgbClr val="0070C0"/>
              </a:gs>
              <a:gs pos="100000">
                <a:srgbClr val="00B0F0">
                  <a:alpha val="72000"/>
                </a:srgbClr>
              </a:gs>
            </a:gsLst>
            <a:lin ang="5400000" scaled="1"/>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Roboto Regular" panose="02000000000000000000"/>
              <a:ea typeface="思源黑体 CN Regular" panose="020B0500000000000000" charset="-122"/>
              <a:cs typeface="+mn-cs"/>
            </a:endParaRPr>
          </a:p>
        </p:txBody>
      </p:sp>
      <p:sp>
        <p:nvSpPr>
          <p:cNvPr id="61" name="同侧圆角矩形 60"/>
          <p:cNvSpPr/>
          <p:nvPr>
            <p:custDataLst>
              <p:tags r:id="rId1"/>
            </p:custDataLst>
          </p:nvPr>
        </p:nvSpPr>
        <p:spPr>
          <a:xfrm rot="5400000">
            <a:off x="199390" y="83248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53135"/>
            <a:ext cx="1696085" cy="429895"/>
          </a:xfrm>
          <a:prstGeom prst="rect">
            <a:avLst/>
          </a:prstGeom>
          <a:noFill/>
        </p:spPr>
        <p:txBody>
          <a:bodyPr wrap="square" rtlCol="0">
            <a:spAutoFit/>
          </a:bodyPr>
          <a:p>
            <a:r>
              <a:rPr lang="zh-CN" altLang="en-US" sz="2200" b="1" dirty="0">
                <a:solidFill>
                  <a:srgbClr val="0070C0"/>
                </a:solidFill>
                <a:latin typeface="+mj-ea"/>
                <a:sym typeface="+mn-ea"/>
              </a:rPr>
              <a:t>公司荣誉</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9" name="图片 38"/>
          <p:cNvPicPr>
            <a:picLocks noChangeAspect="1"/>
          </p:cNvPicPr>
          <p:nvPr/>
        </p:nvPicPr>
        <p:blipFill>
          <a:blip r:embed="rId6" cstate="screen"/>
          <a:stretch>
            <a:fillRect/>
          </a:stretch>
        </p:blipFill>
        <p:spPr>
          <a:xfrm>
            <a:off x="451182" y="3130830"/>
            <a:ext cx="2642136" cy="3450614"/>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40" name="图片 39"/>
          <p:cNvPicPr>
            <a:picLocks noChangeAspect="1"/>
          </p:cNvPicPr>
          <p:nvPr/>
        </p:nvPicPr>
        <p:blipFill>
          <a:blip r:embed="rId7" cstate="screen"/>
          <a:stretch>
            <a:fillRect/>
          </a:stretch>
        </p:blipFill>
        <p:spPr>
          <a:xfrm>
            <a:off x="2355888" y="3130830"/>
            <a:ext cx="2643485" cy="3453867"/>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sp>
        <p:nvSpPr>
          <p:cNvPr id="12" name="文本框 11"/>
          <p:cNvSpPr txBox="1"/>
          <p:nvPr/>
        </p:nvSpPr>
        <p:spPr>
          <a:xfrm>
            <a:off x="543560" y="1743075"/>
            <a:ext cx="4435475" cy="1198880"/>
          </a:xfrm>
          <a:prstGeom prst="rect">
            <a:avLst/>
          </a:prstGeom>
          <a:noFill/>
        </p:spPr>
        <p:txBody>
          <a:bodyPr wrap="square" rtlCol="0">
            <a:spAutoFit/>
          </a:bodyPr>
          <a:p>
            <a:pPr lvl="0" algn="ctr">
              <a:lnSpc>
                <a:spcPct val="100000"/>
              </a:lnSpc>
              <a:buClrTx/>
              <a:buSzTx/>
              <a:buFontTx/>
            </a:pPr>
            <a:r>
              <a:rPr lang="en-US" altLang="zh-CN" sz="2400" b="1" dirty="0">
                <a:solidFill>
                  <a:srgbClr val="0070C0"/>
                </a:solidFill>
                <a:latin typeface="+mn-ea"/>
                <a:cs typeface="微软雅黑" panose="020B0503020204020204" charset="-122"/>
                <a:sym typeface="+mn-ea"/>
              </a:rPr>
              <a:t>第一批获得国家重点支持的专精特新“小巨人”企业</a:t>
            </a:r>
            <a:endParaRPr lang="en-US" altLang="zh-CN" sz="2400" b="1" dirty="0">
              <a:solidFill>
                <a:srgbClr val="0070C0"/>
              </a:solidFill>
              <a:latin typeface="+mn-ea"/>
              <a:cs typeface="微软雅黑" panose="020B0503020204020204" charset="-122"/>
              <a:sym typeface="+mn-ea"/>
            </a:endParaRPr>
          </a:p>
          <a:p>
            <a:pPr lvl="0" algn="ctr">
              <a:lnSpc>
                <a:spcPct val="100000"/>
              </a:lnSpc>
              <a:buClrTx/>
              <a:buSzTx/>
              <a:buFontTx/>
            </a:pPr>
            <a:r>
              <a:rPr lang="en-US" altLang="zh-CN" sz="2400" b="1" dirty="0">
                <a:solidFill>
                  <a:srgbClr val="0070C0"/>
                </a:solidFill>
                <a:latin typeface="+mn-ea"/>
                <a:cs typeface="微软雅黑" panose="020B0503020204020204" charset="-122"/>
                <a:sym typeface="+mn-ea"/>
              </a:rPr>
              <a:t>（辽宁省仅</a:t>
            </a:r>
            <a:r>
              <a:rPr lang="en-US" altLang="zh-CN" sz="2400" b="1" dirty="0">
                <a:solidFill>
                  <a:srgbClr val="0070C0"/>
                </a:solidFill>
                <a:latin typeface="+mn-ea"/>
                <a:cs typeface="微软雅黑" panose="020B0503020204020204" charset="-122"/>
                <a:sym typeface="+mn-ea"/>
              </a:rPr>
              <a:t>9</a:t>
            </a:r>
            <a:r>
              <a:rPr lang="en-US" altLang="zh-CN" sz="2400" b="1" dirty="0">
                <a:solidFill>
                  <a:srgbClr val="0070C0"/>
                </a:solidFill>
                <a:latin typeface="+mn-ea"/>
                <a:cs typeface="微软雅黑" panose="020B0503020204020204" charset="-122"/>
                <a:sym typeface="+mn-ea"/>
              </a:rPr>
              <a:t>家入选）</a:t>
            </a:r>
            <a:endParaRPr lang="en-US" altLang="zh-CN" sz="2400" b="1" dirty="0">
              <a:solidFill>
                <a:srgbClr val="0070C0"/>
              </a:solidFill>
              <a:latin typeface="+mn-ea"/>
              <a:cs typeface="微软雅黑" panose="020B0503020204020204" charset="-122"/>
              <a:sym typeface="+mn-ea"/>
            </a:endParaRPr>
          </a:p>
        </p:txBody>
      </p:sp>
      <p:pic>
        <p:nvPicPr>
          <p:cNvPr id="16" name="图片 15"/>
          <p:cNvPicPr>
            <a:picLocks noChangeAspect="1"/>
          </p:cNvPicPr>
          <p:nvPr/>
        </p:nvPicPr>
        <p:blipFill>
          <a:blip r:embed="rId8" cstate="screen"/>
          <a:stretch>
            <a:fillRect/>
          </a:stretch>
        </p:blipFill>
        <p:spPr>
          <a:xfrm>
            <a:off x="9430385" y="3130550"/>
            <a:ext cx="2429510" cy="345503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17" name="图片 16"/>
          <p:cNvPicPr>
            <a:picLocks noChangeAspect="1"/>
          </p:cNvPicPr>
          <p:nvPr/>
        </p:nvPicPr>
        <p:blipFill>
          <a:blip r:embed="rId9" cstate="screen"/>
          <a:stretch>
            <a:fillRect/>
          </a:stretch>
        </p:blipFill>
        <p:spPr>
          <a:xfrm>
            <a:off x="8083550" y="3130550"/>
            <a:ext cx="2436495" cy="345503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19" name="图片 18"/>
          <p:cNvPicPr>
            <a:picLocks noChangeAspect="1"/>
          </p:cNvPicPr>
          <p:nvPr/>
        </p:nvPicPr>
        <p:blipFill>
          <a:blip r:embed="rId10" cstate="screen"/>
          <a:stretch>
            <a:fillRect/>
          </a:stretch>
        </p:blipFill>
        <p:spPr>
          <a:xfrm>
            <a:off x="6717030" y="3130550"/>
            <a:ext cx="2456180" cy="345503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pic>
        <p:nvPicPr>
          <p:cNvPr id="22" name="图片 21"/>
          <p:cNvPicPr>
            <a:picLocks noChangeAspect="1"/>
          </p:cNvPicPr>
          <p:nvPr/>
        </p:nvPicPr>
        <p:blipFill>
          <a:blip r:embed="rId11" cstate="screen"/>
          <a:stretch>
            <a:fillRect/>
          </a:stretch>
        </p:blipFill>
        <p:spPr>
          <a:xfrm>
            <a:off x="5379720" y="3130550"/>
            <a:ext cx="2426970" cy="3455035"/>
          </a:xfrm>
          <a:prstGeom prst="rect">
            <a:avLst/>
          </a:prstGeom>
          <a:effectLst>
            <a:outerShdw blurRad="254000" dist="38100" dir="2700000" algn="tl" rotWithShape="0">
              <a:prstClr val="black">
                <a:alpha val="54000"/>
              </a:prstClr>
            </a:outerShdw>
            <a:reflection stA="50000" endA="300" endPos="37000" dir="5400000" sy="-100000" algn="bl" rotWithShape="0"/>
          </a:effectLst>
        </p:spPr>
      </p:pic>
      <p:sp>
        <p:nvSpPr>
          <p:cNvPr id="23" name="文本框 22"/>
          <p:cNvSpPr txBox="1"/>
          <p:nvPr/>
        </p:nvSpPr>
        <p:spPr>
          <a:xfrm>
            <a:off x="6042660" y="1777365"/>
            <a:ext cx="4793615" cy="977265"/>
          </a:xfrm>
          <a:prstGeom prst="rect">
            <a:avLst/>
          </a:prstGeom>
          <a:noFill/>
        </p:spPr>
        <p:txBody>
          <a:bodyPr wrap="square" rtlCol="0">
            <a:spAutoFit/>
          </a:bodyPr>
          <a:p>
            <a:pPr algn="ctr">
              <a:lnSpc>
                <a:spcPct val="120000"/>
              </a:lnSpc>
            </a:pPr>
            <a:r>
              <a:rPr lang="en-US" altLang="zh-CN" sz="2400" b="1" dirty="0">
                <a:solidFill>
                  <a:srgbClr val="0070C0"/>
                </a:solidFill>
                <a:latin typeface="+mn-ea"/>
                <a:cs typeface="微软雅黑" panose="020B0503020204020204" charset="-122"/>
                <a:sym typeface="+mn-ea"/>
              </a:rPr>
              <a:t>2019</a:t>
            </a:r>
            <a:r>
              <a:rPr lang="zh-CN" altLang="en-US" sz="2400" b="1" dirty="0">
                <a:solidFill>
                  <a:srgbClr val="0070C0"/>
                </a:solidFill>
                <a:latin typeface="+mn-ea"/>
                <a:cs typeface="微软雅黑" panose="020B0503020204020204" charset="-122"/>
                <a:sym typeface="+mn-ea"/>
              </a:rPr>
              <a:t>年获得</a:t>
            </a:r>
            <a:endParaRPr lang="zh-CN" altLang="en-US" sz="2400" b="1" dirty="0">
              <a:solidFill>
                <a:srgbClr val="0070C0"/>
              </a:solidFill>
              <a:latin typeface="+mn-ea"/>
              <a:cs typeface="微软雅黑" panose="020B0503020204020204" charset="-122"/>
              <a:sym typeface="+mn-ea"/>
            </a:endParaRPr>
          </a:p>
          <a:p>
            <a:pPr algn="ctr">
              <a:lnSpc>
                <a:spcPct val="120000"/>
              </a:lnSpc>
            </a:pPr>
            <a:r>
              <a:rPr lang="zh-CN" altLang="en-US" sz="2400" b="1" dirty="0">
                <a:solidFill>
                  <a:srgbClr val="0070C0"/>
                </a:solidFill>
                <a:latin typeface="+mn-ea"/>
                <a:cs typeface="微软雅黑" panose="020B0503020204020204" charset="-122"/>
                <a:sym typeface="+mn-ea"/>
              </a:rPr>
              <a:t>辽宁省瞪羚企业称号</a:t>
            </a:r>
            <a:endParaRPr lang="zh-CN" altLang="en-US" sz="2400" b="1" dirty="0">
              <a:solidFill>
                <a:srgbClr val="0070C0"/>
              </a:solidFill>
              <a:latin typeface="+mn-ea"/>
              <a:ea typeface="微软雅黑" panose="020B0503020204020204" charset="-122"/>
              <a:cs typeface="微软雅黑" panose="020B0503020204020204" charset="-122"/>
              <a:sym typeface="+mn-ea"/>
            </a:endParaRPr>
          </a:p>
        </p:txBody>
      </p:sp>
      <p:pic>
        <p:nvPicPr>
          <p:cNvPr id="3" name="图片 2" descr="凯美x2b"/>
          <p:cNvPicPr>
            <a:picLocks noChangeAspect="1"/>
          </p:cNvPicPr>
          <p:nvPr userDrawn="1"/>
        </p:nvPicPr>
        <p:blipFill>
          <a:blip r:embed="rId12"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3"/>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 name="Rectangle 69"/>
          <p:cNvSpPr/>
          <p:nvPr>
            <p:custDataLst>
              <p:tags r:id="rId1"/>
            </p:custDataLst>
          </p:nvPr>
        </p:nvSpPr>
        <p:spPr>
          <a:xfrm>
            <a:off x="791210" y="1574800"/>
            <a:ext cx="8044815" cy="967740"/>
          </a:xfrm>
          <a:prstGeom prst="rect">
            <a:avLst/>
          </a:prstGeom>
          <a:solidFill>
            <a:schemeClr val="bg1"/>
          </a:solidFill>
          <a:ln>
            <a:noFill/>
          </a:ln>
          <a:effectLst>
            <a:outerShdw blurRad="228600" dist="38100" dir="2700000" algn="tl" rotWithShape="0">
              <a:prstClr val="black">
                <a:alpha val="64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8" name="矩形 17"/>
          <p:cNvSpPr/>
          <p:nvPr/>
        </p:nvSpPr>
        <p:spPr>
          <a:xfrm>
            <a:off x="-12700" y="5543550"/>
            <a:ext cx="12216130" cy="1315085"/>
          </a:xfrm>
          <a:prstGeom prst="rect">
            <a:avLst/>
          </a:prstGeom>
          <a:gradFill>
            <a:gsLst>
              <a:gs pos="0">
                <a:srgbClr val="0070C0"/>
              </a:gs>
              <a:gs pos="100000">
                <a:srgbClr val="00B0F0">
                  <a:alpha val="72000"/>
                </a:srgbClr>
              </a:gs>
            </a:gsLst>
            <a:lin ang="5400000" scaled="1"/>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Roboto Regular" panose="02000000000000000000"/>
              <a:ea typeface="思源黑体 CN Regular" panose="020B0500000000000000" charset="-122"/>
              <a:cs typeface="+mn-cs"/>
            </a:endParaRPr>
          </a:p>
        </p:txBody>
      </p:sp>
      <p:sp>
        <p:nvSpPr>
          <p:cNvPr id="61" name="同侧圆角矩形 60"/>
          <p:cNvSpPr/>
          <p:nvPr>
            <p:custDataLst>
              <p:tags r:id="rId2"/>
            </p:custDataLst>
          </p:nvPr>
        </p:nvSpPr>
        <p:spPr>
          <a:xfrm rot="5400000">
            <a:off x="199390" y="83248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53135"/>
            <a:ext cx="1696085" cy="429895"/>
          </a:xfrm>
          <a:prstGeom prst="rect">
            <a:avLst/>
          </a:prstGeom>
          <a:noFill/>
        </p:spPr>
        <p:txBody>
          <a:bodyPr wrap="square" rtlCol="0">
            <a:spAutoFit/>
          </a:bodyPr>
          <a:p>
            <a:r>
              <a:rPr lang="zh-CN" altLang="en-US" sz="2200" b="1" dirty="0">
                <a:solidFill>
                  <a:srgbClr val="0070C0"/>
                </a:solidFill>
                <a:latin typeface="+mj-ea"/>
                <a:sym typeface="+mn-ea"/>
              </a:rPr>
              <a:t>公司荣誉</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3"/>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4"/>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5"/>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6"/>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7" cstate="screen"/>
          <a:stretch>
            <a:fillRect/>
          </a:stretch>
        </p:blipFill>
        <p:spPr>
          <a:xfrm>
            <a:off x="9110345" y="4667250"/>
            <a:ext cx="2505075" cy="1700530"/>
          </a:xfrm>
          <a:prstGeom prst="rect">
            <a:avLst/>
          </a:prstGeom>
          <a:effectLst>
            <a:outerShdw blurRad="152400" dist="38100" dir="2700000" algn="tl" rotWithShape="0">
              <a:prstClr val="black">
                <a:alpha val="66000"/>
              </a:prstClr>
            </a:outerShdw>
            <a:reflection blurRad="6350" stA="57000" endA="300" endPos="32000" dir="5400000" sy="-100000" algn="bl" rotWithShape="0"/>
          </a:effectLst>
        </p:spPr>
      </p:pic>
      <p:pic>
        <p:nvPicPr>
          <p:cNvPr id="20" name="图片 19"/>
          <p:cNvPicPr>
            <a:picLocks noChangeAspect="1"/>
          </p:cNvPicPr>
          <p:nvPr/>
        </p:nvPicPr>
        <p:blipFill>
          <a:blip r:embed="rId8" cstate="screen"/>
          <a:stretch>
            <a:fillRect/>
          </a:stretch>
        </p:blipFill>
        <p:spPr>
          <a:xfrm>
            <a:off x="9117330" y="2919730"/>
            <a:ext cx="2498090" cy="1700530"/>
          </a:xfrm>
          <a:prstGeom prst="rect">
            <a:avLst/>
          </a:prstGeom>
          <a:effectLst>
            <a:outerShdw blurRad="152400" dist="38100" dir="2700000" algn="tl" rotWithShape="0">
              <a:prstClr val="black">
                <a:alpha val="66000"/>
              </a:prstClr>
            </a:outerShdw>
          </a:effectLst>
        </p:spPr>
      </p:pic>
      <p:pic>
        <p:nvPicPr>
          <p:cNvPr id="21" name="图片 20"/>
          <p:cNvPicPr>
            <a:picLocks noChangeAspect="1"/>
          </p:cNvPicPr>
          <p:nvPr/>
        </p:nvPicPr>
        <p:blipFill>
          <a:blip r:embed="rId9" cstate="screen"/>
          <a:stretch>
            <a:fillRect/>
          </a:stretch>
        </p:blipFill>
        <p:spPr>
          <a:xfrm>
            <a:off x="9126855" y="1172210"/>
            <a:ext cx="2505075" cy="1700530"/>
          </a:xfrm>
          <a:prstGeom prst="rect">
            <a:avLst/>
          </a:prstGeom>
          <a:effectLst>
            <a:outerShdw blurRad="152400" dist="38100" dir="2700000" algn="tl" rotWithShape="0">
              <a:prstClr val="black">
                <a:alpha val="66000"/>
              </a:prstClr>
            </a:outerShdw>
          </a:effectLst>
        </p:spPr>
      </p:pic>
      <p:sp>
        <p:nvSpPr>
          <p:cNvPr id="32" name="文本框 31"/>
          <p:cNvSpPr txBox="1"/>
          <p:nvPr/>
        </p:nvSpPr>
        <p:spPr>
          <a:xfrm>
            <a:off x="855980" y="1642745"/>
            <a:ext cx="3892550" cy="829945"/>
          </a:xfrm>
          <a:prstGeom prst="rect">
            <a:avLst/>
          </a:prstGeom>
          <a:noFill/>
        </p:spPr>
        <p:txBody>
          <a:bodyPr wrap="square" rtlCol="0">
            <a:spAutoFit/>
          </a:bodyPr>
          <a:p>
            <a:pPr marL="285750" indent="-285750">
              <a:lnSpc>
                <a:spcPct val="150000"/>
              </a:lnSpc>
              <a:buFont typeface="Arial" panose="020B0604020202020204" pitchFamily="34" charset="0"/>
              <a:buChar char="•"/>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获得国家火炬计划产业化示范项目</a:t>
            </a:r>
            <a:endParaRPr lang="en-US" altLang="zh-CN" sz="1600" b="1"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rPr>
              <a:t>三次获得辽宁省科学技术进步三等奖</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9" name="图片 8"/>
          <p:cNvPicPr>
            <a:picLocks noChangeAspect="1"/>
          </p:cNvPicPr>
          <p:nvPr/>
        </p:nvPicPr>
        <p:blipFill>
          <a:blip r:embed="rId10" cstate="screen"/>
          <a:stretch>
            <a:fillRect/>
          </a:stretch>
        </p:blipFill>
        <p:spPr>
          <a:xfrm>
            <a:off x="6544310" y="4871720"/>
            <a:ext cx="2118360" cy="1496060"/>
          </a:xfrm>
          <a:prstGeom prst="rect">
            <a:avLst/>
          </a:prstGeom>
          <a:effectLst>
            <a:outerShdw blurRad="165100" dist="50800" dir="3780000" algn="tl" rotWithShape="0">
              <a:prstClr val="black">
                <a:alpha val="74000"/>
              </a:prstClr>
            </a:outerShdw>
            <a:reflection blurRad="6350" stA="49000" endA="300" endPos="36000" dir="5400000" sy="-100000" algn="bl" rotWithShape="0"/>
          </a:effectLst>
        </p:spPr>
      </p:pic>
      <p:pic>
        <p:nvPicPr>
          <p:cNvPr id="10" name="图片 9"/>
          <p:cNvPicPr>
            <a:picLocks noChangeAspect="1"/>
          </p:cNvPicPr>
          <p:nvPr/>
        </p:nvPicPr>
        <p:blipFill>
          <a:blip r:embed="rId11" cstate="screen"/>
          <a:stretch>
            <a:fillRect/>
          </a:stretch>
        </p:blipFill>
        <p:spPr>
          <a:xfrm>
            <a:off x="556895" y="4913630"/>
            <a:ext cx="1889125" cy="1453515"/>
          </a:xfrm>
          <a:prstGeom prst="rect">
            <a:avLst/>
          </a:prstGeom>
          <a:effectLst>
            <a:outerShdw blurRad="165100" dist="50800" dir="3780000" algn="tl" rotWithShape="0">
              <a:prstClr val="black">
                <a:alpha val="74000"/>
              </a:prstClr>
            </a:outerShdw>
            <a:reflection blurRad="6350" stA="49000" endA="300" endPos="36000" dir="5400000" sy="-100000" algn="bl" rotWithShape="0"/>
          </a:effectLst>
        </p:spPr>
      </p:pic>
      <p:pic>
        <p:nvPicPr>
          <p:cNvPr id="11" name="图片 10"/>
          <p:cNvPicPr>
            <a:picLocks noChangeAspect="1"/>
          </p:cNvPicPr>
          <p:nvPr/>
        </p:nvPicPr>
        <p:blipFill>
          <a:blip r:embed="rId12" cstate="screen"/>
          <a:stretch>
            <a:fillRect/>
          </a:stretch>
        </p:blipFill>
        <p:spPr>
          <a:xfrm>
            <a:off x="2536825" y="4913630"/>
            <a:ext cx="1889125" cy="1453515"/>
          </a:xfrm>
          <a:prstGeom prst="rect">
            <a:avLst/>
          </a:prstGeom>
          <a:effectLst>
            <a:outerShdw blurRad="165100" dist="50800" dir="3780000" algn="tl" rotWithShape="0">
              <a:prstClr val="black">
                <a:alpha val="74000"/>
              </a:prstClr>
            </a:outerShdw>
            <a:reflection blurRad="6350" stA="49000" endA="300" endPos="36000" dir="5400000" sy="-100000" algn="bl" rotWithShape="0"/>
          </a:effectLst>
        </p:spPr>
      </p:pic>
      <p:pic>
        <p:nvPicPr>
          <p:cNvPr id="31" name="图片 30"/>
          <p:cNvPicPr>
            <a:picLocks noChangeAspect="1"/>
          </p:cNvPicPr>
          <p:nvPr/>
        </p:nvPicPr>
        <p:blipFill>
          <a:blip r:embed="rId13" cstate="screen"/>
          <a:stretch>
            <a:fillRect/>
          </a:stretch>
        </p:blipFill>
        <p:spPr>
          <a:xfrm>
            <a:off x="4566285" y="4914265"/>
            <a:ext cx="1838325" cy="1453515"/>
          </a:xfrm>
          <a:prstGeom prst="rect">
            <a:avLst/>
          </a:prstGeom>
          <a:effectLst>
            <a:outerShdw blurRad="165100" dist="50800" dir="3780000" algn="tl" rotWithShape="0">
              <a:prstClr val="black">
                <a:alpha val="74000"/>
              </a:prstClr>
            </a:outerShdw>
            <a:reflection blurRad="6350" stA="49000" endA="300" endPos="36000" dir="5400000" sy="-100000" algn="bl" rotWithShape="0"/>
          </a:effectLst>
        </p:spPr>
      </p:pic>
      <p:grpSp>
        <p:nvGrpSpPr>
          <p:cNvPr id="34" name="组合 33"/>
          <p:cNvGrpSpPr/>
          <p:nvPr/>
        </p:nvGrpSpPr>
        <p:grpSpPr>
          <a:xfrm>
            <a:off x="2052320" y="2653030"/>
            <a:ext cx="5262245" cy="2090420"/>
            <a:chOff x="3504" y="4372"/>
            <a:chExt cx="7719" cy="3066"/>
          </a:xfrm>
        </p:grpSpPr>
        <p:pic>
          <p:nvPicPr>
            <p:cNvPr id="25" name="图片 24"/>
            <p:cNvPicPr>
              <a:picLocks noChangeAspect="1"/>
            </p:cNvPicPr>
            <p:nvPr/>
          </p:nvPicPr>
          <p:blipFill>
            <a:blip r:embed="rId14" cstate="screen"/>
            <a:stretch>
              <a:fillRect/>
            </a:stretch>
          </p:blipFill>
          <p:spPr>
            <a:xfrm>
              <a:off x="3504" y="4383"/>
              <a:ext cx="2355" cy="3052"/>
            </a:xfrm>
            <a:prstGeom prst="rect">
              <a:avLst/>
            </a:prstGeom>
            <a:effectLst>
              <a:outerShdw blurRad="215900" dist="76200" dir="2700000" algn="tl" rotWithShape="0">
                <a:prstClr val="black">
                  <a:alpha val="52000"/>
                </a:prstClr>
              </a:outerShdw>
            </a:effectLst>
          </p:spPr>
        </p:pic>
        <p:pic>
          <p:nvPicPr>
            <p:cNvPr id="26" name="图片 25"/>
            <p:cNvPicPr>
              <a:picLocks noChangeAspect="1"/>
            </p:cNvPicPr>
            <p:nvPr/>
          </p:nvPicPr>
          <p:blipFill rotWithShape="1">
            <a:blip r:embed="rId15" cstate="screen"/>
            <a:srcRect r="4515"/>
            <a:stretch>
              <a:fillRect/>
            </a:stretch>
          </p:blipFill>
          <p:spPr>
            <a:xfrm>
              <a:off x="9009" y="4372"/>
              <a:ext cx="2214" cy="3066"/>
            </a:xfrm>
            <a:prstGeom prst="rect">
              <a:avLst/>
            </a:prstGeom>
            <a:effectLst>
              <a:outerShdw blurRad="215900" dist="76200" dir="2700000" algn="tl" rotWithShape="0">
                <a:prstClr val="black">
                  <a:alpha val="52000"/>
                </a:prstClr>
              </a:outerShdw>
            </a:effectLst>
          </p:spPr>
        </p:pic>
        <p:pic>
          <p:nvPicPr>
            <p:cNvPr id="27" name="图片 26"/>
            <p:cNvPicPr>
              <a:picLocks noChangeAspect="1"/>
            </p:cNvPicPr>
            <p:nvPr/>
          </p:nvPicPr>
          <p:blipFill>
            <a:blip r:embed="rId16" cstate="screen"/>
            <a:stretch>
              <a:fillRect/>
            </a:stretch>
          </p:blipFill>
          <p:spPr>
            <a:xfrm>
              <a:off x="6275" y="4372"/>
              <a:ext cx="2319" cy="3066"/>
            </a:xfrm>
            <a:prstGeom prst="rect">
              <a:avLst/>
            </a:prstGeom>
            <a:effectLst>
              <a:outerShdw blurRad="215900" dist="76200" dir="2700000" algn="tl" rotWithShape="0">
                <a:prstClr val="black">
                  <a:alpha val="52000"/>
                </a:prstClr>
              </a:outerShdw>
            </a:effectLst>
          </p:spPr>
        </p:pic>
      </p:grpSp>
      <p:sp>
        <p:nvSpPr>
          <p:cNvPr id="28" name="文本框 27"/>
          <p:cNvSpPr txBox="1"/>
          <p:nvPr/>
        </p:nvSpPr>
        <p:spPr>
          <a:xfrm>
            <a:off x="4653915" y="1652905"/>
            <a:ext cx="4267835" cy="829945"/>
          </a:xfrm>
          <a:prstGeom prst="rect">
            <a:avLst/>
          </a:prstGeom>
          <a:noFill/>
        </p:spPr>
        <p:txBody>
          <a:bodyPr wrap="square" rtlCol="0">
            <a:spAutoFit/>
          </a:bodyPr>
          <a:p>
            <a:pPr marL="285750" indent="-285750">
              <a:lnSpc>
                <a:spcPct val="150000"/>
              </a:lnSpc>
              <a:buFont typeface="Arial" panose="020B0604020202020204" pitchFamily="34" charset="0"/>
              <a:buChar char="•"/>
            </a:pPr>
            <a:r>
              <a:rPr lang="zh-CN" altLang="en-US" sz="1600" b="1" dirty="0">
                <a:latin typeface="微软雅黑" panose="020B0503020204020204" charset="-122"/>
                <a:ea typeface="微软雅黑" panose="020B0503020204020204" charset="-122"/>
                <a:cs typeface="微软雅黑" panose="020B0503020204020204" charset="-122"/>
                <a:sym typeface="+mn-ea"/>
              </a:rPr>
              <a:t>两次获得锦州市科学技术进步一等奖</a:t>
            </a:r>
            <a:endParaRPr lang="en-US" altLang="zh-CN" sz="1600" b="1" dirty="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sz="1600" b="1" dirty="0">
                <a:latin typeface="微软雅黑" panose="020B0503020204020204" charset="-122"/>
                <a:ea typeface="微软雅黑" panose="020B0503020204020204" charset="-122"/>
                <a:cs typeface="微软雅黑" panose="020B0503020204020204" charset="-122"/>
                <a:sym typeface="+mn-ea"/>
              </a:rPr>
              <a:t>多次被评为省级、市级科学技术研究成果</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5" name="图片 4" descr="凯美x2b"/>
          <p:cNvPicPr>
            <a:picLocks noChangeAspect="1"/>
          </p:cNvPicPr>
          <p:nvPr userDrawn="1"/>
        </p:nvPicPr>
        <p:blipFill>
          <a:blip r:embed="rId1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8"/>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矩形 17"/>
          <p:cNvSpPr/>
          <p:nvPr/>
        </p:nvSpPr>
        <p:spPr>
          <a:xfrm>
            <a:off x="-12700" y="5543550"/>
            <a:ext cx="12216130" cy="1315085"/>
          </a:xfrm>
          <a:prstGeom prst="rect">
            <a:avLst/>
          </a:prstGeom>
          <a:gradFill>
            <a:gsLst>
              <a:gs pos="0">
                <a:srgbClr val="0070C0"/>
              </a:gs>
              <a:gs pos="100000">
                <a:srgbClr val="00B0F0">
                  <a:alpha val="72000"/>
                </a:srgbClr>
              </a:gs>
            </a:gsLst>
            <a:lin ang="5400000" scaled="1"/>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Roboto Regular" panose="02000000000000000000"/>
              <a:ea typeface="思源黑体 CN Regular" panose="020B0500000000000000" charset="-122"/>
              <a:cs typeface="+mn-cs"/>
            </a:endParaRPr>
          </a:p>
        </p:txBody>
      </p:sp>
      <p:sp>
        <p:nvSpPr>
          <p:cNvPr id="61" name="同侧圆角矩形 60"/>
          <p:cNvSpPr/>
          <p:nvPr>
            <p:custDataLst>
              <p:tags r:id="rId1"/>
            </p:custDataLst>
          </p:nvPr>
        </p:nvSpPr>
        <p:spPr>
          <a:xfrm rot="5400000">
            <a:off x="199390" y="83248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53135"/>
            <a:ext cx="1696085" cy="429895"/>
          </a:xfrm>
          <a:prstGeom prst="rect">
            <a:avLst/>
          </a:prstGeom>
          <a:noFill/>
        </p:spPr>
        <p:txBody>
          <a:bodyPr wrap="square" rtlCol="0">
            <a:spAutoFit/>
          </a:bodyPr>
          <a:p>
            <a:r>
              <a:rPr lang="zh-CN" altLang="en-US" sz="2200" b="1" dirty="0">
                <a:solidFill>
                  <a:srgbClr val="0070C0"/>
                </a:solidFill>
                <a:latin typeface="+mj-ea"/>
                <a:sym typeface="+mn-ea"/>
              </a:rPr>
              <a:t>公司荣誉</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2" name="图片 21"/>
          <p:cNvPicPr/>
          <p:nvPr/>
        </p:nvPicPr>
        <p:blipFill>
          <a:blip r:embed="rId6" cstate="screen"/>
          <a:stretch>
            <a:fillRect/>
          </a:stretch>
        </p:blipFill>
        <p:spPr>
          <a:xfrm>
            <a:off x="1644015" y="1536065"/>
            <a:ext cx="2681605" cy="1579880"/>
          </a:xfrm>
          <a:prstGeom prst="rect">
            <a:avLst/>
          </a:prstGeom>
          <a:effectLst>
            <a:outerShdw blurRad="152400" dist="50800" dir="8100000" algn="tr" rotWithShape="0">
              <a:prstClr val="black">
                <a:alpha val="70000"/>
              </a:prstClr>
            </a:outerShdw>
          </a:effectLst>
        </p:spPr>
      </p:pic>
      <p:pic>
        <p:nvPicPr>
          <p:cNvPr id="5" name="图片 4"/>
          <p:cNvPicPr/>
          <p:nvPr/>
        </p:nvPicPr>
        <p:blipFill>
          <a:blip r:embed="rId7" cstate="screen"/>
          <a:stretch>
            <a:fillRect/>
          </a:stretch>
        </p:blipFill>
        <p:spPr>
          <a:xfrm>
            <a:off x="4863465" y="1536065"/>
            <a:ext cx="2681605" cy="1579880"/>
          </a:xfrm>
          <a:prstGeom prst="rect">
            <a:avLst/>
          </a:prstGeom>
        </p:spPr>
      </p:pic>
      <p:pic>
        <p:nvPicPr>
          <p:cNvPr id="12" name="图片 11"/>
          <p:cNvPicPr/>
          <p:nvPr/>
        </p:nvPicPr>
        <p:blipFill>
          <a:blip r:embed="rId8" cstate="screen"/>
          <a:stretch>
            <a:fillRect/>
          </a:stretch>
        </p:blipFill>
        <p:spPr>
          <a:xfrm>
            <a:off x="1644015" y="3234690"/>
            <a:ext cx="2681605" cy="1579880"/>
          </a:xfrm>
          <a:prstGeom prst="rect">
            <a:avLst/>
          </a:prstGeom>
          <a:effectLst>
            <a:outerShdw blurRad="152400" dist="50800" dir="8100000" algn="tr" rotWithShape="0">
              <a:prstClr val="black">
                <a:alpha val="70000"/>
              </a:prstClr>
            </a:outerShdw>
          </a:effectLst>
        </p:spPr>
      </p:pic>
      <p:pic>
        <p:nvPicPr>
          <p:cNvPr id="16" name="图片 15"/>
          <p:cNvPicPr/>
          <p:nvPr/>
        </p:nvPicPr>
        <p:blipFill>
          <a:blip r:embed="rId9" cstate="screen"/>
          <a:stretch>
            <a:fillRect/>
          </a:stretch>
        </p:blipFill>
        <p:spPr>
          <a:xfrm>
            <a:off x="8132445" y="1536065"/>
            <a:ext cx="2681605" cy="1579880"/>
          </a:xfrm>
          <a:prstGeom prst="rect">
            <a:avLst/>
          </a:prstGeom>
          <a:effectLst>
            <a:outerShdw blurRad="152400" dist="50800" dir="2700000" algn="tl" rotWithShape="0">
              <a:prstClr val="black">
                <a:alpha val="70000"/>
              </a:prstClr>
            </a:outerShdw>
          </a:effectLst>
        </p:spPr>
      </p:pic>
      <p:pic>
        <p:nvPicPr>
          <p:cNvPr id="17" name="图片 16"/>
          <p:cNvPicPr/>
          <p:nvPr/>
        </p:nvPicPr>
        <p:blipFill>
          <a:blip r:embed="rId10" cstate="screen"/>
          <a:stretch>
            <a:fillRect/>
          </a:stretch>
        </p:blipFill>
        <p:spPr>
          <a:xfrm rot="5400000">
            <a:off x="5414645" y="2684780"/>
            <a:ext cx="1579880" cy="2681605"/>
          </a:xfrm>
          <a:prstGeom prst="rect">
            <a:avLst/>
          </a:prstGeom>
          <a:noFill/>
          <a:ln>
            <a:noFill/>
          </a:ln>
        </p:spPr>
      </p:pic>
      <p:pic>
        <p:nvPicPr>
          <p:cNvPr id="19" name="图片 18"/>
          <p:cNvPicPr/>
          <p:nvPr/>
        </p:nvPicPr>
        <p:blipFill>
          <a:blip r:embed="rId11" cstate="screen"/>
          <a:stretch>
            <a:fillRect/>
          </a:stretch>
        </p:blipFill>
        <p:spPr>
          <a:xfrm>
            <a:off x="8132445" y="3235325"/>
            <a:ext cx="2681605" cy="1579880"/>
          </a:xfrm>
          <a:prstGeom prst="rect">
            <a:avLst/>
          </a:prstGeom>
          <a:effectLst>
            <a:outerShdw blurRad="152400" dist="50800" dir="2700000" algn="tl" rotWithShape="0">
              <a:prstClr val="black">
                <a:alpha val="70000"/>
              </a:prstClr>
            </a:outerShdw>
          </a:effectLst>
        </p:spPr>
      </p:pic>
      <p:pic>
        <p:nvPicPr>
          <p:cNvPr id="23" name="图片 22"/>
          <p:cNvPicPr/>
          <p:nvPr/>
        </p:nvPicPr>
        <p:blipFill>
          <a:blip r:embed="rId12" cstate="screen"/>
          <a:stretch>
            <a:fillRect/>
          </a:stretch>
        </p:blipFill>
        <p:spPr>
          <a:xfrm>
            <a:off x="1644015" y="4933315"/>
            <a:ext cx="2681605" cy="1579880"/>
          </a:xfrm>
          <a:prstGeom prst="rect">
            <a:avLst/>
          </a:prstGeom>
          <a:effectLst>
            <a:outerShdw blurRad="152400" dist="50800" dir="8100000" algn="tr" rotWithShape="0">
              <a:prstClr val="black">
                <a:alpha val="70000"/>
              </a:prstClr>
            </a:outerShdw>
            <a:reflection blurRad="6350" stA="52000" endA="300" endPos="35000" dir="5400000" sy="-100000" algn="bl" rotWithShape="0"/>
          </a:effectLst>
        </p:spPr>
      </p:pic>
      <p:pic>
        <p:nvPicPr>
          <p:cNvPr id="24" name="图片 23"/>
          <p:cNvPicPr/>
          <p:nvPr/>
        </p:nvPicPr>
        <p:blipFill>
          <a:blip r:embed="rId13" cstate="screen"/>
          <a:stretch>
            <a:fillRect/>
          </a:stretch>
        </p:blipFill>
        <p:spPr>
          <a:xfrm>
            <a:off x="4863465" y="4935220"/>
            <a:ext cx="2681605" cy="1579880"/>
          </a:xfrm>
          <a:prstGeom prst="rect">
            <a:avLst/>
          </a:prstGeom>
          <a:effectLst>
            <a:reflection blurRad="6350" stA="52000" endA="300" endPos="35000" dir="5400000" sy="-100000" algn="bl" rotWithShape="0"/>
          </a:effectLst>
        </p:spPr>
      </p:pic>
      <p:pic>
        <p:nvPicPr>
          <p:cNvPr id="29" name="图片 28"/>
          <p:cNvPicPr/>
          <p:nvPr/>
        </p:nvPicPr>
        <p:blipFill>
          <a:blip r:embed="rId14" cstate="screen"/>
          <a:stretch>
            <a:fillRect/>
          </a:stretch>
        </p:blipFill>
        <p:spPr>
          <a:xfrm>
            <a:off x="8132445" y="4934585"/>
            <a:ext cx="2681605" cy="1579880"/>
          </a:xfrm>
          <a:prstGeom prst="rect">
            <a:avLst/>
          </a:prstGeom>
          <a:effectLst>
            <a:outerShdw blurRad="152400" dist="50800" dir="2700000" algn="tl" rotWithShape="0">
              <a:prstClr val="black">
                <a:alpha val="70000"/>
              </a:prstClr>
            </a:outerShdw>
            <a:reflection blurRad="6350" stA="52000" endA="300" endPos="35000" dir="5400000" sy="-100000" algn="bl" rotWithShape="0"/>
          </a:effectLst>
        </p:spPr>
      </p:pic>
      <p:pic>
        <p:nvPicPr>
          <p:cNvPr id="3" name="图片 2" descr="凯美x2b"/>
          <p:cNvPicPr>
            <a:picLocks noChangeAspect="1"/>
          </p:cNvPicPr>
          <p:nvPr userDrawn="1"/>
        </p:nvPicPr>
        <p:blipFill>
          <a:blip r:embed="rId15"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6"/>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0558"/>
            <a:ext cx="12218008" cy="3786652"/>
          </a:xfrm>
          <a:custGeom>
            <a:avLst/>
            <a:gdLst>
              <a:gd name="connsiteX0" fmla="*/ 0 w 12192000"/>
              <a:gd name="connsiteY0" fmla="*/ 0 h 3436523"/>
              <a:gd name="connsiteX1" fmla="*/ 12192000 w 12192000"/>
              <a:gd name="connsiteY1" fmla="*/ 0 h 3436523"/>
              <a:gd name="connsiteX2" fmla="*/ 12192000 w 12192000"/>
              <a:gd name="connsiteY2" fmla="*/ 3436523 h 3436523"/>
              <a:gd name="connsiteX3" fmla="*/ 0 w 12192000"/>
              <a:gd name="connsiteY3" fmla="*/ 3436523 h 3436523"/>
              <a:gd name="connsiteX4" fmla="*/ 0 w 12192000"/>
              <a:gd name="connsiteY4" fmla="*/ 0 h 3436523"/>
              <a:gd name="connsiteX0-1" fmla="*/ 0 w 12192000"/>
              <a:gd name="connsiteY0-2" fmla="*/ 0 h 3436523"/>
              <a:gd name="connsiteX1-3" fmla="*/ 12192000 w 12192000"/>
              <a:gd name="connsiteY1-4" fmla="*/ 0 h 3436523"/>
              <a:gd name="connsiteX2-5" fmla="*/ 12192000 w 12192000"/>
              <a:gd name="connsiteY2-6" fmla="*/ 3436523 h 3436523"/>
              <a:gd name="connsiteX3-7" fmla="*/ 5052447 w 12192000"/>
              <a:gd name="connsiteY3-8" fmla="*/ 3414688 h 3436523"/>
              <a:gd name="connsiteX4-9" fmla="*/ 0 w 12192000"/>
              <a:gd name="connsiteY4-10" fmla="*/ 3436523 h 3436523"/>
              <a:gd name="connsiteX5" fmla="*/ 0 w 12192000"/>
              <a:gd name="connsiteY5" fmla="*/ 0 h 3436523"/>
              <a:gd name="connsiteX0-11" fmla="*/ 0 w 12192000"/>
              <a:gd name="connsiteY0-12" fmla="*/ 0 h 3436523"/>
              <a:gd name="connsiteX1-13" fmla="*/ 12192000 w 12192000"/>
              <a:gd name="connsiteY1-14" fmla="*/ 0 h 3436523"/>
              <a:gd name="connsiteX2-15" fmla="*/ 12192000 w 12192000"/>
              <a:gd name="connsiteY2-16" fmla="*/ 3436523 h 3436523"/>
              <a:gd name="connsiteX3-17" fmla="*/ 3192651 w 12192000"/>
              <a:gd name="connsiteY3-18" fmla="*/ 3151217 h 3436523"/>
              <a:gd name="connsiteX4-19" fmla="*/ 5052447 w 12192000"/>
              <a:gd name="connsiteY4-20" fmla="*/ 3414688 h 3436523"/>
              <a:gd name="connsiteX5-21" fmla="*/ 0 w 12192000"/>
              <a:gd name="connsiteY5-22" fmla="*/ 3436523 h 3436523"/>
              <a:gd name="connsiteX6" fmla="*/ 0 w 12192000"/>
              <a:gd name="connsiteY6" fmla="*/ 0 h 3436523"/>
              <a:gd name="connsiteX0-23" fmla="*/ 0 w 12192000"/>
              <a:gd name="connsiteY0-24" fmla="*/ 0 h 3786656"/>
              <a:gd name="connsiteX1-25" fmla="*/ 12192000 w 12192000"/>
              <a:gd name="connsiteY1-26" fmla="*/ 0 h 3786656"/>
              <a:gd name="connsiteX2-27" fmla="*/ 12192000 w 12192000"/>
              <a:gd name="connsiteY2-28" fmla="*/ 3436523 h 3786656"/>
              <a:gd name="connsiteX3-29" fmla="*/ 6664271 w 12192000"/>
              <a:gd name="connsiteY3-30" fmla="*/ 3786647 h 3786656"/>
              <a:gd name="connsiteX4-31" fmla="*/ 5052447 w 12192000"/>
              <a:gd name="connsiteY4-32" fmla="*/ 3414688 h 3786656"/>
              <a:gd name="connsiteX5-33" fmla="*/ 0 w 12192000"/>
              <a:gd name="connsiteY5-34" fmla="*/ 3436523 h 3786656"/>
              <a:gd name="connsiteX6-35" fmla="*/ 0 w 12192000"/>
              <a:gd name="connsiteY6-36" fmla="*/ 0 h 3786656"/>
              <a:gd name="connsiteX0-37" fmla="*/ 0 w 12192000"/>
              <a:gd name="connsiteY0-38" fmla="*/ 0 h 3786656"/>
              <a:gd name="connsiteX1-39" fmla="*/ 12192000 w 12192000"/>
              <a:gd name="connsiteY1-40" fmla="*/ 0 h 3786656"/>
              <a:gd name="connsiteX2-41" fmla="*/ 12192000 w 12192000"/>
              <a:gd name="connsiteY2-42" fmla="*/ 3436523 h 3786656"/>
              <a:gd name="connsiteX3-43" fmla="*/ 6664271 w 12192000"/>
              <a:gd name="connsiteY3-44" fmla="*/ 3786647 h 3786656"/>
              <a:gd name="connsiteX4-45" fmla="*/ 3766088 w 12192000"/>
              <a:gd name="connsiteY4-46" fmla="*/ 3197712 h 3786656"/>
              <a:gd name="connsiteX5-47" fmla="*/ 0 w 12192000"/>
              <a:gd name="connsiteY5-48" fmla="*/ 3436523 h 3786656"/>
              <a:gd name="connsiteX6-49" fmla="*/ 0 w 12192000"/>
              <a:gd name="connsiteY6-50" fmla="*/ 0 h 3786656"/>
              <a:gd name="connsiteX0-51" fmla="*/ 0 w 12192000"/>
              <a:gd name="connsiteY0-52" fmla="*/ 0 h 3786656"/>
              <a:gd name="connsiteX1-53" fmla="*/ 12192000 w 12192000"/>
              <a:gd name="connsiteY1-54" fmla="*/ 0 h 3786656"/>
              <a:gd name="connsiteX2-55" fmla="*/ 12192000 w 12192000"/>
              <a:gd name="connsiteY2-56" fmla="*/ 3436523 h 3786656"/>
              <a:gd name="connsiteX3-57" fmla="*/ 6664271 w 12192000"/>
              <a:gd name="connsiteY3-58" fmla="*/ 3786647 h 3786656"/>
              <a:gd name="connsiteX4-59" fmla="*/ 3766088 w 12192000"/>
              <a:gd name="connsiteY4-60" fmla="*/ 3197712 h 3786656"/>
              <a:gd name="connsiteX5-61" fmla="*/ 0 w 12192000"/>
              <a:gd name="connsiteY5-62" fmla="*/ 3436523 h 3786656"/>
              <a:gd name="connsiteX6-63" fmla="*/ 0 w 12192000"/>
              <a:gd name="connsiteY6-64" fmla="*/ 0 h 3786656"/>
              <a:gd name="connsiteX0-65" fmla="*/ 0 w 12192000"/>
              <a:gd name="connsiteY0-66" fmla="*/ 0 h 3786656"/>
              <a:gd name="connsiteX1-67" fmla="*/ 12192000 w 12192000"/>
              <a:gd name="connsiteY1-68" fmla="*/ 0 h 3786656"/>
              <a:gd name="connsiteX2-69" fmla="*/ 12192000 w 12192000"/>
              <a:gd name="connsiteY2-70" fmla="*/ 3436523 h 3786656"/>
              <a:gd name="connsiteX3-71" fmla="*/ 6664271 w 12192000"/>
              <a:gd name="connsiteY3-72" fmla="*/ 3786647 h 3786656"/>
              <a:gd name="connsiteX4-73" fmla="*/ 3766088 w 12192000"/>
              <a:gd name="connsiteY4-74" fmla="*/ 3197712 h 3786656"/>
              <a:gd name="connsiteX5-75" fmla="*/ 0 w 12192000"/>
              <a:gd name="connsiteY5-76" fmla="*/ 3436523 h 3786656"/>
              <a:gd name="connsiteX6-77" fmla="*/ 0 w 12192000"/>
              <a:gd name="connsiteY6-78" fmla="*/ 0 h 3786656"/>
              <a:gd name="connsiteX0-79" fmla="*/ 0 w 12207498"/>
              <a:gd name="connsiteY0-80" fmla="*/ 0 h 3786651"/>
              <a:gd name="connsiteX1-81" fmla="*/ 12192000 w 12207498"/>
              <a:gd name="connsiteY1-82" fmla="*/ 0 h 3786651"/>
              <a:gd name="connsiteX2-83" fmla="*/ 12207498 w 12207498"/>
              <a:gd name="connsiteY2-84" fmla="*/ 3095561 h 3786651"/>
              <a:gd name="connsiteX3-85" fmla="*/ 6664271 w 12207498"/>
              <a:gd name="connsiteY3-86" fmla="*/ 3786647 h 3786651"/>
              <a:gd name="connsiteX4-87" fmla="*/ 3766088 w 12207498"/>
              <a:gd name="connsiteY4-88" fmla="*/ 3197712 h 3786651"/>
              <a:gd name="connsiteX5-89" fmla="*/ 0 w 12207498"/>
              <a:gd name="connsiteY5-90" fmla="*/ 3436523 h 3786651"/>
              <a:gd name="connsiteX6-91" fmla="*/ 0 w 12207498"/>
              <a:gd name="connsiteY6-92" fmla="*/ 0 h 3786651"/>
              <a:gd name="connsiteX0-93" fmla="*/ 0 w 12218008"/>
              <a:gd name="connsiteY0-94" fmla="*/ 0 h 3786652"/>
              <a:gd name="connsiteX1-95" fmla="*/ 12192000 w 12218008"/>
              <a:gd name="connsiteY1-96" fmla="*/ 0 h 3786652"/>
              <a:gd name="connsiteX2-97" fmla="*/ 12218008 w 12218008"/>
              <a:gd name="connsiteY2-98" fmla="*/ 3169134 h 3786652"/>
              <a:gd name="connsiteX3-99" fmla="*/ 6664271 w 12218008"/>
              <a:gd name="connsiteY3-100" fmla="*/ 3786647 h 3786652"/>
              <a:gd name="connsiteX4-101" fmla="*/ 3766088 w 12218008"/>
              <a:gd name="connsiteY4-102" fmla="*/ 3197712 h 3786652"/>
              <a:gd name="connsiteX5-103" fmla="*/ 0 w 12218008"/>
              <a:gd name="connsiteY5-104" fmla="*/ 3436523 h 3786652"/>
              <a:gd name="connsiteX6-105" fmla="*/ 0 w 12218008"/>
              <a:gd name="connsiteY6-106" fmla="*/ 0 h 3786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18008" h="3786652">
                <a:moveTo>
                  <a:pt x="0" y="0"/>
                </a:moveTo>
                <a:lnTo>
                  <a:pt x="12192000" y="0"/>
                </a:lnTo>
                <a:lnTo>
                  <a:pt x="12218008" y="3169134"/>
                </a:lnTo>
                <a:cubicBezTo>
                  <a:pt x="9869154" y="3167022"/>
                  <a:pt x="9013125" y="3788759"/>
                  <a:pt x="6664271" y="3786647"/>
                </a:cubicBezTo>
                <a:lnTo>
                  <a:pt x="3766088" y="3197712"/>
                </a:lnTo>
                <a:cubicBezTo>
                  <a:pt x="2510725" y="3277316"/>
                  <a:pt x="1177872" y="3093448"/>
                  <a:pt x="0" y="3436523"/>
                </a:cubicBezTo>
                <a:lnTo>
                  <a:pt x="0" y="0"/>
                </a:lnTo>
                <a:close/>
              </a:path>
            </a:pathLst>
          </a:custGeom>
          <a:blipFill dpi="0" rotWithShape="1">
            <a:blip r:embed="rId1">
              <a:extLst>
                <a:ext uri="{28A0092B-C50C-407E-A947-70E740481C1C}">
                  <a14:useLocalDpi xmlns:a14="http://schemas.microsoft.com/office/drawing/2010/main" val="0"/>
                </a:ext>
              </a:extLst>
            </a:blip>
            <a:srcRect/>
            <a:stretch>
              <a:fillRect t="-43308" b="-267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文本框 50"/>
          <p:cNvSpPr txBox="1"/>
          <p:nvPr>
            <p:custDataLst>
              <p:tags r:id="rId2"/>
            </p:custDataLst>
          </p:nvPr>
        </p:nvSpPr>
        <p:spPr>
          <a:xfrm>
            <a:off x="4705985" y="5643880"/>
            <a:ext cx="6253480" cy="460375"/>
          </a:xfrm>
          <a:prstGeom prst="rect">
            <a:avLst/>
          </a:prstGeom>
          <a:noFill/>
        </p:spPr>
        <p:txBody>
          <a:bodyPr wrap="square" rtlCol="0">
            <a:spAutoFit/>
          </a:bodyPr>
          <a:lstStyle/>
          <a:p>
            <a:pPr>
              <a:lnSpc>
                <a:spcPct val="150000"/>
              </a:lnSpc>
            </a:pP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做超级电容器，打造优质的超级电容器制造企业！</a:t>
            </a:r>
            <a:endPar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660536" y="5045320"/>
            <a:ext cx="2225040" cy="706755"/>
          </a:xfrm>
          <a:prstGeom prst="rect">
            <a:avLst/>
          </a:prstGeom>
          <a:noFill/>
        </p:spPr>
        <p:txBody>
          <a:bodyPr wrap="none" rtlCol="0">
            <a:spAutoFit/>
          </a:bodyPr>
          <a:lstStyle/>
          <a:p>
            <a:r>
              <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rPr>
              <a:t>品质</a:t>
            </a:r>
            <a:r>
              <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rPr>
              <a:t>保证</a:t>
            </a:r>
            <a:endPar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5" name="文本框 4"/>
          <p:cNvSpPr txBox="1"/>
          <p:nvPr/>
        </p:nvSpPr>
        <p:spPr>
          <a:xfrm>
            <a:off x="4706257" y="4620632"/>
            <a:ext cx="1402080" cy="460375"/>
          </a:xfrm>
          <a:prstGeom prst="rect">
            <a:avLst/>
          </a:prstGeom>
          <a:noFill/>
        </p:spPr>
        <p:txBody>
          <a:bodyPr wrap="none" rtlCol="0">
            <a:spAutoFit/>
          </a:bodyPr>
          <a:lstStyle/>
          <a:p>
            <a:r>
              <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rPr>
              <a:t>PART TWO</a:t>
            </a:r>
            <a:endPar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1151" y="2526223"/>
            <a:ext cx="12229159" cy="1544453"/>
            <a:chOff x="-11151" y="2535878"/>
            <a:chExt cx="12203151" cy="1333321"/>
          </a:xfrm>
          <a:effectLst>
            <a:outerShdw blurRad="190500" dist="63500" dir="2700000" algn="tl" rotWithShape="0">
              <a:prstClr val="black">
                <a:alpha val="25000"/>
              </a:prstClr>
            </a:outerShdw>
          </a:effectLst>
        </p:grpSpPr>
        <p:sp>
          <p:nvSpPr>
            <p:cNvPr id="22" name="矩形 2"/>
            <p:cNvSpPr/>
            <p:nvPr/>
          </p:nvSpPr>
          <p:spPr>
            <a:xfrm>
              <a:off x="-11151" y="2798232"/>
              <a:ext cx="6402285" cy="718734"/>
            </a:xfrm>
            <a:custGeom>
              <a:avLst/>
              <a:gdLst>
                <a:gd name="connsiteX0" fmla="*/ 0 w 6391134"/>
                <a:gd name="connsiteY0" fmla="*/ 0 h 931991"/>
                <a:gd name="connsiteX1" fmla="*/ 6391134 w 6391134"/>
                <a:gd name="connsiteY1" fmla="*/ 0 h 931991"/>
                <a:gd name="connsiteX2" fmla="*/ 6391134 w 6391134"/>
                <a:gd name="connsiteY2" fmla="*/ 931991 h 931991"/>
                <a:gd name="connsiteX3" fmla="*/ 0 w 6391134"/>
                <a:gd name="connsiteY3" fmla="*/ 931991 h 931991"/>
                <a:gd name="connsiteX4" fmla="*/ 0 w 6391134"/>
                <a:gd name="connsiteY4" fmla="*/ 0 h 931991"/>
                <a:gd name="connsiteX0-1" fmla="*/ 0 w 6391134"/>
                <a:gd name="connsiteY0-2" fmla="*/ 0 h 931991"/>
                <a:gd name="connsiteX1-3" fmla="*/ 6391134 w 6391134"/>
                <a:gd name="connsiteY1-4" fmla="*/ 524107 h 931991"/>
                <a:gd name="connsiteX2-5" fmla="*/ 6391134 w 6391134"/>
                <a:gd name="connsiteY2-6" fmla="*/ 931991 h 931991"/>
                <a:gd name="connsiteX3-7" fmla="*/ 0 w 6391134"/>
                <a:gd name="connsiteY3-8" fmla="*/ 931991 h 931991"/>
                <a:gd name="connsiteX4-9" fmla="*/ 0 w 6391134"/>
                <a:gd name="connsiteY4-10" fmla="*/ 0 h 931991"/>
                <a:gd name="connsiteX0-11" fmla="*/ 11151 w 6402285"/>
                <a:gd name="connsiteY0-12" fmla="*/ 0 h 931991"/>
                <a:gd name="connsiteX1-13" fmla="*/ 6402285 w 6402285"/>
                <a:gd name="connsiteY1-14" fmla="*/ 524107 h 931991"/>
                <a:gd name="connsiteX2-15" fmla="*/ 6402285 w 6402285"/>
                <a:gd name="connsiteY2-16" fmla="*/ 931991 h 931991"/>
                <a:gd name="connsiteX3-17" fmla="*/ 0 w 6402285"/>
                <a:gd name="connsiteY3-18" fmla="*/ 363279 h 931991"/>
                <a:gd name="connsiteX4-19" fmla="*/ 11151 w 6402285"/>
                <a:gd name="connsiteY4-20" fmla="*/ 0 h 931991"/>
                <a:gd name="connsiteX0-21" fmla="*/ 11151 w 6402285"/>
                <a:gd name="connsiteY0-22" fmla="*/ 0 h 931991"/>
                <a:gd name="connsiteX1-23" fmla="*/ 6402285 w 6402285"/>
                <a:gd name="connsiteY1-24" fmla="*/ 524107 h 931991"/>
                <a:gd name="connsiteX2-25" fmla="*/ 6402285 w 6402285"/>
                <a:gd name="connsiteY2-26" fmla="*/ 931991 h 931991"/>
                <a:gd name="connsiteX3-27" fmla="*/ 0 w 6402285"/>
                <a:gd name="connsiteY3-28" fmla="*/ 363279 h 931991"/>
                <a:gd name="connsiteX4-29" fmla="*/ 11151 w 6402285"/>
                <a:gd name="connsiteY4-30" fmla="*/ 0 h 931991"/>
                <a:gd name="connsiteX0-31" fmla="*/ 11151 w 6402285"/>
                <a:gd name="connsiteY0-32" fmla="*/ 191938 h 1123929"/>
                <a:gd name="connsiteX1-33" fmla="*/ 6402285 w 6402285"/>
                <a:gd name="connsiteY1-34" fmla="*/ 716045 h 1123929"/>
                <a:gd name="connsiteX2-35" fmla="*/ 6402285 w 6402285"/>
                <a:gd name="connsiteY2-36" fmla="*/ 1123929 h 1123929"/>
                <a:gd name="connsiteX3-37" fmla="*/ 0 w 6402285"/>
                <a:gd name="connsiteY3-38" fmla="*/ 555217 h 1123929"/>
                <a:gd name="connsiteX4-39" fmla="*/ 11151 w 6402285"/>
                <a:gd name="connsiteY4-40" fmla="*/ 191938 h 1123929"/>
                <a:gd name="connsiteX0-41" fmla="*/ 11151 w 6402285"/>
                <a:gd name="connsiteY0-42" fmla="*/ 191938 h 733636"/>
                <a:gd name="connsiteX1-43" fmla="*/ 6402285 w 6402285"/>
                <a:gd name="connsiteY1-44" fmla="*/ 716045 h 733636"/>
                <a:gd name="connsiteX2-45" fmla="*/ 5153348 w 6402285"/>
                <a:gd name="connsiteY2-46" fmla="*/ 733636 h 733636"/>
                <a:gd name="connsiteX3-47" fmla="*/ 0 w 6402285"/>
                <a:gd name="connsiteY3-48" fmla="*/ 555217 h 733636"/>
                <a:gd name="connsiteX4-49" fmla="*/ 11151 w 6402285"/>
                <a:gd name="connsiteY4-50" fmla="*/ 191938 h 733636"/>
                <a:gd name="connsiteX0-51" fmla="*/ 11151 w 6402285"/>
                <a:gd name="connsiteY0-52" fmla="*/ 191938 h 762784"/>
                <a:gd name="connsiteX1-53" fmla="*/ 6402285 w 6402285"/>
                <a:gd name="connsiteY1-54" fmla="*/ 716045 h 762784"/>
                <a:gd name="connsiteX2-55" fmla="*/ 5153348 w 6402285"/>
                <a:gd name="connsiteY2-56" fmla="*/ 733636 h 762784"/>
                <a:gd name="connsiteX3-57" fmla="*/ 0 w 6402285"/>
                <a:gd name="connsiteY3-58" fmla="*/ 555217 h 762784"/>
                <a:gd name="connsiteX4-59" fmla="*/ 11151 w 6402285"/>
                <a:gd name="connsiteY4-60" fmla="*/ 191938 h 762784"/>
                <a:gd name="connsiteX0-61" fmla="*/ 11151 w 6402285"/>
                <a:gd name="connsiteY0-62" fmla="*/ 191938 h 762784"/>
                <a:gd name="connsiteX1-63" fmla="*/ 6402285 w 6402285"/>
                <a:gd name="connsiteY1-64" fmla="*/ 716045 h 762784"/>
                <a:gd name="connsiteX2-65" fmla="*/ 5153348 w 6402285"/>
                <a:gd name="connsiteY2-66" fmla="*/ 733636 h 762784"/>
                <a:gd name="connsiteX3-67" fmla="*/ 0 w 6402285"/>
                <a:gd name="connsiteY3-68" fmla="*/ 555217 h 762784"/>
                <a:gd name="connsiteX4-69" fmla="*/ 11151 w 6402285"/>
                <a:gd name="connsiteY4-70" fmla="*/ 191938 h 762784"/>
                <a:gd name="connsiteX0-71" fmla="*/ 11151 w 6402285"/>
                <a:gd name="connsiteY0-72" fmla="*/ 191938 h 762784"/>
                <a:gd name="connsiteX1-73" fmla="*/ 6402285 w 6402285"/>
                <a:gd name="connsiteY1-74" fmla="*/ 716045 h 762784"/>
                <a:gd name="connsiteX2-75" fmla="*/ 5153348 w 6402285"/>
                <a:gd name="connsiteY2-76" fmla="*/ 733636 h 762784"/>
                <a:gd name="connsiteX3-77" fmla="*/ 0 w 6402285"/>
                <a:gd name="connsiteY3-78" fmla="*/ 555217 h 762784"/>
                <a:gd name="connsiteX4-79" fmla="*/ 11151 w 6402285"/>
                <a:gd name="connsiteY4-80" fmla="*/ 191938 h 762784"/>
                <a:gd name="connsiteX0-81" fmla="*/ 11151 w 6402285"/>
                <a:gd name="connsiteY0-82" fmla="*/ 191938 h 716808"/>
                <a:gd name="connsiteX1-83" fmla="*/ 6402285 w 6402285"/>
                <a:gd name="connsiteY1-84" fmla="*/ 716045 h 716808"/>
                <a:gd name="connsiteX2-85" fmla="*/ 4640392 w 6402285"/>
                <a:gd name="connsiteY2-86" fmla="*/ 622124 h 716808"/>
                <a:gd name="connsiteX3-87" fmla="*/ 0 w 6402285"/>
                <a:gd name="connsiteY3-88" fmla="*/ 555217 h 716808"/>
                <a:gd name="connsiteX4-89" fmla="*/ 11151 w 6402285"/>
                <a:gd name="connsiteY4-90" fmla="*/ 191938 h 716808"/>
                <a:gd name="connsiteX0-91" fmla="*/ 11151 w 6402285"/>
                <a:gd name="connsiteY0-92" fmla="*/ 191938 h 720424"/>
                <a:gd name="connsiteX1-93" fmla="*/ 6402285 w 6402285"/>
                <a:gd name="connsiteY1-94" fmla="*/ 716045 h 720424"/>
                <a:gd name="connsiteX2-95" fmla="*/ 4640392 w 6402285"/>
                <a:gd name="connsiteY2-96" fmla="*/ 622124 h 720424"/>
                <a:gd name="connsiteX3-97" fmla="*/ 0 w 6402285"/>
                <a:gd name="connsiteY3-98" fmla="*/ 555217 h 720424"/>
                <a:gd name="connsiteX4-99" fmla="*/ 11151 w 6402285"/>
                <a:gd name="connsiteY4-100" fmla="*/ 191938 h 720424"/>
                <a:gd name="connsiteX0-101" fmla="*/ 11151 w 6402285"/>
                <a:gd name="connsiteY0-102" fmla="*/ 191938 h 720424"/>
                <a:gd name="connsiteX1-103" fmla="*/ 6402285 w 6402285"/>
                <a:gd name="connsiteY1-104" fmla="*/ 716045 h 720424"/>
                <a:gd name="connsiteX2-105" fmla="*/ 4640392 w 6402285"/>
                <a:gd name="connsiteY2-106" fmla="*/ 622124 h 720424"/>
                <a:gd name="connsiteX3-107" fmla="*/ 0 w 6402285"/>
                <a:gd name="connsiteY3-108" fmla="*/ 555217 h 720424"/>
                <a:gd name="connsiteX4-109" fmla="*/ 11151 w 6402285"/>
                <a:gd name="connsiteY4-110" fmla="*/ 191938 h 720424"/>
                <a:gd name="connsiteX0-111" fmla="*/ 11151 w 6402285"/>
                <a:gd name="connsiteY0-112" fmla="*/ 191938 h 720424"/>
                <a:gd name="connsiteX1-113" fmla="*/ 6402285 w 6402285"/>
                <a:gd name="connsiteY1-114" fmla="*/ 716045 h 720424"/>
                <a:gd name="connsiteX2-115" fmla="*/ 4640392 w 6402285"/>
                <a:gd name="connsiteY2-116" fmla="*/ 622124 h 720424"/>
                <a:gd name="connsiteX3-117" fmla="*/ 0 w 6402285"/>
                <a:gd name="connsiteY3-118" fmla="*/ 555217 h 720424"/>
                <a:gd name="connsiteX4-119" fmla="*/ 11151 w 6402285"/>
                <a:gd name="connsiteY4-120" fmla="*/ 191938 h 720424"/>
                <a:gd name="connsiteX0-121" fmla="*/ 11151 w 6402285"/>
                <a:gd name="connsiteY0-122" fmla="*/ 191938 h 720424"/>
                <a:gd name="connsiteX1-123" fmla="*/ 6402285 w 6402285"/>
                <a:gd name="connsiteY1-124" fmla="*/ 716045 h 720424"/>
                <a:gd name="connsiteX2-125" fmla="*/ 4640392 w 6402285"/>
                <a:gd name="connsiteY2-126" fmla="*/ 622124 h 720424"/>
                <a:gd name="connsiteX3-127" fmla="*/ 0 w 6402285"/>
                <a:gd name="connsiteY3-128" fmla="*/ 555217 h 720424"/>
                <a:gd name="connsiteX4-129" fmla="*/ 11151 w 6402285"/>
                <a:gd name="connsiteY4-130" fmla="*/ 191938 h 720424"/>
                <a:gd name="connsiteX0-131" fmla="*/ 11151 w 6402285"/>
                <a:gd name="connsiteY0-132" fmla="*/ 191938 h 718734"/>
                <a:gd name="connsiteX1-133" fmla="*/ 6402285 w 6402285"/>
                <a:gd name="connsiteY1-134" fmla="*/ 716045 h 718734"/>
                <a:gd name="connsiteX2-135" fmla="*/ 4640392 w 6402285"/>
                <a:gd name="connsiteY2-136" fmla="*/ 622124 h 718734"/>
                <a:gd name="connsiteX3-137" fmla="*/ 0 w 6402285"/>
                <a:gd name="connsiteY3-138" fmla="*/ 555217 h 718734"/>
                <a:gd name="connsiteX4-139" fmla="*/ 11151 w 6402285"/>
                <a:gd name="connsiteY4-140" fmla="*/ 191938 h 7187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02285" h="718734">
                  <a:moveTo>
                    <a:pt x="11151" y="191938"/>
                  </a:moveTo>
                  <a:cubicBezTo>
                    <a:pt x="981802" y="-101711"/>
                    <a:pt x="3669741" y="-150033"/>
                    <a:pt x="6402285" y="716045"/>
                  </a:cubicBezTo>
                  <a:cubicBezTo>
                    <a:pt x="5985973" y="721909"/>
                    <a:pt x="5513904" y="727773"/>
                    <a:pt x="4640392" y="622124"/>
                  </a:cubicBezTo>
                  <a:cubicBezTo>
                    <a:pt x="1484102" y="116602"/>
                    <a:pt x="156612" y="525480"/>
                    <a:pt x="0" y="555217"/>
                  </a:cubicBezTo>
                  <a:lnTo>
                    <a:pt x="11151" y="191938"/>
                  </a:lnTo>
                  <a:close/>
                </a:path>
              </a:pathLst>
            </a:custGeom>
            <a:gradFill>
              <a:gsLst>
                <a:gs pos="0">
                  <a:srgbClr val="0F90DD"/>
                </a:gs>
                <a:gs pos="100000">
                  <a:srgbClr val="0155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
            <p:cNvSpPr/>
            <p:nvPr/>
          </p:nvSpPr>
          <p:spPr>
            <a:xfrm>
              <a:off x="4973444" y="2535878"/>
              <a:ext cx="7218556" cy="1333321"/>
            </a:xfrm>
            <a:custGeom>
              <a:avLst/>
              <a:gdLst>
                <a:gd name="connsiteX0" fmla="*/ 0 w 6984380"/>
                <a:gd name="connsiteY0" fmla="*/ 0 h 544932"/>
                <a:gd name="connsiteX1" fmla="*/ 6984380 w 6984380"/>
                <a:gd name="connsiteY1" fmla="*/ 0 h 544932"/>
                <a:gd name="connsiteX2" fmla="*/ 6984380 w 6984380"/>
                <a:gd name="connsiteY2" fmla="*/ 544932 h 544932"/>
                <a:gd name="connsiteX3" fmla="*/ 0 w 6984380"/>
                <a:gd name="connsiteY3" fmla="*/ 544932 h 544932"/>
                <a:gd name="connsiteX4" fmla="*/ 0 w 6984380"/>
                <a:gd name="connsiteY4" fmla="*/ 0 h 544932"/>
                <a:gd name="connsiteX0-1" fmla="*/ 0 w 6984380"/>
                <a:gd name="connsiteY0-2" fmla="*/ 0 h 1280912"/>
                <a:gd name="connsiteX1-3" fmla="*/ 6984380 w 6984380"/>
                <a:gd name="connsiteY1-4" fmla="*/ 0 h 1280912"/>
                <a:gd name="connsiteX2-5" fmla="*/ 6984380 w 6984380"/>
                <a:gd name="connsiteY2-6" fmla="*/ 544932 h 1280912"/>
                <a:gd name="connsiteX3-7" fmla="*/ 3423424 w 6984380"/>
                <a:gd name="connsiteY3-8" fmla="*/ 1280912 h 1280912"/>
                <a:gd name="connsiteX4-9" fmla="*/ 0 w 6984380"/>
                <a:gd name="connsiteY4-10" fmla="*/ 0 h 1280912"/>
                <a:gd name="connsiteX0-11" fmla="*/ 0 w 7218556"/>
                <a:gd name="connsiteY0-12" fmla="*/ 869795 h 1280912"/>
                <a:gd name="connsiteX1-13" fmla="*/ 7218556 w 7218556"/>
                <a:gd name="connsiteY1-14" fmla="*/ 0 h 1280912"/>
                <a:gd name="connsiteX2-15" fmla="*/ 7218556 w 7218556"/>
                <a:gd name="connsiteY2-16" fmla="*/ 544932 h 1280912"/>
                <a:gd name="connsiteX3-17" fmla="*/ 3657600 w 7218556"/>
                <a:gd name="connsiteY3-18" fmla="*/ 1280912 h 1280912"/>
                <a:gd name="connsiteX4-19" fmla="*/ 0 w 7218556"/>
                <a:gd name="connsiteY4-20" fmla="*/ 869795 h 1280912"/>
                <a:gd name="connsiteX0-21" fmla="*/ 0 w 7218556"/>
                <a:gd name="connsiteY0-22" fmla="*/ 869795 h 1280912"/>
                <a:gd name="connsiteX1-23" fmla="*/ 7218556 w 7218556"/>
                <a:gd name="connsiteY1-24" fmla="*/ 0 h 1280912"/>
                <a:gd name="connsiteX2-25" fmla="*/ 7218556 w 7218556"/>
                <a:gd name="connsiteY2-26" fmla="*/ 544932 h 1280912"/>
                <a:gd name="connsiteX3-27" fmla="*/ 3657600 w 7218556"/>
                <a:gd name="connsiteY3-28" fmla="*/ 1280912 h 1280912"/>
                <a:gd name="connsiteX4-29" fmla="*/ 0 w 7218556"/>
                <a:gd name="connsiteY4-30" fmla="*/ 869795 h 1280912"/>
                <a:gd name="connsiteX0-31" fmla="*/ 0 w 7218556"/>
                <a:gd name="connsiteY0-32" fmla="*/ 913485 h 1324602"/>
                <a:gd name="connsiteX1-33" fmla="*/ 7218556 w 7218556"/>
                <a:gd name="connsiteY1-34" fmla="*/ 43690 h 1324602"/>
                <a:gd name="connsiteX2-35" fmla="*/ 7218556 w 7218556"/>
                <a:gd name="connsiteY2-36" fmla="*/ 588622 h 1324602"/>
                <a:gd name="connsiteX3-37" fmla="*/ 3657600 w 7218556"/>
                <a:gd name="connsiteY3-38" fmla="*/ 1324602 h 1324602"/>
                <a:gd name="connsiteX4-39" fmla="*/ 0 w 7218556"/>
                <a:gd name="connsiteY4-40" fmla="*/ 913485 h 1324602"/>
                <a:gd name="connsiteX0-41" fmla="*/ 0 w 7218556"/>
                <a:gd name="connsiteY0-42" fmla="*/ 914730 h 1325847"/>
                <a:gd name="connsiteX1-43" fmla="*/ 7218556 w 7218556"/>
                <a:gd name="connsiteY1-44" fmla="*/ 44935 h 1325847"/>
                <a:gd name="connsiteX2-45" fmla="*/ 7218556 w 7218556"/>
                <a:gd name="connsiteY2-46" fmla="*/ 589867 h 1325847"/>
                <a:gd name="connsiteX3-47" fmla="*/ 3657600 w 7218556"/>
                <a:gd name="connsiteY3-48" fmla="*/ 1325847 h 1325847"/>
                <a:gd name="connsiteX4-49" fmla="*/ 0 w 7218556"/>
                <a:gd name="connsiteY4-50" fmla="*/ 914730 h 1325847"/>
                <a:gd name="connsiteX0-51" fmla="*/ 0 w 7218556"/>
                <a:gd name="connsiteY0-52" fmla="*/ 914730 h 1325847"/>
                <a:gd name="connsiteX1-53" fmla="*/ 7218556 w 7218556"/>
                <a:gd name="connsiteY1-54" fmla="*/ 44935 h 1325847"/>
                <a:gd name="connsiteX2-55" fmla="*/ 7218556 w 7218556"/>
                <a:gd name="connsiteY2-56" fmla="*/ 589867 h 1325847"/>
                <a:gd name="connsiteX3-57" fmla="*/ 3657600 w 7218556"/>
                <a:gd name="connsiteY3-58" fmla="*/ 1325847 h 1325847"/>
                <a:gd name="connsiteX4-59" fmla="*/ 0 w 7218556"/>
                <a:gd name="connsiteY4-60" fmla="*/ 914730 h 1325847"/>
                <a:gd name="connsiteX0-61" fmla="*/ 0 w 7218556"/>
                <a:gd name="connsiteY0-62" fmla="*/ 914730 h 1325847"/>
                <a:gd name="connsiteX1-63" fmla="*/ 7218556 w 7218556"/>
                <a:gd name="connsiteY1-64" fmla="*/ 44935 h 1325847"/>
                <a:gd name="connsiteX2-65" fmla="*/ 7218556 w 7218556"/>
                <a:gd name="connsiteY2-66" fmla="*/ 589867 h 1325847"/>
                <a:gd name="connsiteX3-67" fmla="*/ 3657600 w 7218556"/>
                <a:gd name="connsiteY3-68" fmla="*/ 1325847 h 1325847"/>
                <a:gd name="connsiteX4-69" fmla="*/ 0 w 7218556"/>
                <a:gd name="connsiteY4-70" fmla="*/ 914730 h 1325847"/>
                <a:gd name="connsiteX0-71" fmla="*/ 0 w 7218556"/>
                <a:gd name="connsiteY0-72" fmla="*/ 914730 h 1335241"/>
                <a:gd name="connsiteX1-73" fmla="*/ 7218556 w 7218556"/>
                <a:gd name="connsiteY1-74" fmla="*/ 44935 h 1335241"/>
                <a:gd name="connsiteX2-75" fmla="*/ 7218556 w 7218556"/>
                <a:gd name="connsiteY2-76" fmla="*/ 589867 h 1335241"/>
                <a:gd name="connsiteX3-77" fmla="*/ 3657600 w 7218556"/>
                <a:gd name="connsiteY3-78" fmla="*/ 1325847 h 1335241"/>
                <a:gd name="connsiteX4-79" fmla="*/ 0 w 7218556"/>
                <a:gd name="connsiteY4-80" fmla="*/ 914730 h 1335241"/>
                <a:gd name="connsiteX0-81" fmla="*/ 0 w 7218556"/>
                <a:gd name="connsiteY0-82" fmla="*/ 914730 h 1333321"/>
                <a:gd name="connsiteX1-83" fmla="*/ 7218556 w 7218556"/>
                <a:gd name="connsiteY1-84" fmla="*/ 44935 h 1333321"/>
                <a:gd name="connsiteX2-85" fmla="*/ 7218556 w 7218556"/>
                <a:gd name="connsiteY2-86" fmla="*/ 589867 h 1333321"/>
                <a:gd name="connsiteX3-87" fmla="*/ 3657600 w 7218556"/>
                <a:gd name="connsiteY3-88" fmla="*/ 1325847 h 1333321"/>
                <a:gd name="connsiteX4-89" fmla="*/ 0 w 7218556"/>
                <a:gd name="connsiteY4-90" fmla="*/ 914730 h 13333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18556" h="1333321">
                  <a:moveTo>
                    <a:pt x="0" y="914730"/>
                  </a:moveTo>
                  <a:cubicBezTo>
                    <a:pt x="2919142" y="1059696"/>
                    <a:pt x="6451600" y="-256147"/>
                    <a:pt x="7218556" y="44935"/>
                  </a:cubicBezTo>
                  <a:lnTo>
                    <a:pt x="7218556" y="589867"/>
                  </a:lnTo>
                  <a:cubicBezTo>
                    <a:pt x="6625063" y="803352"/>
                    <a:pt x="5311698" y="1407129"/>
                    <a:pt x="3657600" y="1325847"/>
                  </a:cubicBezTo>
                  <a:cubicBezTo>
                    <a:pt x="2003502" y="1244565"/>
                    <a:pt x="1219200" y="1051769"/>
                    <a:pt x="0" y="914730"/>
                  </a:cubicBezTo>
                  <a:close/>
                </a:path>
              </a:pathLst>
            </a:custGeom>
            <a:gradFill>
              <a:gsLst>
                <a:gs pos="0">
                  <a:srgbClr val="A3DEFD"/>
                </a:gs>
                <a:gs pos="100000">
                  <a:srgbClr val="0F90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1628291" y="4400626"/>
            <a:ext cx="1412240" cy="1568450"/>
          </a:xfrm>
          <a:prstGeom prst="rect">
            <a:avLst/>
          </a:prstGeom>
          <a:noFill/>
        </p:spPr>
        <p:txBody>
          <a:bodyPr wrap="none" rtlCol="0">
            <a:spAutoFit/>
          </a:bodyPr>
          <a:lstStyle/>
          <a:p>
            <a:r>
              <a:rPr lang="en-US" altLang="zh-CN" sz="9600" b="1" dirty="0" smtClean="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rPr>
              <a:t>02</a:t>
            </a:r>
            <a:endParaRPr lang="zh-CN" altLang="en-US" sz="9600" b="1" dirty="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endParaRPr>
          </a:p>
        </p:txBody>
      </p:sp>
      <p:cxnSp>
        <p:nvCxnSpPr>
          <p:cNvPr id="10" name="直接连接符 9"/>
          <p:cNvCxnSpPr/>
          <p:nvPr/>
        </p:nvCxnSpPr>
        <p:spPr>
          <a:xfrm>
            <a:off x="3945377" y="4602443"/>
            <a:ext cx="0" cy="1623627"/>
          </a:xfrm>
          <a:prstGeom prst="line">
            <a:avLst/>
          </a:prstGeom>
          <a:ln w="28575">
            <a:gradFill>
              <a:gsLst>
                <a:gs pos="0">
                  <a:srgbClr val="0F90DD">
                    <a:alpha val="0"/>
                  </a:srgbClr>
                </a:gs>
                <a:gs pos="49500">
                  <a:srgbClr val="0F90DD"/>
                </a:gs>
                <a:gs pos="100000">
                  <a:srgbClr val="0F90D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745860" y="5804486"/>
            <a:ext cx="1363100" cy="369332"/>
          </a:xfrm>
          <a:prstGeom prst="rect">
            <a:avLst/>
          </a:prstGeom>
          <a:noFill/>
        </p:spPr>
        <p:txBody>
          <a:bodyPr wrap="square" rtlCol="0">
            <a:spAutoFit/>
          </a:bodyPr>
          <a:lstStyle/>
          <a:p>
            <a:pPr algn="dist"/>
            <a:r>
              <a:rPr lang="en-US" altLang="zh-CN" dirty="0" smtClean="0">
                <a:solidFill>
                  <a:schemeClr val="tx1">
                    <a:lumMod val="85000"/>
                    <a:lumOff val="15000"/>
                  </a:schemeClr>
                </a:solidFill>
                <a:latin typeface="思源宋体 CN Heavy" panose="02020900000000000000" pitchFamily="18" charset="-122"/>
                <a:ea typeface="思源宋体 CN Heavy" panose="02020900000000000000" pitchFamily="18" charset="-122"/>
              </a:rPr>
              <a:t>PART</a:t>
            </a:r>
            <a:endParaRPr lang="zh-CN" altLang="en-US" dirty="0">
              <a:solidFill>
                <a:schemeClr val="tx1">
                  <a:lumMod val="85000"/>
                  <a:lumOff val="15000"/>
                </a:schemeClr>
              </a:solidFill>
              <a:latin typeface="思源宋体 CN Heavy" panose="02020900000000000000" pitchFamily="18" charset="-122"/>
              <a:ea typeface="思源宋体 CN Heavy" panose="02020900000000000000" pitchFamily="18" charset="-122"/>
            </a:endParaRPr>
          </a:p>
        </p:txBody>
      </p:sp>
      <p:pic>
        <p:nvPicPr>
          <p:cNvPr id="13" name="图片 12" descr="凯美x2b"/>
          <p:cNvPicPr>
            <a:picLocks noChangeAspect="1"/>
          </p:cNvPicPr>
          <p:nvPr userDrawn="1"/>
        </p:nvPicPr>
        <p:blipFill>
          <a:blip r:embed="rId3" cstate="screen">
            <a:clrChange>
              <a:clrFrom>
                <a:srgbClr val="FDFDFD"/>
              </a:clrFrom>
              <a:clrTo>
                <a:srgbClr val="FDFDFD">
                  <a:alpha val="0"/>
                </a:srgbClr>
              </a:clrTo>
            </a:clrChange>
          </a:blip>
          <a:srcRect l="45471" t="24823" r="8855" b="60952"/>
          <a:stretch>
            <a:fillRect/>
          </a:stretch>
        </p:blipFill>
        <p:spPr>
          <a:xfrm>
            <a:off x="9652635" y="6047740"/>
            <a:ext cx="1200785" cy="4006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par>
    </p:tnLst>
    <p:bldLst>
      <p:bldP spid="7" grpId="0" bldLvl="0" animBg="1"/>
      <p:bldP spid="3" grpId="0"/>
      <p:bldP spid="4" grpId="0"/>
      <p:bldP spid="5" grpId="0"/>
      <p:bldP spid="35"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 name="圆角矩形 6"/>
          <p:cNvSpPr/>
          <p:nvPr/>
        </p:nvSpPr>
        <p:spPr>
          <a:xfrm>
            <a:off x="0" y="2581275"/>
            <a:ext cx="5366385" cy="4276725"/>
          </a:xfrm>
          <a:prstGeom prst="roundRect">
            <a:avLst>
              <a:gd name="adj" fmla="val 0"/>
            </a:avLst>
          </a:prstGeom>
          <a:solidFill>
            <a:schemeClr val="bg1"/>
          </a:solidFill>
          <a:ln w="12700">
            <a:noFill/>
          </a:ln>
          <a:effectLst>
            <a:outerShdw blurRad="635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charset="-122"/>
              <a:ea typeface="微软雅黑" panose="020B0503020204020204" charset="-122"/>
            </a:endParaRPr>
          </a:p>
        </p:txBody>
      </p:sp>
      <p:sp>
        <p:nvSpPr>
          <p:cNvPr id="61" name="同侧圆角矩形 60"/>
          <p:cNvSpPr/>
          <p:nvPr/>
        </p:nvSpPr>
        <p:spPr>
          <a:xfrm rot="5400000">
            <a:off x="199390" y="788035"/>
            <a:ext cx="271780" cy="671195"/>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3128645" cy="429895"/>
          </a:xfrm>
          <a:prstGeom prst="rect">
            <a:avLst/>
          </a:prstGeom>
          <a:noFill/>
        </p:spPr>
        <p:txBody>
          <a:bodyPr wrap="square" rtlCol="0">
            <a:spAutoFit/>
          </a:bodyPr>
          <a:p>
            <a:r>
              <a:rPr lang="zh-CN" altLang="en-US" sz="2200" b="1" dirty="0">
                <a:solidFill>
                  <a:srgbClr val="0070C0"/>
                </a:solidFill>
                <a:latin typeface="微软雅黑" panose="020B0503020204020204" charset="-122"/>
                <a:ea typeface="微软雅黑" panose="020B0503020204020204" charset="-122"/>
                <a:sym typeface="+mn-ea"/>
              </a:rPr>
              <a:t>锦州凯美能源有限公司</a:t>
            </a:r>
            <a:endParaRPr lang="zh-CN" altLang="en-US" sz="2200" b="1" dirty="0">
              <a:solidFill>
                <a:srgbClr val="0070C0"/>
              </a:solidFill>
              <a:latin typeface="微软雅黑" panose="020B0503020204020204" charset="-122"/>
              <a:ea typeface="微软雅黑" panose="020B0503020204020204" charset="-122"/>
              <a:sym typeface="+mn-ea"/>
            </a:endParaRPr>
          </a:p>
        </p:txBody>
      </p:sp>
      <p:cxnSp>
        <p:nvCxnSpPr>
          <p:cNvPr id="10" name="直接连接符 9"/>
          <p:cNvCxnSpPr/>
          <p:nvPr userDrawn="1"/>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4" name="组合 3"/>
          <p:cNvGrpSpPr>
            <a:grpSpLocks noChangeAspect="1"/>
          </p:cNvGrpSpPr>
          <p:nvPr/>
        </p:nvGrpSpPr>
        <p:grpSpPr>
          <a:xfrm>
            <a:off x="543560" y="108585"/>
            <a:ext cx="572770" cy="583565"/>
            <a:chOff x="521" y="279"/>
            <a:chExt cx="499" cy="508"/>
          </a:xfrm>
        </p:grpSpPr>
        <p:sp>
          <p:nvSpPr>
            <p:cNvPr id="6" name="平行四边形 5"/>
            <p:cNvSpPr/>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18"/>
            <p:cNvSpPr/>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3" name="图片 12" descr="凯美x2b"/>
          <p:cNvPicPr>
            <a:picLocks noChangeAspect="1"/>
          </p:cNvPicPr>
          <p:nvPr userDrawn="1"/>
        </p:nvPicPr>
        <p:blipFill>
          <a:blip r:embed="rId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
        <p:nvSpPr>
          <p:cNvPr id="3" name="任意多边形: 形状 6"/>
          <p:cNvSpPr/>
          <p:nvPr userDrawn="1"/>
        </p:nvSpPr>
        <p:spPr>
          <a:xfrm flipH="1">
            <a:off x="-2" y="644892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Rectangle 69"/>
          <p:cNvSpPr/>
          <p:nvPr>
            <p:custDataLst>
              <p:tags r:id="rId2"/>
            </p:custDataLst>
          </p:nvPr>
        </p:nvSpPr>
        <p:spPr>
          <a:xfrm>
            <a:off x="5790565" y="2901315"/>
            <a:ext cx="6401435" cy="3585210"/>
          </a:xfrm>
          <a:prstGeom prst="rect">
            <a:avLst/>
          </a:prstGeom>
          <a:solidFill>
            <a:srgbClr val="2796D4"/>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00" name="文本框 99"/>
          <p:cNvSpPr txBox="1"/>
          <p:nvPr/>
        </p:nvSpPr>
        <p:spPr>
          <a:xfrm>
            <a:off x="701675" y="1438275"/>
            <a:ext cx="10238105" cy="922020"/>
          </a:xfrm>
          <a:prstGeom prst="rect">
            <a:avLst/>
          </a:prstGeom>
          <a:noFill/>
        </p:spPr>
        <p:txBody>
          <a:bodyPr wrap="square">
            <a:spAutoFit/>
          </a:bodyPr>
          <a:p>
            <a:pPr>
              <a:lnSpc>
                <a:spcPct val="150000"/>
              </a:lnSpc>
            </a:pPr>
            <a:r>
              <a:rPr lang="zh-CN" altLang="en-US" b="1" dirty="0">
                <a:solidFill>
                  <a:schemeClr val="tx1"/>
                </a:solidFill>
                <a:latin typeface="微软雅黑" panose="020B0503020204020204" charset="-122"/>
                <a:ea typeface="微软雅黑" panose="020B0503020204020204" charset="-122"/>
              </a:rPr>
              <a:t>锦州凯美能源有限公司</a:t>
            </a:r>
            <a:r>
              <a:rPr lang="en-US" altLang="zh-CN" b="1" dirty="0">
                <a:solidFill>
                  <a:schemeClr val="tx1"/>
                </a:solidFill>
                <a:latin typeface="微软雅黑" panose="020B0503020204020204" charset="-122"/>
                <a:ea typeface="微软雅黑" panose="020B0503020204020204" charset="-122"/>
              </a:rPr>
              <a:t>( Jinzhou </a:t>
            </a:r>
            <a:r>
              <a:rPr lang="en-US" altLang="zh-CN" b="1" dirty="0" err="1">
                <a:solidFill>
                  <a:schemeClr val="tx1"/>
                </a:solidFill>
                <a:latin typeface="微软雅黑" panose="020B0503020204020204" charset="-122"/>
                <a:ea typeface="微软雅黑" panose="020B0503020204020204" charset="-122"/>
              </a:rPr>
              <a:t>Kaimei</a:t>
            </a:r>
            <a:r>
              <a:rPr lang="en-US" altLang="zh-CN" b="1" dirty="0">
                <a:solidFill>
                  <a:schemeClr val="tx1"/>
                </a:solidFill>
                <a:latin typeface="微软雅黑" panose="020B0503020204020204" charset="-122"/>
                <a:ea typeface="微软雅黑" panose="020B0503020204020204" charset="-122"/>
              </a:rPr>
              <a:t> Power </a:t>
            </a:r>
            <a:r>
              <a:rPr lang="en-US" altLang="zh-CN" b="1" dirty="0" err="1">
                <a:solidFill>
                  <a:schemeClr val="tx1"/>
                </a:solidFill>
                <a:latin typeface="微软雅黑" panose="020B0503020204020204" charset="-122"/>
                <a:ea typeface="微软雅黑" panose="020B0503020204020204" charset="-122"/>
              </a:rPr>
              <a:t>Co,Ltd</a:t>
            </a:r>
            <a:r>
              <a:rPr lang="en-US" altLang="zh-CN" b="1" dirty="0">
                <a:solidFill>
                  <a:schemeClr val="tx1"/>
                </a:solidFill>
                <a:latin typeface="微软雅黑" panose="020B0503020204020204" charset="-122"/>
                <a:ea typeface="微软雅黑" panose="020B0503020204020204" charset="-122"/>
              </a:rPr>
              <a:t> )</a:t>
            </a:r>
            <a:r>
              <a:rPr lang="zh-CN" altLang="en-US" b="1" dirty="0">
                <a:solidFill>
                  <a:schemeClr val="tx1"/>
                </a:solidFill>
                <a:latin typeface="微软雅黑" panose="020B0503020204020204" charset="-122"/>
                <a:ea typeface="微软雅黑" panose="020B0503020204020204" charset="-122"/>
              </a:rPr>
              <a:t>位于辽宁省锦州市，是</a:t>
            </a:r>
            <a:r>
              <a:rPr lang="zh-CN" altLang="en-US" b="1" dirty="0">
                <a:solidFill>
                  <a:schemeClr val="tx1"/>
                </a:solidFill>
                <a:sym typeface="+mn-ea"/>
              </a:rPr>
              <a:t>国内最早研发超级电容器的企业之一，在行业内处于领先地位</a:t>
            </a:r>
            <a:r>
              <a:rPr lang="zh-CN" altLang="en-US" b="1" dirty="0">
                <a:solidFill>
                  <a:schemeClr val="tx1"/>
                </a:solidFill>
                <a:latin typeface="微软雅黑" panose="020B0503020204020204" charset="-122"/>
                <a:ea typeface="微软雅黑" panose="020B0503020204020204" charset="-122"/>
              </a:rPr>
              <a:t>。 　</a:t>
            </a:r>
            <a:endParaRPr lang="zh-CN" altLang="en-US" b="1" dirty="0">
              <a:solidFill>
                <a:schemeClr val="tx1"/>
              </a:solidFill>
              <a:latin typeface="微软雅黑" panose="020B0503020204020204" charset="-122"/>
              <a:ea typeface="微软雅黑" panose="020B0503020204020204" charset="-122"/>
            </a:endParaRPr>
          </a:p>
        </p:txBody>
      </p:sp>
      <p:sp>
        <p:nvSpPr>
          <p:cNvPr id="101" name="TextBox 5"/>
          <p:cNvSpPr txBox="1"/>
          <p:nvPr/>
        </p:nvSpPr>
        <p:spPr>
          <a:xfrm>
            <a:off x="6085840" y="3016885"/>
            <a:ext cx="5810885" cy="3322955"/>
          </a:xfrm>
          <a:prstGeom prst="rect">
            <a:avLst/>
          </a:prstGeom>
          <a:noFill/>
        </p:spPr>
        <p:txBody>
          <a:bodyPr wrap="square" rtlCol="0">
            <a:spAutoFit/>
          </a:bodyPr>
          <a:p>
            <a:pPr marL="171450" indent="-171450" algn="just">
              <a:lnSpc>
                <a:spcPct val="150000"/>
              </a:lnSpc>
              <a:buFont typeface="Arial" panose="020B0604020202020204" pitchFamily="34" charset="0"/>
              <a:buChar char="•"/>
            </a:pPr>
            <a:r>
              <a:rPr lang="zh-CN" altLang="en-US" sz="2000" b="1" dirty="0">
                <a:solidFill>
                  <a:schemeClr val="bg1"/>
                </a:solidFill>
                <a:latin typeface="微软雅黑" panose="020B0503020204020204" charset="-122"/>
                <a:ea typeface="微软雅黑" panose="020B0503020204020204" charset="-122"/>
              </a:rPr>
              <a:t>国家高新技术企业</a:t>
            </a:r>
            <a:r>
              <a:rPr lang="zh-CN" altLang="en-US" sz="2000" dirty="0">
                <a:solidFill>
                  <a:schemeClr val="bg1"/>
                </a:solidFill>
                <a:latin typeface="微软雅黑" panose="020B0503020204020204" charset="-122"/>
                <a:ea typeface="微软雅黑" panose="020B0503020204020204" charset="-122"/>
              </a:rPr>
              <a:t>。</a:t>
            </a:r>
            <a:endParaRPr lang="en-US" altLang="zh-CN" sz="2000" dirty="0">
              <a:solidFill>
                <a:schemeClr val="bg1"/>
              </a:solidFill>
              <a:latin typeface="微软雅黑" panose="020B0503020204020204" charset="-122"/>
              <a:ea typeface="微软雅黑" panose="020B0503020204020204" charset="-122"/>
            </a:endParaRPr>
          </a:p>
          <a:p>
            <a:pPr marL="171450" indent="-171450" algn="just">
              <a:lnSpc>
                <a:spcPct val="150000"/>
              </a:lnSpc>
              <a:buFont typeface="Arial" panose="020B0604020202020204" pitchFamily="34" charset="0"/>
              <a:buChar char="•"/>
            </a:pPr>
            <a:r>
              <a:rPr lang="zh-CN" altLang="en-US" sz="2000" b="1" dirty="0">
                <a:solidFill>
                  <a:schemeClr val="bg1"/>
                </a:solidFill>
                <a:latin typeface="微软雅黑" panose="020B0503020204020204" charset="-122"/>
                <a:ea typeface="微软雅黑" panose="020B0503020204020204" charset="-122"/>
              </a:rPr>
              <a:t>国家第一批重点支持的专精特新</a:t>
            </a:r>
            <a:r>
              <a:rPr lang="en-US" altLang="zh-CN" sz="2000" b="1" dirty="0">
                <a:solidFill>
                  <a:schemeClr val="bg1"/>
                </a:solidFill>
                <a:latin typeface="微软雅黑" panose="020B0503020204020204" charset="-122"/>
                <a:ea typeface="微软雅黑" panose="020B0503020204020204" charset="-122"/>
              </a:rPr>
              <a:t>“</a:t>
            </a:r>
            <a:r>
              <a:rPr lang="zh-CN" altLang="en-US" sz="2000" b="1" dirty="0">
                <a:solidFill>
                  <a:schemeClr val="bg1"/>
                </a:solidFill>
                <a:latin typeface="微软雅黑" panose="020B0503020204020204" charset="-122"/>
                <a:ea typeface="微软雅黑" panose="020B0503020204020204" charset="-122"/>
              </a:rPr>
              <a:t>小巨人</a:t>
            </a:r>
            <a:r>
              <a:rPr lang="en-US" altLang="zh-CN" sz="2000" b="1" dirty="0">
                <a:solidFill>
                  <a:schemeClr val="bg1"/>
                </a:solidFill>
                <a:latin typeface="微软雅黑" panose="020B0503020204020204" charset="-122"/>
                <a:ea typeface="微软雅黑" panose="020B0503020204020204" charset="-122"/>
              </a:rPr>
              <a:t>”</a:t>
            </a:r>
            <a:r>
              <a:rPr lang="zh-CN" altLang="en-US" sz="2000" b="1" dirty="0">
                <a:solidFill>
                  <a:schemeClr val="bg1"/>
                </a:solidFill>
                <a:latin typeface="微软雅黑" panose="020B0503020204020204" charset="-122"/>
                <a:ea typeface="微软雅黑" panose="020B0503020204020204" charset="-122"/>
              </a:rPr>
              <a:t>企业。</a:t>
            </a:r>
            <a:endParaRPr lang="en-US" altLang="zh-CN" sz="2000" b="1" dirty="0">
              <a:solidFill>
                <a:schemeClr val="bg1"/>
              </a:solidFill>
              <a:latin typeface="微软雅黑" panose="020B0503020204020204" charset="-122"/>
              <a:ea typeface="微软雅黑" panose="020B0503020204020204" charset="-122"/>
            </a:endParaRPr>
          </a:p>
          <a:p>
            <a:pPr marL="171450" indent="-171450" algn="just">
              <a:lnSpc>
                <a:spcPct val="150000"/>
              </a:lnSpc>
              <a:buFont typeface="Arial" panose="020B0604020202020204" pitchFamily="34" charset="0"/>
              <a:buChar char="•"/>
            </a:pPr>
            <a:r>
              <a:rPr lang="zh-CN" altLang="en-US" sz="2000" b="1" dirty="0">
                <a:solidFill>
                  <a:schemeClr val="bg1"/>
                </a:solidFill>
                <a:latin typeface="微软雅黑" panose="020B0503020204020204" charset="-122"/>
                <a:ea typeface="微软雅黑" panose="020B0503020204020204" charset="-122"/>
              </a:rPr>
              <a:t>承担国家科技部</a:t>
            </a:r>
            <a:r>
              <a:rPr lang="en-US" altLang="zh-CN" sz="2000" b="1" dirty="0">
                <a:solidFill>
                  <a:schemeClr val="bg1"/>
                </a:solidFill>
                <a:latin typeface="微软雅黑" panose="020B0503020204020204" charset="-122"/>
                <a:ea typeface="微软雅黑" panose="020B0503020204020204" charset="-122"/>
              </a:rPr>
              <a:t>863</a:t>
            </a:r>
            <a:r>
              <a:rPr lang="zh-CN" altLang="en-US" sz="2000" b="1" dirty="0">
                <a:solidFill>
                  <a:schemeClr val="bg1"/>
                </a:solidFill>
                <a:latin typeface="微软雅黑" panose="020B0503020204020204" charset="-122"/>
                <a:ea typeface="微软雅黑" panose="020B0503020204020204" charset="-122"/>
              </a:rPr>
              <a:t>项目</a:t>
            </a:r>
            <a:r>
              <a:rPr lang="zh-CN" altLang="en-US" sz="2000" dirty="0">
                <a:solidFill>
                  <a:schemeClr val="bg1"/>
                </a:solidFill>
                <a:latin typeface="微软雅黑" panose="020B0503020204020204" charset="-122"/>
                <a:ea typeface="微软雅黑" panose="020B0503020204020204" charset="-122"/>
              </a:rPr>
              <a:t>。</a:t>
            </a:r>
            <a:endParaRPr lang="en-US" altLang="zh-CN" sz="2000" dirty="0">
              <a:solidFill>
                <a:schemeClr val="bg1"/>
              </a:solidFill>
              <a:latin typeface="微软雅黑" panose="020B0503020204020204" charset="-122"/>
              <a:ea typeface="微软雅黑" panose="020B0503020204020204" charset="-122"/>
            </a:endParaRPr>
          </a:p>
          <a:p>
            <a:pPr marL="171450" indent="-171450" algn="just">
              <a:lnSpc>
                <a:spcPct val="150000"/>
              </a:lnSpc>
              <a:buFont typeface="Arial" panose="020B0604020202020204" pitchFamily="34" charset="0"/>
              <a:buChar char="•"/>
            </a:pPr>
            <a:r>
              <a:rPr lang="zh-CN" altLang="en-US" sz="2000" dirty="0">
                <a:solidFill>
                  <a:schemeClr val="bg1"/>
                </a:solidFill>
                <a:latin typeface="微软雅黑" panose="020B0503020204020204" charset="-122"/>
                <a:ea typeface="微软雅黑" panose="020B0503020204020204" charset="-122"/>
              </a:rPr>
              <a:t>国家能源局</a:t>
            </a:r>
            <a:r>
              <a:rPr lang="en-US" altLang="zh-CN" sz="2000" dirty="0">
                <a:solidFill>
                  <a:schemeClr val="bg1"/>
                </a:solidFill>
                <a:latin typeface="微软雅黑" panose="020B0503020204020204" charset="-122"/>
                <a:ea typeface="微软雅黑" panose="020B0503020204020204" charset="-122"/>
              </a:rPr>
              <a:t>“</a:t>
            </a:r>
            <a:r>
              <a:rPr lang="zh-CN" altLang="en-US" sz="2000" dirty="0">
                <a:solidFill>
                  <a:schemeClr val="bg1"/>
                </a:solidFill>
                <a:latin typeface="微软雅黑" panose="020B0503020204020204" charset="-122"/>
                <a:ea typeface="微软雅黑" panose="020B0503020204020204" charset="-122"/>
              </a:rPr>
              <a:t>电能计量设备用超级电容器技术标准”的主要制定单位。</a:t>
            </a:r>
            <a:endParaRPr lang="en-US" altLang="zh-CN" sz="2000" dirty="0">
              <a:solidFill>
                <a:schemeClr val="bg1"/>
              </a:solidFill>
              <a:latin typeface="微软雅黑" panose="020B0503020204020204" charset="-122"/>
              <a:ea typeface="微软雅黑" panose="020B0503020204020204" charset="-122"/>
            </a:endParaRPr>
          </a:p>
          <a:p>
            <a:pPr marL="171450" indent="-171450" algn="just">
              <a:lnSpc>
                <a:spcPct val="150000"/>
              </a:lnSpc>
              <a:buFont typeface="Arial" panose="020B0604020202020204" pitchFamily="34" charset="0"/>
              <a:buChar char="•"/>
            </a:pPr>
            <a:r>
              <a:rPr lang="zh-CN" altLang="en-US" sz="2000" dirty="0">
                <a:solidFill>
                  <a:schemeClr val="bg1"/>
                </a:solidFill>
                <a:latin typeface="微软雅黑" panose="020B0503020204020204" charset="-122"/>
                <a:ea typeface="微软雅黑" panose="020B0503020204020204" charset="-122"/>
              </a:rPr>
              <a:t>中国超级电容器产业联盟的创始成员之一，为第一批</a:t>
            </a:r>
            <a:r>
              <a:rPr lang="zh-CN" altLang="en-US" sz="2000" b="1" dirty="0">
                <a:solidFill>
                  <a:schemeClr val="bg1"/>
                </a:solidFill>
                <a:latin typeface="微软雅黑" panose="020B0503020204020204" charset="-122"/>
                <a:ea typeface="微软雅黑" panose="020B0503020204020204" charset="-122"/>
              </a:rPr>
              <a:t>副理事长单位</a:t>
            </a:r>
            <a:r>
              <a:rPr lang="zh-CN" altLang="en-US" sz="2000" dirty="0">
                <a:solidFill>
                  <a:schemeClr val="bg1"/>
                </a:solidFill>
                <a:latin typeface="微软雅黑" panose="020B0503020204020204" charset="-122"/>
                <a:ea typeface="微软雅黑" panose="020B0503020204020204" charset="-122"/>
              </a:rPr>
              <a:t>。</a:t>
            </a:r>
            <a:endParaRPr lang="zh-CN" altLang="en-US" sz="2000" dirty="0">
              <a:solidFill>
                <a:schemeClr val="bg1"/>
              </a:solidFill>
              <a:latin typeface="微软雅黑" panose="020B0503020204020204" charset="-122"/>
              <a:ea typeface="微软雅黑" panose="020B0503020204020204" charset="-122"/>
            </a:endParaRPr>
          </a:p>
        </p:txBody>
      </p:sp>
      <p:sp>
        <p:nvSpPr>
          <p:cNvPr id="7" name="TextBox 33"/>
          <p:cNvSpPr>
            <a:spLocks noChangeArrowheads="1"/>
          </p:cNvSpPr>
          <p:nvPr/>
        </p:nvSpPr>
        <p:spPr bwMode="auto">
          <a:xfrm>
            <a:off x="1367790" y="2889885"/>
            <a:ext cx="158178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60000"/>
              </a:lnSpc>
            </a:pPr>
            <a:r>
              <a:rPr lang="en-US" altLang="zh-CN" sz="2800" b="1" dirty="0">
                <a:solidFill>
                  <a:srgbClr val="B10011"/>
                </a:solidFill>
                <a:latin typeface="微软雅黑" panose="020B0503020204020204" charset="-122"/>
                <a:ea typeface="微软雅黑" panose="020B0503020204020204" charset="-122"/>
              </a:rPr>
              <a:t>20</a:t>
            </a:r>
            <a:r>
              <a:rPr lang="zh-CN" altLang="en-US" sz="1600" b="1" dirty="0">
                <a:solidFill>
                  <a:schemeClr val="bg2">
                    <a:lumMod val="10000"/>
                  </a:schemeClr>
                </a:solidFill>
                <a:latin typeface="微软雅黑" panose="020B0503020204020204" charset="-122"/>
                <a:ea typeface="微软雅黑" panose="020B0503020204020204" charset="-122"/>
              </a:rPr>
              <a:t>年</a:t>
            </a:r>
            <a:endParaRPr lang="zh-CN" altLang="en-US" sz="1600" b="1" dirty="0">
              <a:solidFill>
                <a:schemeClr val="bg2">
                  <a:lumMod val="10000"/>
                </a:schemeClr>
              </a:solidFill>
              <a:latin typeface="微软雅黑" panose="020B0503020204020204" charset="-122"/>
              <a:ea typeface="微软雅黑" panose="020B0503020204020204" charset="-122"/>
            </a:endParaRPr>
          </a:p>
          <a:p>
            <a:pPr algn="ctr">
              <a:lnSpc>
                <a:spcPct val="160000"/>
              </a:lnSpc>
            </a:pPr>
            <a:r>
              <a:rPr lang="zh-CN" altLang="en-US" sz="1600" b="1" dirty="0">
                <a:solidFill>
                  <a:schemeClr val="bg2">
                    <a:lumMod val="10000"/>
                  </a:schemeClr>
                </a:solidFill>
                <a:latin typeface="微软雅黑" panose="020B0503020204020204" charset="-122"/>
                <a:ea typeface="微软雅黑" panose="020B0503020204020204" charset="-122"/>
              </a:rPr>
              <a:t>专注力量</a:t>
            </a:r>
            <a:endParaRPr lang="zh-CN" altLang="en-US" sz="1600" b="1" dirty="0">
              <a:solidFill>
                <a:schemeClr val="bg2">
                  <a:lumMod val="10000"/>
                </a:schemeClr>
              </a:solidFill>
              <a:latin typeface="微软雅黑" panose="020B0503020204020204" charset="-122"/>
              <a:ea typeface="微软雅黑" panose="020B0503020204020204" charset="-122"/>
            </a:endParaRPr>
          </a:p>
        </p:txBody>
      </p:sp>
      <p:sp>
        <p:nvSpPr>
          <p:cNvPr id="8" name="TextBox 33"/>
          <p:cNvSpPr>
            <a:spLocks noChangeArrowheads="1"/>
          </p:cNvSpPr>
          <p:nvPr>
            <p:custDataLst>
              <p:tags r:id="rId3"/>
            </p:custDataLst>
          </p:nvPr>
        </p:nvSpPr>
        <p:spPr bwMode="auto">
          <a:xfrm>
            <a:off x="3453765" y="2901315"/>
            <a:ext cx="1194435" cy="103314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60000"/>
              </a:lnSpc>
            </a:pPr>
            <a:r>
              <a:rPr lang="en-US" altLang="zh-CN" sz="2800" b="1" dirty="0">
                <a:solidFill>
                  <a:srgbClr val="B10011"/>
                </a:solidFill>
                <a:latin typeface="微软雅黑" panose="020B0503020204020204" charset="-122"/>
                <a:ea typeface="微软雅黑" panose="020B0503020204020204" charset="-122"/>
              </a:rPr>
              <a:t>80</a:t>
            </a:r>
            <a:r>
              <a:rPr lang="en-US" altLang="zh-CN" sz="1400" b="1" dirty="0">
                <a:solidFill>
                  <a:schemeClr val="bg2">
                    <a:lumMod val="10000"/>
                  </a:schemeClr>
                </a:solidFill>
                <a:latin typeface="微软雅黑" panose="020B0503020204020204" charset="-122"/>
                <a:ea typeface="微软雅黑" panose="020B0503020204020204" charset="-122"/>
              </a:rPr>
              <a:t>%</a:t>
            </a:r>
            <a:endParaRPr lang="en-US" altLang="zh-CN" sz="1400" b="1" dirty="0">
              <a:solidFill>
                <a:schemeClr val="bg2">
                  <a:lumMod val="10000"/>
                </a:schemeClr>
              </a:solidFill>
              <a:latin typeface="微软雅黑" panose="020B0503020204020204" charset="-122"/>
              <a:ea typeface="微软雅黑" panose="020B0503020204020204" charset="-122"/>
            </a:endParaRPr>
          </a:p>
          <a:p>
            <a:pPr algn="ctr">
              <a:lnSpc>
                <a:spcPct val="160000"/>
              </a:lnSpc>
            </a:pPr>
            <a:r>
              <a:rPr lang="zh-CN" altLang="en-US" sz="1400" b="1" dirty="0">
                <a:solidFill>
                  <a:schemeClr val="bg2">
                    <a:lumMod val="10000"/>
                  </a:schemeClr>
                </a:solidFill>
                <a:latin typeface="微软雅黑" panose="020B0503020204020204" charset="-122"/>
                <a:ea typeface="微软雅黑" panose="020B0503020204020204" charset="-122"/>
              </a:rPr>
              <a:t>市场份额</a:t>
            </a:r>
            <a:endParaRPr lang="zh-CN" altLang="en-US" sz="1400" b="1" dirty="0">
              <a:solidFill>
                <a:schemeClr val="bg2">
                  <a:lumMod val="10000"/>
                </a:schemeClr>
              </a:solidFill>
              <a:latin typeface="微软雅黑" panose="020B0503020204020204" charset="-122"/>
              <a:ea typeface="微软雅黑" panose="020B0503020204020204" charset="-122"/>
            </a:endParaRPr>
          </a:p>
        </p:txBody>
      </p:sp>
      <p:sp>
        <p:nvSpPr>
          <p:cNvPr id="108" name="TextBox 33"/>
          <p:cNvSpPr>
            <a:spLocks noChangeArrowheads="1"/>
          </p:cNvSpPr>
          <p:nvPr/>
        </p:nvSpPr>
        <p:spPr bwMode="auto">
          <a:xfrm>
            <a:off x="1406525" y="4206240"/>
            <a:ext cx="148209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60000"/>
              </a:lnSpc>
            </a:pPr>
            <a:r>
              <a:rPr lang="zh-CN" altLang="en-US" sz="2800" b="1" dirty="0">
                <a:solidFill>
                  <a:srgbClr val="B10011"/>
                </a:solidFill>
                <a:latin typeface="微软雅黑" panose="020B0503020204020204" charset="-122"/>
                <a:ea typeface="微软雅黑" panose="020B0503020204020204" charset="-122"/>
              </a:rPr>
              <a:t>３亿</a:t>
            </a:r>
            <a:r>
              <a:rPr lang="zh-CN" altLang="en-US" sz="1400" b="1" dirty="0">
                <a:solidFill>
                  <a:schemeClr val="bg2">
                    <a:lumMod val="10000"/>
                  </a:schemeClr>
                </a:solidFill>
                <a:latin typeface="微软雅黑" panose="020B0503020204020204" charset="-122"/>
                <a:ea typeface="微软雅黑" panose="020B0503020204020204" charset="-122"/>
              </a:rPr>
              <a:t>只</a:t>
            </a:r>
            <a:endParaRPr lang="en-US" altLang="zh-CN" sz="1400" b="1" dirty="0">
              <a:solidFill>
                <a:schemeClr val="bg2">
                  <a:lumMod val="10000"/>
                </a:schemeClr>
              </a:solidFill>
              <a:latin typeface="微软雅黑" panose="020B0503020204020204" charset="-122"/>
              <a:ea typeface="微软雅黑" panose="020B0503020204020204" charset="-122"/>
            </a:endParaRPr>
          </a:p>
          <a:p>
            <a:pPr algn="ctr">
              <a:lnSpc>
                <a:spcPct val="160000"/>
              </a:lnSpc>
            </a:pPr>
            <a:r>
              <a:rPr lang="zh-CN" altLang="en-US" sz="1600" b="1" dirty="0">
                <a:solidFill>
                  <a:schemeClr val="bg2">
                    <a:lumMod val="10000"/>
                  </a:schemeClr>
                </a:solidFill>
                <a:latin typeface="微软雅黑" panose="020B0503020204020204" charset="-122"/>
                <a:ea typeface="微软雅黑" panose="020B0503020204020204" charset="-122"/>
              </a:rPr>
              <a:t>年产能</a:t>
            </a:r>
            <a:endParaRPr lang="zh-CN" altLang="en-US" sz="1600" b="1" dirty="0">
              <a:solidFill>
                <a:schemeClr val="bg2">
                  <a:lumMod val="10000"/>
                </a:schemeClr>
              </a:solidFill>
              <a:latin typeface="微软雅黑" panose="020B0503020204020204" charset="-122"/>
              <a:ea typeface="微软雅黑" panose="020B0503020204020204" charset="-122"/>
            </a:endParaRPr>
          </a:p>
        </p:txBody>
      </p:sp>
      <p:sp>
        <p:nvSpPr>
          <p:cNvPr id="110" name="TextBox 33"/>
          <p:cNvSpPr>
            <a:spLocks noChangeArrowheads="1"/>
          </p:cNvSpPr>
          <p:nvPr>
            <p:custDataLst>
              <p:tags r:id="rId4"/>
            </p:custDataLst>
          </p:nvPr>
        </p:nvSpPr>
        <p:spPr bwMode="auto">
          <a:xfrm>
            <a:off x="3453765" y="4183380"/>
            <a:ext cx="1194435" cy="10826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60000"/>
              </a:lnSpc>
            </a:pPr>
            <a:r>
              <a:rPr lang="en-US" altLang="zh-CN" sz="2800" b="1" dirty="0">
                <a:solidFill>
                  <a:srgbClr val="B10011"/>
                </a:solidFill>
                <a:latin typeface="微软雅黑" panose="020B0503020204020204" charset="-122"/>
                <a:ea typeface="微软雅黑" panose="020B0503020204020204" charset="-122"/>
              </a:rPr>
              <a:t>20</a:t>
            </a:r>
            <a:r>
              <a:rPr lang="en-US" altLang="zh-CN" b="1" dirty="0">
                <a:solidFill>
                  <a:schemeClr val="bg2">
                    <a:lumMod val="10000"/>
                  </a:schemeClr>
                </a:solidFill>
                <a:latin typeface="微软雅黑" panose="020B0503020204020204" charset="-122"/>
                <a:ea typeface="微软雅黑" panose="020B0503020204020204" charset="-122"/>
              </a:rPr>
              <a:t>%</a:t>
            </a:r>
            <a:endParaRPr lang="en-US" altLang="zh-CN" b="1" dirty="0">
              <a:solidFill>
                <a:schemeClr val="bg2">
                  <a:lumMod val="10000"/>
                </a:schemeClr>
              </a:solidFill>
              <a:latin typeface="微软雅黑" panose="020B0503020204020204" charset="-122"/>
              <a:ea typeface="微软雅黑" panose="020B0503020204020204" charset="-122"/>
            </a:endParaRPr>
          </a:p>
          <a:p>
            <a:pPr algn="ctr">
              <a:lnSpc>
                <a:spcPct val="160000"/>
              </a:lnSpc>
            </a:pPr>
            <a:r>
              <a:rPr lang="zh-CN" altLang="en-US" sz="1600" b="1" dirty="0">
                <a:solidFill>
                  <a:schemeClr val="bg2">
                    <a:lumMod val="10000"/>
                  </a:schemeClr>
                </a:solidFill>
                <a:latin typeface="微软雅黑" panose="020B0503020204020204" charset="-122"/>
                <a:ea typeface="微软雅黑" panose="020B0503020204020204" charset="-122"/>
              </a:rPr>
              <a:t>连续增长</a:t>
            </a:r>
            <a:endParaRPr lang="zh-CN" altLang="en-US" sz="1600" b="1" dirty="0">
              <a:solidFill>
                <a:schemeClr val="bg2">
                  <a:lumMod val="10000"/>
                </a:schemeClr>
              </a:solidFill>
              <a:latin typeface="微软雅黑" panose="020B0503020204020204" charset="-122"/>
              <a:ea typeface="微软雅黑" panose="020B0503020204020204" charset="-122"/>
            </a:endParaRPr>
          </a:p>
        </p:txBody>
      </p:sp>
      <p:sp>
        <p:nvSpPr>
          <p:cNvPr id="113" name="TextBox 33"/>
          <p:cNvSpPr>
            <a:spLocks noChangeArrowheads="1"/>
          </p:cNvSpPr>
          <p:nvPr/>
        </p:nvSpPr>
        <p:spPr bwMode="auto">
          <a:xfrm>
            <a:off x="1442720" y="5400040"/>
            <a:ext cx="144589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60000"/>
              </a:lnSpc>
            </a:pPr>
            <a:r>
              <a:rPr lang="en-US" altLang="zh-CN" sz="2800" b="1" dirty="0">
                <a:solidFill>
                  <a:srgbClr val="B10011"/>
                </a:solidFill>
                <a:latin typeface="微软雅黑" panose="020B0503020204020204" charset="-122"/>
                <a:ea typeface="微软雅黑" panose="020B0503020204020204" charset="-122"/>
              </a:rPr>
              <a:t>800</a:t>
            </a:r>
            <a:r>
              <a:rPr lang="zh-CN" altLang="en-US" sz="1400" b="1" dirty="0">
                <a:solidFill>
                  <a:schemeClr val="bg2">
                    <a:lumMod val="10000"/>
                  </a:schemeClr>
                </a:solidFill>
                <a:latin typeface="微软雅黑" panose="020B0503020204020204" charset="-122"/>
                <a:ea typeface="微软雅黑" panose="020B0503020204020204" charset="-122"/>
              </a:rPr>
              <a:t>余人</a:t>
            </a:r>
            <a:endParaRPr lang="en-US" altLang="zh-CN" sz="1600" b="1" dirty="0">
              <a:solidFill>
                <a:schemeClr val="bg2">
                  <a:lumMod val="10000"/>
                </a:schemeClr>
              </a:solidFill>
              <a:latin typeface="微软雅黑" panose="020B0503020204020204" charset="-122"/>
              <a:ea typeface="微软雅黑" panose="020B0503020204020204" charset="-122"/>
            </a:endParaRPr>
          </a:p>
          <a:p>
            <a:pPr algn="ctr">
              <a:lnSpc>
                <a:spcPct val="160000"/>
              </a:lnSpc>
            </a:pPr>
            <a:r>
              <a:rPr lang="zh-CN" altLang="en-US" sz="1600" b="1" dirty="0">
                <a:solidFill>
                  <a:schemeClr val="bg2">
                    <a:lumMod val="10000"/>
                  </a:schemeClr>
                </a:solidFill>
                <a:latin typeface="微软雅黑" panose="020B0503020204020204" charset="-122"/>
                <a:ea typeface="微软雅黑" panose="020B0503020204020204" charset="-122"/>
              </a:rPr>
              <a:t>员工总数</a:t>
            </a:r>
            <a:endParaRPr lang="zh-CN" altLang="en-US" sz="1600" b="1" dirty="0">
              <a:solidFill>
                <a:schemeClr val="bg2">
                  <a:lumMod val="10000"/>
                </a:schemeClr>
              </a:solidFill>
              <a:latin typeface="微软雅黑" panose="020B0503020204020204" charset="-122"/>
              <a:ea typeface="微软雅黑" panose="020B0503020204020204" charset="-122"/>
            </a:endParaRPr>
          </a:p>
        </p:txBody>
      </p:sp>
      <p:sp>
        <p:nvSpPr>
          <p:cNvPr id="115" name="TextBox 33"/>
          <p:cNvSpPr>
            <a:spLocks noChangeArrowheads="1"/>
          </p:cNvSpPr>
          <p:nvPr>
            <p:custDataLst>
              <p:tags r:id="rId5"/>
            </p:custDataLst>
          </p:nvPr>
        </p:nvSpPr>
        <p:spPr bwMode="auto">
          <a:xfrm>
            <a:off x="3329940" y="5534660"/>
            <a:ext cx="1511935" cy="83629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lnSpc>
                <a:spcPct val="160000"/>
              </a:lnSpc>
            </a:pPr>
            <a:r>
              <a:rPr lang="zh-CN" altLang="en-US" sz="2000" b="1" dirty="0">
                <a:solidFill>
                  <a:srgbClr val="B10011"/>
                </a:solidFill>
                <a:latin typeface="微软雅黑" panose="020B0503020204020204" charset="-122"/>
                <a:ea typeface="微软雅黑" panose="020B0503020204020204" charset="-122"/>
              </a:rPr>
              <a:t>超电联盟</a:t>
            </a:r>
            <a:endParaRPr lang="zh-CN" altLang="en-US" sz="2000" b="1" dirty="0">
              <a:solidFill>
                <a:srgbClr val="B10011"/>
              </a:solidFill>
              <a:latin typeface="微软雅黑" panose="020B0503020204020204" charset="-122"/>
              <a:ea typeface="微软雅黑" panose="020B0503020204020204" charset="-122"/>
            </a:endParaRPr>
          </a:p>
          <a:p>
            <a:pPr algn="ctr">
              <a:lnSpc>
                <a:spcPct val="160000"/>
              </a:lnSpc>
            </a:pPr>
            <a:r>
              <a:rPr lang="zh-CN" altLang="en-US" sz="1400" b="1" dirty="0">
                <a:solidFill>
                  <a:schemeClr val="bg2">
                    <a:lumMod val="10000"/>
                  </a:schemeClr>
                </a:solidFill>
                <a:latin typeface="微软雅黑" panose="020B0503020204020204" charset="-122"/>
                <a:ea typeface="微软雅黑" panose="020B0503020204020204" charset="-122"/>
              </a:rPr>
              <a:t>副理事长单位</a:t>
            </a:r>
            <a:endParaRPr lang="zh-CN" altLang="en-US" sz="1400" b="1" dirty="0">
              <a:solidFill>
                <a:schemeClr val="bg2">
                  <a:lumMod val="10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矩形 17"/>
          <p:cNvSpPr/>
          <p:nvPr/>
        </p:nvSpPr>
        <p:spPr>
          <a:xfrm>
            <a:off x="635" y="6177915"/>
            <a:ext cx="12202795" cy="680720"/>
          </a:xfrm>
          <a:prstGeom prst="rect">
            <a:avLst/>
          </a:prstGeom>
          <a:gradFill>
            <a:gsLst>
              <a:gs pos="0">
                <a:srgbClr val="0070C0"/>
              </a:gs>
              <a:gs pos="100000">
                <a:srgbClr val="00B0F0">
                  <a:alpha val="72000"/>
                </a:srgbClr>
              </a:gs>
            </a:gsLst>
            <a:lin ang="5400000" scaled="1"/>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Roboto Regular" panose="02000000000000000000"/>
              <a:ea typeface="思源黑体 CN Regular" panose="020B0500000000000000" charset="-122"/>
              <a:cs typeface="+mn-cs"/>
            </a:endParaRPr>
          </a:p>
        </p:txBody>
      </p:sp>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3080385" cy="429895"/>
          </a:xfrm>
          <a:prstGeom prst="rect">
            <a:avLst/>
          </a:prstGeom>
          <a:noFill/>
        </p:spPr>
        <p:txBody>
          <a:bodyPr wrap="square" rtlCol="0">
            <a:spAutoFit/>
          </a:bodyPr>
          <a:p>
            <a:r>
              <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公司质量管理简介</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20482" name="图片 7170" descr="环境认证"/>
          <p:cNvPicPr>
            <a:picLocks noChangeAspect="1"/>
          </p:cNvPicPr>
          <p:nvPr/>
        </p:nvPicPr>
        <p:blipFill>
          <a:blip r:embed="rId6" cstate="screen"/>
          <a:stretch>
            <a:fillRect/>
          </a:stretch>
        </p:blipFill>
        <p:spPr>
          <a:xfrm>
            <a:off x="5295900" y="3950970"/>
            <a:ext cx="1876425" cy="2596515"/>
          </a:xfrm>
          <a:prstGeom prst="rect">
            <a:avLst/>
          </a:prstGeom>
          <a:noFill/>
          <a:ln w="9525">
            <a:noFill/>
          </a:ln>
          <a:effectLst>
            <a:outerShdw blurRad="203200" dist="114300" dir="2700000" algn="tl" rotWithShape="0">
              <a:prstClr val="black">
                <a:alpha val="48000"/>
              </a:prstClr>
            </a:outerShdw>
            <a:reflection blurRad="6350" stA="52000" endA="300" endPos="35000" dir="5400000" sy="-100000" algn="bl" rotWithShape="0"/>
          </a:effectLst>
        </p:spPr>
      </p:pic>
      <p:pic>
        <p:nvPicPr>
          <p:cNvPr id="20483" name="图片 7171" descr="质量认证"/>
          <p:cNvPicPr>
            <a:picLocks noChangeAspect="1"/>
          </p:cNvPicPr>
          <p:nvPr/>
        </p:nvPicPr>
        <p:blipFill>
          <a:blip r:embed="rId7" cstate="screen"/>
          <a:stretch>
            <a:fillRect/>
          </a:stretch>
        </p:blipFill>
        <p:spPr>
          <a:xfrm>
            <a:off x="9235440" y="3958590"/>
            <a:ext cx="1892300" cy="2589530"/>
          </a:xfrm>
          <a:prstGeom prst="rect">
            <a:avLst/>
          </a:prstGeom>
          <a:noFill/>
          <a:ln w="9525">
            <a:noFill/>
          </a:ln>
          <a:effectLst>
            <a:outerShdw blurRad="203200" dist="114300" dir="2700000" algn="tl" rotWithShape="0">
              <a:prstClr val="black">
                <a:alpha val="48000"/>
              </a:prstClr>
            </a:outerShdw>
            <a:reflection blurRad="6350" stA="52000" endA="300" endPos="35000" dir="5400000" sy="-100000" algn="bl" rotWithShape="0"/>
          </a:effectLst>
        </p:spPr>
      </p:pic>
      <p:pic>
        <p:nvPicPr>
          <p:cNvPr id="20484" name="图片 7172" descr="TS 16949"/>
          <p:cNvPicPr>
            <a:picLocks noChangeAspect="1"/>
          </p:cNvPicPr>
          <p:nvPr/>
        </p:nvPicPr>
        <p:blipFill>
          <a:blip r:embed="rId8" cstate="screen"/>
          <a:srcRect l="49916"/>
          <a:stretch>
            <a:fillRect/>
          </a:stretch>
        </p:blipFill>
        <p:spPr>
          <a:xfrm>
            <a:off x="7244715" y="3950970"/>
            <a:ext cx="1918335" cy="2597150"/>
          </a:xfrm>
          <a:prstGeom prst="rect">
            <a:avLst/>
          </a:prstGeom>
          <a:noFill/>
          <a:ln w="9525">
            <a:noFill/>
          </a:ln>
          <a:effectLst>
            <a:outerShdw blurRad="203200" dist="114300" dir="2700000" algn="tl" rotWithShape="0">
              <a:prstClr val="black">
                <a:alpha val="48000"/>
              </a:prstClr>
            </a:outerShdw>
            <a:reflection blurRad="6350" stA="52000" endA="300" endPos="35000" dir="5400000" sy="-100000" algn="bl" rotWithShape="0"/>
          </a:effectLst>
        </p:spPr>
      </p:pic>
      <p:sp>
        <p:nvSpPr>
          <p:cNvPr id="16" name="Rectangle 69"/>
          <p:cNvSpPr/>
          <p:nvPr>
            <p:custDataLst>
              <p:tags r:id="rId9"/>
            </p:custDataLst>
          </p:nvPr>
        </p:nvSpPr>
        <p:spPr>
          <a:xfrm>
            <a:off x="635" y="1751330"/>
            <a:ext cx="12192000" cy="1948815"/>
          </a:xfrm>
          <a:prstGeom prst="roundRect">
            <a:avLst>
              <a:gd name="adj" fmla="val 0"/>
            </a:avLst>
          </a:prstGeom>
          <a:solidFill>
            <a:srgbClr val="0070C0"/>
          </a:solidFill>
          <a:ln>
            <a:noFill/>
          </a:ln>
          <a:effectLst>
            <a:outerShdw blurRad="228600" dist="38100" dir="2700000" algn="tl" rotWithShape="0">
              <a:prstClr val="black">
                <a:alpha val="64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5" name="矩形 4"/>
          <p:cNvSpPr/>
          <p:nvPr/>
        </p:nvSpPr>
        <p:spPr>
          <a:xfrm>
            <a:off x="701675" y="1849755"/>
            <a:ext cx="10535920" cy="1790065"/>
          </a:xfrm>
          <a:prstGeom prst="rect">
            <a:avLst/>
          </a:prstGeom>
        </p:spPr>
        <p:txBody>
          <a:bodyPr wrap="square">
            <a:spAutoFit/>
          </a:bodyPr>
          <a:p>
            <a:pPr marL="285750" lvl="0" indent="-285750" algn="just" defTabSz="914400" fontAlgn="base">
              <a:lnSpc>
                <a:spcPct val="130000"/>
              </a:lnSpc>
              <a:spcBef>
                <a:spcPct val="0"/>
              </a:spcBef>
              <a:spcAft>
                <a:spcPct val="0"/>
              </a:spcAft>
              <a:buFont typeface="Arial" panose="020B0604020202020204" pitchFamily="34" charset="0"/>
              <a:buChar char="•"/>
              <a:defRPr/>
            </a:pPr>
            <a:r>
              <a:rPr lang="zh-CN" altLang="en-US" sz="1700">
                <a:solidFill>
                  <a:schemeClr val="bg1"/>
                </a:solidFill>
                <a:effectLst/>
                <a:latin typeface="微软雅黑" panose="020B0503020204020204" charset="-122"/>
                <a:ea typeface="微软雅黑" panose="020B0503020204020204" charset="-122"/>
                <a:cs typeface="微软雅黑" panose="020B0503020204020204" charset="-122"/>
                <a:sym typeface="+mn-ea"/>
              </a:rPr>
              <a:t>锦州凯美能源有限公司实行董事会领导下的总经理负责制，公司以总经理为质量第一责任人，保证公司质量管理体系的高效执行与稳定运行 </a:t>
            </a:r>
            <a:endParaRPr lang="zh-CN" altLang="en-US" sz="170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lvl="0" indent="-285750" algn="just" defTabSz="914400" fontAlgn="base">
              <a:lnSpc>
                <a:spcPct val="130000"/>
              </a:lnSpc>
              <a:spcBef>
                <a:spcPct val="0"/>
              </a:spcBef>
              <a:spcAft>
                <a:spcPct val="0"/>
              </a:spcAft>
              <a:buFont typeface="Arial" panose="020B0604020202020204" pitchFamily="34" charset="0"/>
              <a:buChar char="•"/>
              <a:defRPr/>
            </a:pPr>
            <a:r>
              <a:rPr lang="zh-CN" altLang="en-US" sz="1700">
                <a:solidFill>
                  <a:schemeClr val="bg1"/>
                </a:solidFill>
                <a:effectLst/>
                <a:latin typeface="微软雅黑" panose="020B0503020204020204" charset="-122"/>
                <a:ea typeface="微软雅黑" panose="020B0503020204020204" charset="-122"/>
                <a:cs typeface="微软雅黑" panose="020B0503020204020204" charset="-122"/>
                <a:sym typeface="+mn-ea"/>
              </a:rPr>
              <a:t>公司以“重信誉、守合同、保质量、争效益”为经营宗旨，根据</a:t>
            </a:r>
            <a:r>
              <a:rPr lang="en-US" altLang="zh-CN" sz="1700">
                <a:solidFill>
                  <a:schemeClr val="bg1"/>
                </a:solidFill>
                <a:effectLst/>
                <a:latin typeface="微软雅黑" panose="020B0503020204020204" charset="-122"/>
                <a:ea typeface="微软雅黑" panose="020B0503020204020204" charset="-122"/>
                <a:cs typeface="微软雅黑" panose="020B0503020204020204" charset="-122"/>
                <a:sym typeface="+mn-ea"/>
              </a:rPr>
              <a:t>IATF16949</a:t>
            </a:r>
            <a:r>
              <a:rPr lang="zh-CN" altLang="en-US" sz="1700">
                <a:solidFill>
                  <a:schemeClr val="bg1"/>
                </a:solidFill>
                <a:effectLst/>
                <a:latin typeface="微软雅黑" panose="020B0503020204020204" charset="-122"/>
                <a:ea typeface="微软雅黑" panose="020B0503020204020204" charset="-122"/>
                <a:cs typeface="微软雅黑" panose="020B0503020204020204" charset="-122"/>
                <a:sym typeface="+mn-ea"/>
              </a:rPr>
              <a:t>汽车行业质量管理体系规范要求，运用质量管理五大核心工具，从客户需求、设计开发、供方管理、制程管控、监视测量、产品交付、质量改善、风险控制等方面，进行系统的全过程质量策划和质量管理体系控制</a:t>
            </a:r>
            <a:endParaRPr lang="zh-CN" altLang="en-US" sz="1700" noProof="1">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7188" name="文本框 18"/>
          <p:cNvSpPr/>
          <p:nvPr/>
        </p:nvSpPr>
        <p:spPr>
          <a:xfrm>
            <a:off x="4149090" y="1191895"/>
            <a:ext cx="3895725" cy="535940"/>
          </a:xfrm>
          <a:prstGeom prst="rect">
            <a:avLst/>
          </a:prstGeom>
          <a:noFill/>
          <a:ln w="9525">
            <a:noFill/>
          </a:ln>
        </p:spPr>
        <p:txBody>
          <a:bodyPr wrap="square" anchor="t">
            <a:spAutoFit/>
          </a:bodyPr>
          <a:p>
            <a:pPr algn="ctr">
              <a:lnSpc>
                <a:spcPct val="110000"/>
              </a:lnSpc>
            </a:pPr>
            <a:r>
              <a:rPr lang="zh-CN" altLang="en-US" sz="2100" b="1" dirty="0">
                <a:solidFill>
                  <a:srgbClr val="C00000"/>
                </a:solidFill>
                <a:latin typeface="Impact" panose="020B0806030902050204" pitchFamily="34" charset="0"/>
                <a:ea typeface="微软雅黑" panose="020B0503020204020204" charset="-122"/>
                <a:cs typeface="微软雅黑" panose="020B0503020204020204" charset="-122"/>
                <a:sym typeface="Impact" panose="020B0806030902050204" pitchFamily="34" charset="0"/>
              </a:rPr>
              <a:t>我们是行业的</a:t>
            </a:r>
            <a:r>
              <a:rPr lang="en-US" altLang="zh-CN" sz="2100" b="1" dirty="0">
                <a:solidFill>
                  <a:srgbClr val="C00000"/>
                </a:solidFill>
                <a:latin typeface="Impact" panose="020B0806030902050204" pitchFamily="34" charset="0"/>
                <a:ea typeface="微软雅黑" panose="020B0503020204020204" charset="-122"/>
                <a:cs typeface="微软雅黑" panose="020B0503020204020204" charset="-122"/>
                <a:sym typeface="Impact" panose="020B0806030902050204" pitchFamily="34" charset="0"/>
              </a:rPr>
              <a:t>  </a:t>
            </a:r>
            <a:r>
              <a:rPr lang="zh-CN" altLang="en-US" sz="2625" b="1" dirty="0">
                <a:solidFill>
                  <a:srgbClr val="C00000"/>
                </a:solidFill>
                <a:latin typeface="Impact" panose="020B0806030902050204" pitchFamily="34" charset="0"/>
                <a:ea typeface="微软雅黑" panose="020B0503020204020204" charset="-122"/>
                <a:cs typeface="微软雅黑" panose="020B0503020204020204" charset="-122"/>
                <a:sym typeface="Impact" panose="020B0806030902050204" pitchFamily="34" charset="0"/>
              </a:rPr>
              <a:t>领跑者</a:t>
            </a:r>
            <a:endParaRPr lang="zh-CN" altLang="en-US" sz="2625" b="1" dirty="0">
              <a:solidFill>
                <a:srgbClr val="C00000"/>
              </a:solidFill>
              <a:latin typeface="Impact" panose="020B0806030902050204" pitchFamily="34" charset="0"/>
              <a:ea typeface="微软雅黑" panose="020B0503020204020204" charset="-122"/>
              <a:cs typeface="微软雅黑" panose="020B0503020204020204" charset="-122"/>
              <a:sym typeface="Impact" panose="020B0806030902050204" pitchFamily="34" charset="0"/>
            </a:endParaRPr>
          </a:p>
        </p:txBody>
      </p:sp>
      <p:grpSp>
        <p:nvGrpSpPr>
          <p:cNvPr id="17" name="组合 16"/>
          <p:cNvGrpSpPr/>
          <p:nvPr/>
        </p:nvGrpSpPr>
        <p:grpSpPr>
          <a:xfrm>
            <a:off x="1411605" y="4033520"/>
            <a:ext cx="3391535" cy="2435225"/>
            <a:chOff x="2750" y="3811"/>
            <a:chExt cx="6642" cy="6797"/>
          </a:xfrm>
        </p:grpSpPr>
        <p:sp>
          <p:nvSpPr>
            <p:cNvPr id="80" name="矩形 79"/>
            <p:cNvSpPr/>
            <p:nvPr/>
          </p:nvSpPr>
          <p:spPr bwMode="auto">
            <a:xfrm>
              <a:off x="2750" y="3997"/>
              <a:ext cx="6642" cy="6611"/>
            </a:xfrm>
            <a:prstGeom prst="rect">
              <a:avLst/>
            </a:prstGeom>
            <a:solidFill>
              <a:schemeClr val="bg1"/>
            </a:solidFill>
            <a:ln>
              <a:solidFill>
                <a:schemeClr val="bg1">
                  <a:alpha val="34000"/>
                </a:schemeClr>
              </a:solidFill>
            </a:ln>
            <a:effectLst>
              <a:outerShdw blurRad="254000" dist="38100" dir="2700000" algn="tl" rotWithShape="0">
                <a:prstClr val="black">
                  <a:alpha val="50000"/>
                </a:prstClr>
              </a:outerShdw>
              <a:reflection blurRad="6350" stA="52000" endA="300" endPos="35000" dir="5400000" sy="-100000" algn="bl" rotWithShape="0"/>
            </a:effec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0" cap="none" spc="0" normalizeH="0" baseline="0" noProof="0">
                <a:ln>
                  <a:noFill/>
                </a:ln>
                <a:solidFill>
                  <a:srgbClr val="4D4D4D"/>
                </a:solidFill>
                <a:effectLst/>
                <a:uLnTx/>
                <a:uFillTx/>
                <a:latin typeface="微软雅黑" panose="020B0503020204020204" charset="-122"/>
                <a:ea typeface="微软雅黑" panose="020B0503020204020204" charset="-122"/>
              </a:endParaRPr>
            </a:p>
          </p:txBody>
        </p:sp>
        <p:sp>
          <p:nvSpPr>
            <p:cNvPr id="81" name="Freeform 6"/>
            <p:cNvSpPr/>
            <p:nvPr/>
          </p:nvSpPr>
          <p:spPr bwMode="auto">
            <a:xfrm>
              <a:off x="3267" y="3811"/>
              <a:ext cx="5610" cy="201"/>
            </a:xfrm>
            <a:custGeom>
              <a:avLst/>
              <a:gdLst>
                <a:gd name="T0" fmla="*/ 285 w 4236"/>
                <a:gd name="T1" fmla="*/ 0 h 186"/>
                <a:gd name="T2" fmla="*/ 3967 w 4236"/>
                <a:gd name="T3" fmla="*/ 0 h 186"/>
                <a:gd name="T4" fmla="*/ 4236 w 4236"/>
                <a:gd name="T5" fmla="*/ 186 h 186"/>
                <a:gd name="T6" fmla="*/ 0 w 4236"/>
                <a:gd name="T7" fmla="*/ 186 h 186"/>
                <a:gd name="T8" fmla="*/ 285 w 4236"/>
                <a:gd name="T9" fmla="*/ 0 h 186"/>
              </a:gdLst>
              <a:ahLst/>
              <a:cxnLst>
                <a:cxn ang="0">
                  <a:pos x="T0" y="T1"/>
                </a:cxn>
                <a:cxn ang="0">
                  <a:pos x="T2" y="T3"/>
                </a:cxn>
                <a:cxn ang="0">
                  <a:pos x="T4" y="T5"/>
                </a:cxn>
                <a:cxn ang="0">
                  <a:pos x="T6" y="T7"/>
                </a:cxn>
                <a:cxn ang="0">
                  <a:pos x="T8" y="T9"/>
                </a:cxn>
              </a:cxnLst>
              <a:rect l="0" t="0" r="r" b="b"/>
              <a:pathLst>
                <a:path w="4236" h="186">
                  <a:moveTo>
                    <a:pt x="285" y="0"/>
                  </a:moveTo>
                  <a:lnTo>
                    <a:pt x="3967" y="0"/>
                  </a:lnTo>
                  <a:lnTo>
                    <a:pt x="4236" y="186"/>
                  </a:lnTo>
                  <a:lnTo>
                    <a:pt x="0" y="186"/>
                  </a:lnTo>
                  <a:lnTo>
                    <a:pt x="285" y="0"/>
                  </a:lnTo>
                  <a:close/>
                </a:path>
              </a:pathLst>
            </a:custGeom>
            <a:solidFill>
              <a:srgbClr val="4146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sp>
          <p:nvSpPr>
            <p:cNvPr id="82" name="Freeform 7"/>
            <p:cNvSpPr/>
            <p:nvPr/>
          </p:nvSpPr>
          <p:spPr bwMode="auto">
            <a:xfrm>
              <a:off x="3641" y="3811"/>
              <a:ext cx="4877" cy="1783"/>
            </a:xfrm>
            <a:custGeom>
              <a:avLst/>
              <a:gdLst>
                <a:gd name="T0" fmla="*/ 0 w 3682"/>
                <a:gd name="T1" fmla="*/ 0 h 786"/>
                <a:gd name="T2" fmla="*/ 3682 w 3682"/>
                <a:gd name="T3" fmla="*/ 0 h 786"/>
                <a:gd name="T4" fmla="*/ 3682 w 3682"/>
                <a:gd name="T5" fmla="*/ 637 h 786"/>
                <a:gd name="T6" fmla="*/ 1823 w 3682"/>
                <a:gd name="T7" fmla="*/ 786 h 786"/>
                <a:gd name="T8" fmla="*/ 0 w 3682"/>
                <a:gd name="T9" fmla="*/ 637 h 786"/>
                <a:gd name="T10" fmla="*/ 0 w 3682"/>
                <a:gd name="T11" fmla="*/ 0 h 786"/>
              </a:gdLst>
              <a:ahLst/>
              <a:cxnLst>
                <a:cxn ang="0">
                  <a:pos x="T0" y="T1"/>
                </a:cxn>
                <a:cxn ang="0">
                  <a:pos x="T2" y="T3"/>
                </a:cxn>
                <a:cxn ang="0">
                  <a:pos x="T4" y="T5"/>
                </a:cxn>
                <a:cxn ang="0">
                  <a:pos x="T6" y="T7"/>
                </a:cxn>
                <a:cxn ang="0">
                  <a:pos x="T8" y="T9"/>
                </a:cxn>
                <a:cxn ang="0">
                  <a:pos x="T10" y="T11"/>
                </a:cxn>
              </a:cxnLst>
              <a:rect l="0" t="0" r="r" b="b"/>
              <a:pathLst>
                <a:path w="3682" h="786">
                  <a:moveTo>
                    <a:pt x="0" y="0"/>
                  </a:moveTo>
                  <a:lnTo>
                    <a:pt x="3682" y="0"/>
                  </a:lnTo>
                  <a:lnTo>
                    <a:pt x="3682" y="637"/>
                  </a:lnTo>
                  <a:lnTo>
                    <a:pt x="1823" y="786"/>
                  </a:lnTo>
                  <a:lnTo>
                    <a:pt x="0" y="637"/>
                  </a:lnTo>
                  <a:lnTo>
                    <a:pt x="0" y="0"/>
                  </a:lnTo>
                  <a:close/>
                </a:path>
              </a:pathLst>
            </a:custGeom>
            <a:solidFill>
              <a:srgbClr val="0070C0"/>
            </a:solidFill>
            <a:ln>
              <a:noFill/>
            </a:ln>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0" cap="none" spc="0" normalizeH="0" baseline="0" noProof="0">
                <a:ln>
                  <a:noFill/>
                </a:ln>
                <a:solidFill>
                  <a:srgbClr val="54A0D8"/>
                </a:solidFill>
                <a:effectLst/>
                <a:uLnTx/>
                <a:uFillTx/>
                <a:latin typeface="微软雅黑" panose="020B0503020204020204" charset="-122"/>
                <a:ea typeface="微软雅黑" panose="020B0503020204020204" charset="-122"/>
              </a:endParaRPr>
            </a:p>
          </p:txBody>
        </p:sp>
        <p:sp>
          <p:nvSpPr>
            <p:cNvPr id="83" name="矩形 82"/>
            <p:cNvSpPr/>
            <p:nvPr/>
          </p:nvSpPr>
          <p:spPr>
            <a:xfrm>
              <a:off x="4744" y="4032"/>
              <a:ext cx="2653" cy="1200"/>
            </a:xfrm>
            <a:prstGeom prst="rect">
              <a:avLst/>
            </a:prstGeom>
          </p:spPr>
          <p:txBody>
            <a:bodyPr wrap="square">
              <a:spAutoFit/>
            </a:bodyPr>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200" b="1" kern="0" dirty="0">
                  <a:solidFill>
                    <a:srgbClr val="FFFFFF"/>
                  </a:solidFill>
                  <a:latin typeface="微软雅黑" panose="020B0503020204020204" charset="-122"/>
                  <a:ea typeface="微软雅黑" panose="020B0503020204020204" charset="-122"/>
                </a:rPr>
                <a:t>质量</a:t>
              </a:r>
              <a:r>
                <a:rPr lang="zh-CN" altLang="en-US" sz="2200" b="1" kern="0" dirty="0">
                  <a:solidFill>
                    <a:srgbClr val="FFFFFF"/>
                  </a:solidFill>
                  <a:latin typeface="微软雅黑" panose="020B0503020204020204" charset="-122"/>
                  <a:ea typeface="微软雅黑" panose="020B0503020204020204" charset="-122"/>
                </a:rPr>
                <a:t>方针</a:t>
              </a:r>
              <a:endParaRPr lang="zh-CN" altLang="en-US" sz="2200" b="1" kern="0" dirty="0">
                <a:solidFill>
                  <a:srgbClr val="FFFFFF"/>
                </a:solidFill>
                <a:latin typeface="微软雅黑" panose="020B0503020204020204" charset="-122"/>
                <a:ea typeface="微软雅黑" panose="020B0503020204020204" charset="-122"/>
              </a:endParaRPr>
            </a:p>
          </p:txBody>
        </p:sp>
        <p:sp>
          <p:nvSpPr>
            <p:cNvPr id="84" name="TextBox 10"/>
            <p:cNvSpPr txBox="1"/>
            <p:nvPr/>
          </p:nvSpPr>
          <p:spPr>
            <a:xfrm>
              <a:off x="3213" y="5789"/>
              <a:ext cx="5934" cy="4378"/>
            </a:xfrm>
            <a:prstGeom prst="rect">
              <a:avLst/>
            </a:prstGeom>
            <a:noFill/>
          </p:spPr>
          <p:txBody>
            <a:bodyPr wrap="square" rtlCol="0">
              <a:spAutoFit/>
            </a:bodyPr>
            <a:p>
              <a:pPr marL="0" marR="0" lvl="0" indent="0" algn="just" defTabSz="914400" fontAlgn="base">
                <a:lnSpc>
                  <a:spcPct val="150000"/>
                </a:lnSpc>
                <a:spcBef>
                  <a:spcPct val="0"/>
                </a:spcBef>
                <a:spcAft>
                  <a:spcPct val="0"/>
                </a:spcAft>
                <a:buClrTx/>
                <a:buSzTx/>
                <a:buFont typeface="Arial" panose="020B0604020202020204" pitchFamily="34" charset="0"/>
                <a:buNone/>
                <a:defRPr/>
              </a:pPr>
              <a:r>
                <a:rPr lang="zh-CN" altLang="en-US" sz="1600" dirty="0">
                  <a:latin typeface="微软雅黑" panose="020B0503020204020204" charset="-122"/>
                  <a:ea typeface="微软雅黑" panose="020B0503020204020204" charset="-122"/>
                  <a:sym typeface="+mn-ea"/>
                </a:rPr>
                <a:t>质量是生命，创新是灵魂，和谐的工作氛围，保障提供优质的产品，不断地持续改进，达到顾客满意</a:t>
              </a:r>
              <a:endParaRPr kumimoji="0" lang="zh-CN" altLang="en-US" sz="16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endParaRPr>
            </a:p>
          </p:txBody>
        </p:sp>
      </p:grpSp>
      <p:pic>
        <p:nvPicPr>
          <p:cNvPr id="3" name="图片 2" descr="凯美x2b"/>
          <p:cNvPicPr>
            <a:picLocks noChangeAspect="1"/>
          </p:cNvPicPr>
          <p:nvPr userDrawn="1"/>
        </p:nvPicPr>
        <p:blipFill>
          <a:blip r:embed="rId10"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8" name="组合 27"/>
          <p:cNvGrpSpPr/>
          <p:nvPr/>
        </p:nvGrpSpPr>
        <p:grpSpPr>
          <a:xfrm>
            <a:off x="0" y="1598295"/>
            <a:ext cx="12192000" cy="2023745"/>
            <a:chOff x="0" y="2371"/>
            <a:chExt cx="19200" cy="4178"/>
          </a:xfrm>
          <a:effectLst>
            <a:outerShdw blurRad="215900" dist="38100" dir="2700000" algn="tl" rotWithShape="0">
              <a:prstClr val="black">
                <a:alpha val="40000"/>
              </a:prstClr>
            </a:outerShdw>
          </a:effectLst>
        </p:grpSpPr>
        <p:pic>
          <p:nvPicPr>
            <p:cNvPr id="22" name="图片 21"/>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rcRect b="50000"/>
            <a:stretch>
              <a:fillRect/>
            </a:stretch>
          </p:blipFill>
          <p:spPr>
            <a:xfrm>
              <a:off x="0" y="2371"/>
              <a:ext cx="19200" cy="4138"/>
            </a:xfrm>
            <a:prstGeom prst="rect">
              <a:avLst/>
            </a:prstGeom>
          </p:spPr>
        </p:pic>
        <p:sp>
          <p:nvSpPr>
            <p:cNvPr id="23" name="矩形 22"/>
            <p:cNvSpPr/>
            <p:nvPr/>
          </p:nvSpPr>
          <p:spPr>
            <a:xfrm>
              <a:off x="0" y="2371"/>
              <a:ext cx="19200" cy="4179"/>
            </a:xfrm>
            <a:prstGeom prst="rect">
              <a:avLst/>
            </a:prstGeom>
            <a:gradFill>
              <a:gsLst>
                <a:gs pos="1000">
                  <a:srgbClr val="0070C0"/>
                </a:gs>
                <a:gs pos="100000">
                  <a:srgbClr val="00B0F0">
                    <a:alpha val="87000"/>
                  </a:srgbClr>
                </a:gs>
              </a:gsLst>
              <a:lin ang="5400000" scaled="1"/>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Roboto Regular" panose="02000000000000000000"/>
                <a:ea typeface="思源黑体 CN Regular" panose="020B0500000000000000" charset="-122"/>
                <a:cs typeface="+mn-cs"/>
              </a:endParaRPr>
            </a:p>
          </p:txBody>
        </p:sp>
      </p:grpSp>
      <p:sp>
        <p:nvSpPr>
          <p:cNvPr id="24" name="iconfont-10503-5122247"/>
          <p:cNvSpPr/>
          <p:nvPr/>
        </p:nvSpPr>
        <p:spPr>
          <a:xfrm>
            <a:off x="543560" y="1934210"/>
            <a:ext cx="808990" cy="878205"/>
          </a:xfrm>
          <a:custGeom>
            <a:avLst/>
            <a:gdLst>
              <a:gd name="T0" fmla="*/ 7952 w 8836"/>
              <a:gd name="T1" fmla="*/ 8998 h 9598"/>
              <a:gd name="T2" fmla="*/ 7952 w 8836"/>
              <a:gd name="T3" fmla="*/ 1080 h 9598"/>
              <a:gd name="T4" fmla="*/ 6707 w 8836"/>
              <a:gd name="T5" fmla="*/ 0 h 9598"/>
              <a:gd name="T6" fmla="*/ 2530 w 8836"/>
              <a:gd name="T7" fmla="*/ 1560 h 9598"/>
              <a:gd name="T8" fmla="*/ 2530 w 8836"/>
              <a:gd name="T9" fmla="*/ 1960 h 9598"/>
              <a:gd name="T10" fmla="*/ 6306 w 8836"/>
              <a:gd name="T11" fmla="*/ 680 h 9598"/>
              <a:gd name="T12" fmla="*/ 6306 w 8836"/>
              <a:gd name="T13" fmla="*/ 9558 h 9598"/>
              <a:gd name="T14" fmla="*/ 8836 w 8836"/>
              <a:gd name="T15" fmla="*/ 9558 h 9598"/>
              <a:gd name="T16" fmla="*/ 8836 w 8836"/>
              <a:gd name="T17" fmla="*/ 8998 h 9598"/>
              <a:gd name="T18" fmla="*/ 7952 w 8836"/>
              <a:gd name="T19" fmla="*/ 8998 h 9598"/>
              <a:gd name="T20" fmla="*/ 1165 w 8836"/>
              <a:gd name="T21" fmla="*/ 6559 h 9598"/>
              <a:gd name="T22" fmla="*/ 3173 w 8836"/>
              <a:gd name="T23" fmla="*/ 6159 h 9598"/>
              <a:gd name="T24" fmla="*/ 3173 w 8836"/>
              <a:gd name="T25" fmla="*/ 5159 h 9598"/>
              <a:gd name="T26" fmla="*/ 1165 w 8836"/>
              <a:gd name="T27" fmla="*/ 5679 h 9598"/>
              <a:gd name="T28" fmla="*/ 1165 w 8836"/>
              <a:gd name="T29" fmla="*/ 6559 h 9598"/>
              <a:gd name="T30" fmla="*/ 1165 w 8836"/>
              <a:gd name="T31" fmla="*/ 9558 h 9598"/>
              <a:gd name="T32" fmla="*/ 3173 w 8836"/>
              <a:gd name="T33" fmla="*/ 9558 h 9598"/>
              <a:gd name="T34" fmla="*/ 3173 w 8836"/>
              <a:gd name="T35" fmla="*/ 8518 h 9598"/>
              <a:gd name="T36" fmla="*/ 1165 w 8836"/>
              <a:gd name="T37" fmla="*/ 8678 h 9598"/>
              <a:gd name="T38" fmla="*/ 1165 w 8836"/>
              <a:gd name="T39" fmla="*/ 9558 h 9598"/>
              <a:gd name="T40" fmla="*/ 1165 w 8836"/>
              <a:gd name="T41" fmla="*/ 8078 h 9598"/>
              <a:gd name="T42" fmla="*/ 3173 w 8836"/>
              <a:gd name="T43" fmla="*/ 7878 h 9598"/>
              <a:gd name="T44" fmla="*/ 3173 w 8836"/>
              <a:gd name="T45" fmla="*/ 6879 h 9598"/>
              <a:gd name="T46" fmla="*/ 1165 w 8836"/>
              <a:gd name="T47" fmla="*/ 7198 h 9598"/>
              <a:gd name="T48" fmla="*/ 1165 w 8836"/>
              <a:gd name="T49" fmla="*/ 8078 h 9598"/>
              <a:gd name="T50" fmla="*/ 1165 w 8836"/>
              <a:gd name="T51" fmla="*/ 5039 h 9598"/>
              <a:gd name="T52" fmla="*/ 3173 w 8836"/>
              <a:gd name="T53" fmla="*/ 4479 h 9598"/>
              <a:gd name="T54" fmla="*/ 3173 w 8836"/>
              <a:gd name="T55" fmla="*/ 3439 h 9598"/>
              <a:gd name="T56" fmla="*/ 1165 w 8836"/>
              <a:gd name="T57" fmla="*/ 4119 h 9598"/>
              <a:gd name="T58" fmla="*/ 1165 w 8836"/>
              <a:gd name="T59" fmla="*/ 5039 h 9598"/>
              <a:gd name="T60" fmla="*/ 5342 w 8836"/>
              <a:gd name="T61" fmla="*/ 2440 h 9598"/>
              <a:gd name="T62" fmla="*/ 4217 w 8836"/>
              <a:gd name="T63" fmla="*/ 1760 h 9598"/>
              <a:gd name="T64" fmla="*/ 0 w 8836"/>
              <a:gd name="T65" fmla="*/ 3279 h 9598"/>
              <a:gd name="T66" fmla="*/ 0 w 8836"/>
              <a:gd name="T67" fmla="*/ 9598 h 9598"/>
              <a:gd name="T68" fmla="*/ 562 w 8836"/>
              <a:gd name="T69" fmla="*/ 9598 h 9598"/>
              <a:gd name="T70" fmla="*/ 562 w 8836"/>
              <a:gd name="T71" fmla="*/ 3559 h 9598"/>
              <a:gd name="T72" fmla="*/ 3735 w 8836"/>
              <a:gd name="T73" fmla="*/ 2519 h 9598"/>
              <a:gd name="T74" fmla="*/ 3735 w 8836"/>
              <a:gd name="T75" fmla="*/ 9558 h 9598"/>
              <a:gd name="T76" fmla="*/ 5382 w 8836"/>
              <a:gd name="T77" fmla="*/ 9558 h 9598"/>
              <a:gd name="T78" fmla="*/ 5342 w 8836"/>
              <a:gd name="T79" fmla="*/ 2440 h 9598"/>
              <a:gd name="T80" fmla="*/ 5342 w 8836"/>
              <a:gd name="T81" fmla="*/ 2440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836" h="9598">
                <a:moveTo>
                  <a:pt x="7952" y="8998"/>
                </a:moveTo>
                <a:lnTo>
                  <a:pt x="7952" y="1080"/>
                </a:lnTo>
                <a:lnTo>
                  <a:pt x="6707" y="0"/>
                </a:lnTo>
                <a:lnTo>
                  <a:pt x="2530" y="1560"/>
                </a:lnTo>
                <a:lnTo>
                  <a:pt x="2530" y="1960"/>
                </a:lnTo>
                <a:lnTo>
                  <a:pt x="6306" y="680"/>
                </a:lnTo>
                <a:lnTo>
                  <a:pt x="6306" y="9558"/>
                </a:lnTo>
                <a:lnTo>
                  <a:pt x="8836" y="9558"/>
                </a:lnTo>
                <a:lnTo>
                  <a:pt x="8836" y="8998"/>
                </a:lnTo>
                <a:lnTo>
                  <a:pt x="7952" y="8998"/>
                </a:lnTo>
                <a:close/>
                <a:moveTo>
                  <a:pt x="1165" y="6559"/>
                </a:moveTo>
                <a:lnTo>
                  <a:pt x="3173" y="6159"/>
                </a:lnTo>
                <a:lnTo>
                  <a:pt x="3173" y="5159"/>
                </a:lnTo>
                <a:lnTo>
                  <a:pt x="1165" y="5679"/>
                </a:lnTo>
                <a:lnTo>
                  <a:pt x="1165" y="6559"/>
                </a:lnTo>
                <a:close/>
                <a:moveTo>
                  <a:pt x="1165" y="9558"/>
                </a:moveTo>
                <a:lnTo>
                  <a:pt x="3173" y="9558"/>
                </a:lnTo>
                <a:lnTo>
                  <a:pt x="3173" y="8518"/>
                </a:lnTo>
                <a:lnTo>
                  <a:pt x="1165" y="8678"/>
                </a:lnTo>
                <a:lnTo>
                  <a:pt x="1165" y="9558"/>
                </a:lnTo>
                <a:close/>
                <a:moveTo>
                  <a:pt x="1165" y="8078"/>
                </a:moveTo>
                <a:lnTo>
                  <a:pt x="3173" y="7878"/>
                </a:lnTo>
                <a:lnTo>
                  <a:pt x="3173" y="6879"/>
                </a:lnTo>
                <a:lnTo>
                  <a:pt x="1165" y="7198"/>
                </a:lnTo>
                <a:lnTo>
                  <a:pt x="1165" y="8078"/>
                </a:lnTo>
                <a:close/>
                <a:moveTo>
                  <a:pt x="1165" y="5039"/>
                </a:moveTo>
                <a:lnTo>
                  <a:pt x="3173" y="4479"/>
                </a:lnTo>
                <a:lnTo>
                  <a:pt x="3173" y="3439"/>
                </a:lnTo>
                <a:lnTo>
                  <a:pt x="1165" y="4119"/>
                </a:lnTo>
                <a:lnTo>
                  <a:pt x="1165" y="5039"/>
                </a:lnTo>
                <a:close/>
                <a:moveTo>
                  <a:pt x="5342" y="2440"/>
                </a:moveTo>
                <a:lnTo>
                  <a:pt x="4217" y="1760"/>
                </a:lnTo>
                <a:lnTo>
                  <a:pt x="0" y="3279"/>
                </a:lnTo>
                <a:lnTo>
                  <a:pt x="0" y="9598"/>
                </a:lnTo>
                <a:lnTo>
                  <a:pt x="562" y="9598"/>
                </a:lnTo>
                <a:lnTo>
                  <a:pt x="562" y="3559"/>
                </a:lnTo>
                <a:lnTo>
                  <a:pt x="3735" y="2519"/>
                </a:lnTo>
                <a:lnTo>
                  <a:pt x="3735" y="9558"/>
                </a:lnTo>
                <a:lnTo>
                  <a:pt x="5382" y="9558"/>
                </a:lnTo>
                <a:lnTo>
                  <a:pt x="5342" y="2440"/>
                </a:lnTo>
                <a:close/>
                <a:moveTo>
                  <a:pt x="5342" y="2440"/>
                </a:moveTo>
                <a:close/>
              </a:path>
            </a:pathLst>
          </a:custGeom>
          <a:solidFill>
            <a:schemeClr val="bg1"/>
          </a:solidFill>
          <a:ln>
            <a:noFill/>
          </a:ln>
          <a:effectLst>
            <a:outerShdw blurRad="241300" dist="25400" dir="5400000" sx="102000" sy="102000" algn="t"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微软雅黑" panose="020B0503020204020204" charset="-122"/>
              <a:ea typeface="微软雅黑" panose="020B0503020204020204" charset="-122"/>
            </a:endParaRPr>
          </a:p>
        </p:txBody>
      </p:sp>
      <p:sp>
        <p:nvSpPr>
          <p:cNvPr id="61" name="同侧圆角矩形 60"/>
          <p:cNvSpPr/>
          <p:nvPr>
            <p:custDataLst>
              <p:tags r:id="rId3"/>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3080385"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体系及产品认证</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4"/>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5"/>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6"/>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7"/>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0" name="文本框 19"/>
          <p:cNvSpPr txBox="1"/>
          <p:nvPr/>
        </p:nvSpPr>
        <p:spPr>
          <a:xfrm>
            <a:off x="1501775" y="1882140"/>
            <a:ext cx="9614535" cy="1198880"/>
          </a:xfrm>
          <a:prstGeom prst="rect">
            <a:avLst/>
          </a:prstGeom>
          <a:noFill/>
          <a:effectLst/>
        </p:spPr>
        <p:txBody>
          <a:bodyPr wrap="square" rtlCol="0">
            <a:spAutoFit/>
          </a:bodyPr>
          <a:lstStyle/>
          <a:p>
            <a:pPr algn="just">
              <a:lnSpc>
                <a:spcPct val="150000"/>
              </a:lnSpc>
            </a:pP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公司通过了ISO9001</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2015</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质量管理体系认证</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；ISO14000</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2015</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环境管理体系认证</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2014</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年首次通过ISO/TS16949</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2009</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汽车行业质量管理体系认证</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；并于</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2017</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年完成了</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IATF16949-2016《</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汽车行业质量管理体系</a:t>
            </a:r>
            <a:r>
              <a:rPr lang="en-US" altLang="zh-CN"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的转版认证</a:t>
            </a:r>
            <a:endPar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grpSp>
        <p:nvGrpSpPr>
          <p:cNvPr id="25" name="组合 24"/>
          <p:cNvGrpSpPr/>
          <p:nvPr/>
        </p:nvGrpSpPr>
        <p:grpSpPr>
          <a:xfrm>
            <a:off x="516255" y="3436620"/>
            <a:ext cx="3420110" cy="3037840"/>
            <a:chOff x="813" y="5412"/>
            <a:chExt cx="5386" cy="4784"/>
          </a:xfrm>
        </p:grpSpPr>
        <p:sp>
          <p:nvSpPr>
            <p:cNvPr id="26" name="矩形: 圆顶角 8"/>
            <p:cNvSpPr/>
            <p:nvPr/>
          </p:nvSpPr>
          <p:spPr>
            <a:xfrm>
              <a:off x="813" y="5412"/>
              <a:ext cx="5386" cy="4784"/>
            </a:xfrm>
            <a:prstGeom prst="round2Same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cs typeface="+mn-ea"/>
                <a:sym typeface="思源黑体 CN Normal" panose="020B0400000000000000" pitchFamily="34" charset="-122"/>
              </a:endParaRPr>
            </a:p>
          </p:txBody>
        </p:sp>
        <p:sp>
          <p:nvSpPr>
            <p:cNvPr id="30" name="矩形 29"/>
            <p:cNvSpPr/>
            <p:nvPr/>
          </p:nvSpPr>
          <p:spPr>
            <a:xfrm>
              <a:off x="813" y="10048"/>
              <a:ext cx="5386" cy="147"/>
            </a:xfrm>
            <a:prstGeom prst="rect">
              <a:avLst/>
            </a:prstGeom>
            <a:solidFill>
              <a:srgbClr val="0070C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zh-CN" altLang="en-US" dirty="0">
                <a:latin typeface="微软雅黑" panose="020B0503020204020204" charset="-122"/>
                <a:ea typeface="微软雅黑" panose="020B0503020204020204" charset="-122"/>
                <a:sym typeface="思源黑体 CN Normal" panose="020B0400000000000000" pitchFamily="34" charset="-122"/>
              </a:endParaRPr>
            </a:p>
          </p:txBody>
        </p:sp>
      </p:grpSp>
      <p:grpSp>
        <p:nvGrpSpPr>
          <p:cNvPr id="34" name="组合 33"/>
          <p:cNvGrpSpPr/>
          <p:nvPr/>
        </p:nvGrpSpPr>
        <p:grpSpPr>
          <a:xfrm>
            <a:off x="7946390" y="3436620"/>
            <a:ext cx="3420110" cy="3037840"/>
            <a:chOff x="813" y="5412"/>
            <a:chExt cx="5386" cy="4784"/>
          </a:xfrm>
        </p:grpSpPr>
        <p:sp>
          <p:nvSpPr>
            <p:cNvPr id="36" name="矩形: 圆顶角 8"/>
            <p:cNvSpPr/>
            <p:nvPr/>
          </p:nvSpPr>
          <p:spPr>
            <a:xfrm>
              <a:off x="813" y="5412"/>
              <a:ext cx="5386" cy="4784"/>
            </a:xfrm>
            <a:prstGeom prst="round2Same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cs typeface="+mn-ea"/>
                <a:sym typeface="思源黑体 CN Normal" panose="020B0400000000000000" pitchFamily="34" charset="-122"/>
              </a:endParaRPr>
            </a:p>
          </p:txBody>
        </p:sp>
        <p:sp>
          <p:nvSpPr>
            <p:cNvPr id="37" name="矩形 36"/>
            <p:cNvSpPr/>
            <p:nvPr/>
          </p:nvSpPr>
          <p:spPr>
            <a:xfrm>
              <a:off x="813" y="10048"/>
              <a:ext cx="5386" cy="147"/>
            </a:xfrm>
            <a:prstGeom prst="rect">
              <a:avLst/>
            </a:prstGeom>
            <a:solidFill>
              <a:srgbClr val="0070C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dirty="0">
                <a:latin typeface="微软雅黑" panose="020B0503020204020204" charset="-122"/>
                <a:ea typeface="微软雅黑" panose="020B0503020204020204" charset="-122"/>
                <a:sym typeface="思源黑体 CN Normal" panose="020B0400000000000000" pitchFamily="34" charset="-122"/>
              </a:endParaRPr>
            </a:p>
          </p:txBody>
        </p:sp>
      </p:grpSp>
      <p:sp>
        <p:nvSpPr>
          <p:cNvPr id="3" name="文本框 2"/>
          <p:cNvSpPr txBox="1"/>
          <p:nvPr/>
        </p:nvSpPr>
        <p:spPr>
          <a:xfrm>
            <a:off x="670560" y="3787140"/>
            <a:ext cx="3135630" cy="2120265"/>
          </a:xfrm>
          <a:prstGeom prst="rect">
            <a:avLst/>
          </a:prstGeom>
          <a:noFill/>
        </p:spPr>
        <p:txBody>
          <a:bodyPr wrap="square" rtlCol="0">
            <a:spAutoFit/>
          </a:bodyPr>
          <a:p>
            <a:pPr algn="just">
              <a:lnSpc>
                <a:spcPct val="130000"/>
              </a:lnSpc>
            </a:pPr>
            <a:r>
              <a:rPr lang="zh-CN" altLang="en-US" sz="1450" dirty="0">
                <a:effectLst/>
                <a:latin typeface="微软雅黑" panose="020B0503020204020204" charset="-122"/>
                <a:ea typeface="微软雅黑" panose="020B0503020204020204" charset="-122"/>
                <a:cs typeface="微软雅黑" panose="020B0503020204020204" charset="-122"/>
                <a:sym typeface="+mn-ea"/>
              </a:rPr>
              <a:t>为了进一步提升我司的精益化管理水平，增加新的科学有效的管理手段，今年下半年我司将建立并预期通过：</a:t>
            </a:r>
            <a:r>
              <a:rPr lang="en-US" altLang="zh-CN" sz="1450" dirty="0">
                <a:effectLst/>
                <a:latin typeface="微软雅黑" panose="020B0503020204020204" charset="-122"/>
                <a:ea typeface="微软雅黑" panose="020B0503020204020204" charset="-122"/>
                <a:cs typeface="微软雅黑" panose="020B0503020204020204" charset="-122"/>
                <a:sym typeface="+mn-ea"/>
              </a:rPr>
              <a:t>OHSAS18001《</a:t>
            </a:r>
            <a:r>
              <a:rPr lang="zh-CN" altLang="en-US" sz="1450" dirty="0">
                <a:effectLst/>
                <a:latin typeface="微软雅黑" panose="020B0503020204020204" charset="-122"/>
                <a:ea typeface="微软雅黑" panose="020B0503020204020204" charset="-122"/>
                <a:cs typeface="微软雅黑" panose="020B0503020204020204" charset="-122"/>
                <a:sym typeface="+mn-ea"/>
              </a:rPr>
              <a:t>职业健康与安全管理体系认证</a:t>
            </a:r>
            <a:r>
              <a:rPr lang="en-US" altLang="zh-CN" sz="1450" dirty="0">
                <a:effectLst/>
                <a:latin typeface="微软雅黑" panose="020B0503020204020204" charset="-122"/>
                <a:ea typeface="微软雅黑" panose="020B0503020204020204" charset="-122"/>
                <a:cs typeface="微软雅黑" panose="020B0503020204020204" charset="-122"/>
                <a:sym typeface="+mn-ea"/>
              </a:rPr>
              <a:t>》</a:t>
            </a:r>
            <a:r>
              <a:rPr lang="zh-CN" altLang="en-US" sz="1450" dirty="0">
                <a:effectLst/>
                <a:latin typeface="微软雅黑" panose="020B0503020204020204" charset="-122"/>
                <a:ea typeface="微软雅黑" panose="020B0503020204020204" charset="-122"/>
                <a:cs typeface="微软雅黑" panose="020B0503020204020204" charset="-122"/>
                <a:sym typeface="+mn-ea"/>
              </a:rPr>
              <a:t>；</a:t>
            </a:r>
            <a:r>
              <a:rPr lang="en-US" altLang="zh-CN" sz="1450" dirty="0">
                <a:effectLst/>
                <a:latin typeface="微软雅黑" panose="020B0503020204020204" charset="-122"/>
                <a:ea typeface="微软雅黑" panose="020B0503020204020204" charset="-122"/>
                <a:cs typeface="微软雅黑" panose="020B0503020204020204" charset="-122"/>
                <a:sym typeface="+mn-ea"/>
              </a:rPr>
              <a:t>ISO10012《</a:t>
            </a:r>
            <a:r>
              <a:rPr lang="zh-CN" altLang="en-US" sz="1450" dirty="0">
                <a:effectLst/>
                <a:latin typeface="微软雅黑" panose="020B0503020204020204" charset="-122"/>
                <a:ea typeface="微软雅黑" panose="020B0503020204020204" charset="-122"/>
                <a:cs typeface="微软雅黑" panose="020B0503020204020204" charset="-122"/>
                <a:sym typeface="+mn-ea"/>
              </a:rPr>
              <a:t>测量管理体系认证</a:t>
            </a:r>
            <a:r>
              <a:rPr lang="en-US" altLang="zh-CN" sz="1450" dirty="0">
                <a:effectLst/>
                <a:latin typeface="微软雅黑" panose="020B0503020204020204" charset="-122"/>
                <a:ea typeface="微软雅黑" panose="020B0503020204020204" charset="-122"/>
                <a:cs typeface="微软雅黑" panose="020B0503020204020204" charset="-122"/>
                <a:sym typeface="+mn-ea"/>
              </a:rPr>
              <a:t>》</a:t>
            </a:r>
            <a:r>
              <a:rPr lang="zh-CN" altLang="en-US" sz="1450" dirty="0">
                <a:effectLst/>
                <a:latin typeface="微软雅黑" panose="020B0503020204020204" charset="-122"/>
                <a:ea typeface="微软雅黑" panose="020B0503020204020204" charset="-122"/>
                <a:cs typeface="微软雅黑" panose="020B0503020204020204" charset="-122"/>
                <a:sym typeface="+mn-ea"/>
              </a:rPr>
              <a:t>；</a:t>
            </a:r>
            <a:r>
              <a:rPr lang="en-US" altLang="zh-CN" sz="1450" dirty="0">
                <a:effectLst/>
                <a:latin typeface="微软雅黑" panose="020B0503020204020204" charset="-122"/>
                <a:ea typeface="微软雅黑" panose="020B0503020204020204" charset="-122"/>
                <a:cs typeface="微软雅黑" panose="020B0503020204020204" charset="-122"/>
                <a:sym typeface="+mn-ea"/>
              </a:rPr>
              <a:t>GB/T27922《</a:t>
            </a:r>
            <a:r>
              <a:rPr lang="zh-CN" altLang="en-US" sz="1450" dirty="0">
                <a:effectLst/>
                <a:latin typeface="微软雅黑" panose="020B0503020204020204" charset="-122"/>
                <a:ea typeface="微软雅黑" panose="020B0503020204020204" charset="-122"/>
                <a:cs typeface="微软雅黑" panose="020B0503020204020204" charset="-122"/>
                <a:sym typeface="+mn-ea"/>
              </a:rPr>
              <a:t>售后服务星级评定认证</a:t>
            </a:r>
            <a:r>
              <a:rPr lang="en-US" altLang="zh-CN" sz="1450" dirty="0">
                <a:effectLst/>
                <a:latin typeface="微软雅黑" panose="020B0503020204020204" charset="-122"/>
                <a:ea typeface="微软雅黑" panose="020B0503020204020204" charset="-122"/>
                <a:cs typeface="微软雅黑" panose="020B0503020204020204" charset="-122"/>
                <a:sym typeface="+mn-ea"/>
              </a:rPr>
              <a:t>》</a:t>
            </a:r>
            <a:endParaRPr lang="en-US" altLang="zh-CN" sz="1450" dirty="0">
              <a:effectLst/>
              <a:latin typeface="微软雅黑" panose="020B0503020204020204" charset="-122"/>
              <a:ea typeface="微软雅黑" panose="020B0503020204020204" charset="-122"/>
              <a:cs typeface="微软雅黑" panose="020B0503020204020204" charset="-122"/>
              <a:sym typeface="+mn-ea"/>
            </a:endParaRPr>
          </a:p>
        </p:txBody>
      </p:sp>
      <p:sp>
        <p:nvSpPr>
          <p:cNvPr id="78" name="文本框 77"/>
          <p:cNvSpPr txBox="1"/>
          <p:nvPr/>
        </p:nvSpPr>
        <p:spPr>
          <a:xfrm>
            <a:off x="8263255" y="3862070"/>
            <a:ext cx="2933700" cy="960755"/>
          </a:xfrm>
          <a:prstGeom prst="rect">
            <a:avLst/>
          </a:prstGeom>
          <a:noFill/>
          <a:effectLst/>
        </p:spPr>
        <p:txBody>
          <a:bodyPr wrap="square" rtlCol="0">
            <a:spAutoFit/>
          </a:bodyPr>
          <a:lstStyle/>
          <a:p>
            <a:pPr algn="just">
              <a:lnSpc>
                <a:spcPct val="130000"/>
              </a:lnSpc>
            </a:pPr>
            <a:r>
              <a:rPr lang="zh-CN" altLang="en-US" sz="1450">
                <a:effectLst/>
                <a:latin typeface="微软雅黑" panose="020B0503020204020204" charset="-122"/>
                <a:ea typeface="微软雅黑" panose="020B0503020204020204" charset="-122"/>
                <a:cs typeface="微软雅黑" panose="020B0503020204020204" charset="-122"/>
                <a:sym typeface="+mn-ea"/>
              </a:rPr>
              <a:t>公司同时也是中国汽车材料数据库系统（</a:t>
            </a:r>
            <a:r>
              <a:rPr lang="en-US" altLang="zh-CN" sz="1450">
                <a:effectLst/>
                <a:latin typeface="微软雅黑" panose="020B0503020204020204" charset="-122"/>
                <a:ea typeface="微软雅黑" panose="020B0503020204020204" charset="-122"/>
                <a:cs typeface="微软雅黑" panose="020B0503020204020204" charset="-122"/>
                <a:sym typeface="+mn-ea"/>
              </a:rPr>
              <a:t>CAMDS</a:t>
            </a:r>
            <a:r>
              <a:rPr lang="zh-CN" altLang="en-US" sz="1450">
                <a:effectLst/>
                <a:latin typeface="微软雅黑" panose="020B0503020204020204" charset="-122"/>
                <a:ea typeface="微软雅黑" panose="020B0503020204020204" charset="-122"/>
                <a:cs typeface="微软雅黑" panose="020B0503020204020204" charset="-122"/>
                <a:sym typeface="+mn-ea"/>
              </a:rPr>
              <a:t>）和国际汽车材料数据库系统（</a:t>
            </a:r>
            <a:r>
              <a:rPr lang="en-US" altLang="zh-CN" sz="1450">
                <a:effectLst/>
                <a:latin typeface="微软雅黑" panose="020B0503020204020204" charset="-122"/>
                <a:ea typeface="微软雅黑" panose="020B0503020204020204" charset="-122"/>
                <a:cs typeface="微软雅黑" panose="020B0503020204020204" charset="-122"/>
                <a:sym typeface="+mn-ea"/>
              </a:rPr>
              <a:t>IMDS</a:t>
            </a:r>
            <a:r>
              <a:rPr lang="zh-CN" altLang="en-US" sz="1450">
                <a:effectLst/>
                <a:latin typeface="微软雅黑" panose="020B0503020204020204" charset="-122"/>
                <a:ea typeface="微软雅黑" panose="020B0503020204020204" charset="-122"/>
                <a:cs typeface="微软雅黑" panose="020B0503020204020204" charset="-122"/>
                <a:sym typeface="+mn-ea"/>
              </a:rPr>
              <a:t>）成员</a:t>
            </a:r>
            <a:endParaRPr lang="zh-CN" altLang="en-US" sz="1450">
              <a:latin typeface="微软雅黑" panose="020B0503020204020204" charset="-122"/>
              <a:ea typeface="微软雅黑" panose="020B0503020204020204" charset="-122"/>
              <a:cs typeface="微软雅黑" panose="020B0503020204020204" charset="-122"/>
              <a:sym typeface="+mn-ea"/>
            </a:endParaRPr>
          </a:p>
        </p:txBody>
      </p:sp>
      <p:grpSp>
        <p:nvGrpSpPr>
          <p:cNvPr id="31" name="组合 30"/>
          <p:cNvGrpSpPr/>
          <p:nvPr/>
        </p:nvGrpSpPr>
        <p:grpSpPr>
          <a:xfrm>
            <a:off x="4231640" y="3436620"/>
            <a:ext cx="3420110" cy="3037840"/>
            <a:chOff x="813" y="5412"/>
            <a:chExt cx="5386" cy="4784"/>
          </a:xfrm>
        </p:grpSpPr>
        <p:sp>
          <p:nvSpPr>
            <p:cNvPr id="32" name="矩形: 圆顶角 8"/>
            <p:cNvSpPr/>
            <p:nvPr/>
          </p:nvSpPr>
          <p:spPr>
            <a:xfrm>
              <a:off x="813" y="5412"/>
              <a:ext cx="5386" cy="4784"/>
            </a:xfrm>
            <a:prstGeom prst="round2Same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cs typeface="+mn-ea"/>
                <a:sym typeface="思源黑体 CN Normal" panose="020B0400000000000000" pitchFamily="34" charset="-122"/>
              </a:endParaRPr>
            </a:p>
          </p:txBody>
        </p:sp>
        <p:sp>
          <p:nvSpPr>
            <p:cNvPr id="33" name="矩形 32"/>
            <p:cNvSpPr/>
            <p:nvPr/>
          </p:nvSpPr>
          <p:spPr>
            <a:xfrm>
              <a:off x="813" y="10048"/>
              <a:ext cx="5386" cy="147"/>
            </a:xfrm>
            <a:prstGeom prst="rect">
              <a:avLst/>
            </a:prstGeom>
            <a:solidFill>
              <a:srgbClr val="0070C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dirty="0">
                <a:latin typeface="微软雅黑" panose="020B0503020204020204" charset="-122"/>
                <a:ea typeface="微软雅黑" panose="020B0503020204020204" charset="-122"/>
                <a:sym typeface="思源黑体 CN Normal" panose="020B0400000000000000" pitchFamily="34" charset="-122"/>
              </a:endParaRPr>
            </a:p>
          </p:txBody>
        </p:sp>
      </p:grpSp>
      <p:sp>
        <p:nvSpPr>
          <p:cNvPr id="11" name="文本框 10"/>
          <p:cNvSpPr txBox="1"/>
          <p:nvPr/>
        </p:nvSpPr>
        <p:spPr>
          <a:xfrm>
            <a:off x="4297045" y="3787140"/>
            <a:ext cx="3265805" cy="2457450"/>
          </a:xfrm>
          <a:prstGeom prst="rect">
            <a:avLst/>
          </a:prstGeom>
          <a:noFill/>
          <a:effectLst/>
        </p:spPr>
        <p:txBody>
          <a:bodyPr wrap="square" rtlCol="0">
            <a:spAutoFit/>
          </a:bodyPr>
          <a:lstStyle/>
          <a:p>
            <a:pPr algn="just">
              <a:lnSpc>
                <a:spcPct val="110000"/>
              </a:lnSpc>
            </a:pPr>
            <a:r>
              <a:rPr lang="zh-CN" altLang="en-US" sz="1400" dirty="0">
                <a:effectLst/>
                <a:latin typeface="微软雅黑" panose="020B0503020204020204" charset="-122"/>
                <a:ea typeface="微软雅黑" panose="020B0503020204020204" charset="-122"/>
                <a:cs typeface="微软雅黑" panose="020B0503020204020204" charset="-122"/>
                <a:sym typeface="+mn-ea"/>
              </a:rPr>
              <a:t>公司生产的超级电容器产品还相继通过了“美国</a:t>
            </a:r>
            <a:r>
              <a:rPr lang="en-US" altLang="zh-CN" sz="1400" dirty="0">
                <a:effectLst/>
                <a:latin typeface="微软雅黑" panose="020B0503020204020204" charset="-122"/>
                <a:ea typeface="微软雅黑" panose="020B0503020204020204" charset="-122"/>
                <a:cs typeface="微软雅黑" panose="020B0503020204020204" charset="-122"/>
                <a:sym typeface="+mn-ea"/>
              </a:rPr>
              <a:t>UL</a:t>
            </a:r>
            <a:r>
              <a:rPr lang="zh-CN" altLang="en-US" sz="1400" dirty="0">
                <a:effectLst/>
                <a:latin typeface="微软雅黑" panose="020B0503020204020204" charset="-122"/>
                <a:ea typeface="微软雅黑" panose="020B0503020204020204" charset="-122"/>
                <a:cs typeface="微软雅黑" panose="020B0503020204020204" charset="-122"/>
                <a:sym typeface="+mn-ea"/>
              </a:rPr>
              <a:t>产品安全认证” 和“</a:t>
            </a:r>
            <a:r>
              <a:rPr lang="en-US" altLang="zh-CN" sz="1400" dirty="0">
                <a:effectLst/>
                <a:latin typeface="微软雅黑" panose="020B0503020204020204" charset="-122"/>
                <a:ea typeface="微软雅黑" panose="020B0503020204020204" charset="-122"/>
                <a:cs typeface="微软雅黑" panose="020B0503020204020204" charset="-122"/>
                <a:sym typeface="+mn-ea"/>
              </a:rPr>
              <a:t>AEC-Q200</a:t>
            </a:r>
            <a:r>
              <a:rPr lang="zh-CN" altLang="en-US" sz="1400" dirty="0">
                <a:effectLst/>
                <a:latin typeface="微软雅黑" panose="020B0503020204020204" charset="-122"/>
                <a:ea typeface="微软雅黑" panose="020B0503020204020204" charset="-122"/>
                <a:cs typeface="微软雅黑" panose="020B0503020204020204" charset="-122"/>
                <a:sym typeface="+mn-ea"/>
              </a:rPr>
              <a:t>国际汽车电子产品可靠性车规认证”；我司是“国际</a:t>
            </a:r>
            <a:r>
              <a:rPr lang="en-US" altLang="zh-CN" sz="1400" dirty="0">
                <a:effectLst/>
                <a:latin typeface="微软雅黑" panose="020B0503020204020204" charset="-122"/>
                <a:ea typeface="微软雅黑" panose="020B0503020204020204" charset="-122"/>
                <a:cs typeface="微软雅黑" panose="020B0503020204020204" charset="-122"/>
                <a:sym typeface="+mn-ea"/>
              </a:rPr>
              <a:t>SGS</a:t>
            </a:r>
            <a:r>
              <a:rPr lang="zh-CN" altLang="en-US" sz="1400" dirty="0">
                <a:effectLst/>
                <a:latin typeface="微软雅黑" panose="020B0503020204020204" charset="-122"/>
                <a:ea typeface="微软雅黑" panose="020B0503020204020204" charset="-122"/>
                <a:cs typeface="微软雅黑" panose="020B0503020204020204" charset="-122"/>
                <a:sym typeface="+mn-ea"/>
              </a:rPr>
              <a:t>通标标准技术服务（协会）公司” 在国内首家通过车规认证的超级电容器生产企业， 产品符合欧盟R</a:t>
            </a:r>
            <a:r>
              <a:rPr lang="en-US" altLang="zh-CN" sz="1400" dirty="0">
                <a:effectLst/>
                <a:latin typeface="微软雅黑" panose="020B0503020204020204" charset="-122"/>
                <a:ea typeface="微软雅黑" panose="020B0503020204020204" charset="-122"/>
                <a:cs typeface="微软雅黑" panose="020B0503020204020204" charset="-122"/>
                <a:sym typeface="+mn-ea"/>
              </a:rPr>
              <a:t>o</a:t>
            </a:r>
            <a:r>
              <a:rPr lang="zh-CN" altLang="en-US" sz="1400" dirty="0">
                <a:effectLst/>
                <a:latin typeface="微软雅黑" panose="020B0503020204020204" charset="-122"/>
                <a:ea typeface="微软雅黑" panose="020B0503020204020204" charset="-122"/>
                <a:cs typeface="微软雅黑" panose="020B0503020204020204" charset="-122"/>
                <a:sym typeface="+mn-ea"/>
              </a:rPr>
              <a:t>HS、欧盟REACH（SVHC）、欧盟POP</a:t>
            </a:r>
            <a:r>
              <a:rPr lang="en-US" altLang="en-US" sz="1400" dirty="0">
                <a:effectLst/>
                <a:latin typeface="微软雅黑" panose="020B0503020204020204" charset="-122"/>
                <a:ea typeface="微软雅黑" panose="020B0503020204020204" charset="-122"/>
                <a:cs typeface="微软雅黑" panose="020B0503020204020204" charset="-122"/>
                <a:sym typeface="+mn-ea"/>
              </a:rPr>
              <a:t>s</a:t>
            </a:r>
            <a:r>
              <a:rPr lang="zh-CN" altLang="en-US" sz="1400" dirty="0">
                <a:effectLst/>
                <a:latin typeface="微软雅黑" panose="020B0503020204020204" charset="-122"/>
                <a:ea typeface="微软雅黑" panose="020B0503020204020204" charset="-122"/>
                <a:cs typeface="微软雅黑" panose="020B0503020204020204" charset="-122"/>
                <a:sym typeface="+mn-ea"/>
              </a:rPr>
              <a:t> 、美国</a:t>
            </a:r>
            <a:r>
              <a:rPr lang="en-US" altLang="zh-CN" sz="1400" dirty="0">
                <a:effectLst/>
                <a:latin typeface="微软雅黑" panose="020B0503020204020204" charset="-122"/>
                <a:ea typeface="微软雅黑" panose="020B0503020204020204" charset="-122"/>
                <a:cs typeface="微软雅黑" panose="020B0503020204020204" charset="-122"/>
                <a:sym typeface="+mn-ea"/>
              </a:rPr>
              <a:t>TSCA</a:t>
            </a:r>
            <a:r>
              <a:rPr lang="zh-CN" altLang="en-US" sz="1400" dirty="0">
                <a:effectLst/>
                <a:latin typeface="微软雅黑" panose="020B0503020204020204" charset="-122"/>
                <a:ea typeface="微软雅黑" panose="020B0503020204020204" charset="-122"/>
                <a:cs typeface="微软雅黑" panose="020B0503020204020204" charset="-122"/>
                <a:sym typeface="+mn-ea"/>
              </a:rPr>
              <a:t>、德国PAHs</a:t>
            </a:r>
            <a:r>
              <a:rPr lang="en-US" altLang="zh-CN" sz="1400" dirty="0">
                <a:effectLst/>
                <a:latin typeface="微软雅黑" panose="020B0503020204020204" charset="-122"/>
                <a:ea typeface="微软雅黑" panose="020B0503020204020204" charset="-122"/>
                <a:cs typeface="微软雅黑" panose="020B0503020204020204" charset="-122"/>
                <a:sym typeface="+mn-ea"/>
              </a:rPr>
              <a:t> </a:t>
            </a:r>
            <a:r>
              <a:rPr lang="zh-CN" altLang="en-US" sz="1400" dirty="0">
                <a:effectLst/>
                <a:latin typeface="微软雅黑" panose="020B0503020204020204" charset="-122"/>
                <a:ea typeface="微软雅黑" panose="020B0503020204020204" charset="-122"/>
                <a:cs typeface="微软雅黑" panose="020B0503020204020204" charset="-122"/>
                <a:sym typeface="+mn-ea"/>
              </a:rPr>
              <a:t>、无卤素、欧盟包装</a:t>
            </a:r>
            <a:r>
              <a:rPr lang="en-US" altLang="zh-CN" sz="1400" dirty="0">
                <a:effectLst/>
                <a:latin typeface="微软雅黑" panose="020B0503020204020204" charset="-122"/>
                <a:ea typeface="微软雅黑" panose="020B0503020204020204" charset="-122"/>
                <a:cs typeface="微软雅黑" panose="020B0503020204020204" charset="-122"/>
                <a:sym typeface="+mn-ea"/>
              </a:rPr>
              <a:t>94 /62/EC</a:t>
            </a:r>
            <a:r>
              <a:rPr lang="zh-CN" altLang="en-US" sz="1400" dirty="0">
                <a:effectLst/>
                <a:latin typeface="微软雅黑" panose="020B0503020204020204" charset="-122"/>
                <a:ea typeface="微软雅黑" panose="020B0503020204020204" charset="-122"/>
                <a:cs typeface="微软雅黑" panose="020B0503020204020204" charset="-122"/>
                <a:sym typeface="+mn-ea"/>
              </a:rPr>
              <a:t>等国内外相关环保及安全法规或</a:t>
            </a:r>
            <a:r>
              <a:rPr lang="zh-CN" altLang="zh-CN" sz="1400" dirty="0">
                <a:effectLst/>
                <a:latin typeface="微软雅黑" panose="020B0503020204020204" charset="-122"/>
                <a:ea typeface="微软雅黑" panose="020B0503020204020204" charset="-122"/>
                <a:cs typeface="微软雅黑" panose="020B0503020204020204" charset="-122"/>
                <a:sym typeface="+mn-ea"/>
              </a:rPr>
              <a:t>指令</a:t>
            </a:r>
            <a:r>
              <a:rPr lang="zh-CN" altLang="en-US" sz="1400" dirty="0">
                <a:effectLst/>
                <a:latin typeface="微软雅黑" panose="020B0503020204020204" charset="-122"/>
                <a:ea typeface="微软雅黑" panose="020B0503020204020204" charset="-122"/>
                <a:cs typeface="微软雅黑" panose="020B0503020204020204" charset="-122"/>
                <a:sym typeface="+mn-ea"/>
              </a:rPr>
              <a:t>的标准要求</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descr="凯美x2b"/>
          <p:cNvPicPr>
            <a:picLocks noChangeAspect="1"/>
          </p:cNvPicPr>
          <p:nvPr userDrawn="1"/>
        </p:nvPicPr>
        <p:blipFill>
          <a:blip r:embed="rId8"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9"/>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3080385"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体系及产品认证</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nvPicPr>
        <p:blipFill>
          <a:blip r:embed="rId6" cstate="screen"/>
          <a:stretch>
            <a:fillRect/>
          </a:stretch>
        </p:blipFill>
        <p:spPr>
          <a:xfrm>
            <a:off x="5391785" y="1574800"/>
            <a:ext cx="1756410" cy="2689860"/>
          </a:xfrm>
          <a:prstGeom prst="rect">
            <a:avLst/>
          </a:prstGeom>
          <a:effectLst>
            <a:outerShdw blurRad="292100" dist="38100" dir="2700000" algn="tl" rotWithShape="0">
              <a:prstClr val="black">
                <a:alpha val="49000"/>
              </a:prstClr>
            </a:outerShdw>
          </a:effectLst>
        </p:spPr>
      </p:pic>
      <p:pic>
        <p:nvPicPr>
          <p:cNvPr id="5" name="图片 4"/>
          <p:cNvPicPr>
            <a:picLocks noChangeAspect="1"/>
          </p:cNvPicPr>
          <p:nvPr/>
        </p:nvPicPr>
        <p:blipFill>
          <a:blip r:embed="rId7" cstate="screen"/>
          <a:stretch>
            <a:fillRect/>
          </a:stretch>
        </p:blipFill>
        <p:spPr>
          <a:xfrm>
            <a:off x="7402830" y="1574800"/>
            <a:ext cx="1790700" cy="2688590"/>
          </a:xfrm>
          <a:prstGeom prst="rect">
            <a:avLst/>
          </a:prstGeom>
          <a:effectLst>
            <a:outerShdw blurRad="292100" dist="38100" dir="2700000" algn="tl" rotWithShape="0">
              <a:prstClr val="black">
                <a:alpha val="49000"/>
              </a:prstClr>
            </a:outerShdw>
          </a:effectLst>
        </p:spPr>
      </p:pic>
      <p:pic>
        <p:nvPicPr>
          <p:cNvPr id="9" name="图片 8"/>
          <p:cNvPicPr>
            <a:picLocks noChangeAspect="1"/>
          </p:cNvPicPr>
          <p:nvPr/>
        </p:nvPicPr>
        <p:blipFill>
          <a:blip r:embed="rId8" cstate="screen"/>
          <a:stretch>
            <a:fillRect/>
          </a:stretch>
        </p:blipFill>
        <p:spPr>
          <a:xfrm>
            <a:off x="9448165" y="1574800"/>
            <a:ext cx="1809750" cy="2689860"/>
          </a:xfrm>
          <a:prstGeom prst="rect">
            <a:avLst/>
          </a:prstGeom>
          <a:effectLst>
            <a:outerShdw blurRad="292100" dist="38100" dir="2700000" algn="tl" rotWithShape="0">
              <a:prstClr val="black">
                <a:alpha val="49000"/>
              </a:prstClr>
            </a:outerShdw>
          </a:effectLst>
        </p:spPr>
      </p:pic>
      <p:pic>
        <p:nvPicPr>
          <p:cNvPr id="10" name="图片 9"/>
          <p:cNvPicPr>
            <a:picLocks noChangeAspect="1"/>
          </p:cNvPicPr>
          <p:nvPr/>
        </p:nvPicPr>
        <p:blipFill>
          <a:blip r:embed="rId9" cstate="screen"/>
          <a:stretch>
            <a:fillRect/>
          </a:stretch>
        </p:blipFill>
        <p:spPr>
          <a:xfrm>
            <a:off x="1490980" y="4453890"/>
            <a:ext cx="1664970" cy="2185035"/>
          </a:xfrm>
          <a:prstGeom prst="rect">
            <a:avLst/>
          </a:prstGeom>
          <a:effectLst>
            <a:outerShdw blurRad="292100" dist="38100" dir="2700000" algn="tl" rotWithShape="0">
              <a:prstClr val="black">
                <a:alpha val="49000"/>
              </a:prstClr>
            </a:outerShdw>
          </a:effectLst>
        </p:spPr>
      </p:pic>
      <p:pic>
        <p:nvPicPr>
          <p:cNvPr id="11" name="图片 10"/>
          <p:cNvPicPr>
            <a:picLocks noChangeAspect="1"/>
          </p:cNvPicPr>
          <p:nvPr/>
        </p:nvPicPr>
        <p:blipFill>
          <a:blip r:embed="rId10" cstate="screen"/>
          <a:stretch>
            <a:fillRect/>
          </a:stretch>
        </p:blipFill>
        <p:spPr>
          <a:xfrm>
            <a:off x="3380105" y="4471035"/>
            <a:ext cx="1703070" cy="2167890"/>
          </a:xfrm>
          <a:prstGeom prst="rect">
            <a:avLst/>
          </a:prstGeom>
          <a:effectLst>
            <a:outerShdw blurRad="292100" dist="38100" dir="2700000" algn="tl" rotWithShape="0">
              <a:prstClr val="black">
                <a:alpha val="49000"/>
              </a:prstClr>
            </a:outerShdw>
          </a:effectLst>
        </p:spPr>
      </p:pic>
      <p:pic>
        <p:nvPicPr>
          <p:cNvPr id="12" name="图片 11"/>
          <p:cNvPicPr>
            <a:picLocks noChangeAspect="1"/>
          </p:cNvPicPr>
          <p:nvPr/>
        </p:nvPicPr>
        <p:blipFill>
          <a:blip r:embed="rId11" cstate="screen"/>
          <a:stretch>
            <a:fillRect/>
          </a:stretch>
        </p:blipFill>
        <p:spPr>
          <a:xfrm>
            <a:off x="5307330" y="4471035"/>
            <a:ext cx="1639570" cy="2167890"/>
          </a:xfrm>
          <a:prstGeom prst="rect">
            <a:avLst/>
          </a:prstGeom>
          <a:effectLst>
            <a:outerShdw blurRad="292100" dist="38100" dir="2700000" algn="tl" rotWithShape="0">
              <a:prstClr val="black">
                <a:alpha val="49000"/>
              </a:prstClr>
            </a:outerShdw>
          </a:effectLst>
        </p:spPr>
      </p:pic>
      <p:pic>
        <p:nvPicPr>
          <p:cNvPr id="16" name="图片 15"/>
          <p:cNvPicPr>
            <a:picLocks noChangeAspect="1"/>
          </p:cNvPicPr>
          <p:nvPr/>
        </p:nvPicPr>
        <p:blipFill>
          <a:blip r:embed="rId12" cstate="screen"/>
          <a:stretch>
            <a:fillRect/>
          </a:stretch>
        </p:blipFill>
        <p:spPr>
          <a:xfrm>
            <a:off x="7171055" y="4472305"/>
            <a:ext cx="1647190" cy="2166620"/>
          </a:xfrm>
          <a:prstGeom prst="rect">
            <a:avLst/>
          </a:prstGeom>
          <a:effectLst>
            <a:outerShdw blurRad="292100" dist="38100" dir="2700000" algn="tl" rotWithShape="0">
              <a:prstClr val="black">
                <a:alpha val="49000"/>
              </a:prstClr>
            </a:outerShdw>
          </a:effectLst>
        </p:spPr>
      </p:pic>
      <p:pic>
        <p:nvPicPr>
          <p:cNvPr id="18" name="图片 17"/>
          <p:cNvPicPr>
            <a:picLocks noChangeAspect="1"/>
          </p:cNvPicPr>
          <p:nvPr/>
        </p:nvPicPr>
        <p:blipFill>
          <a:blip r:embed="rId13" cstate="screen"/>
          <a:stretch>
            <a:fillRect/>
          </a:stretch>
        </p:blipFill>
        <p:spPr>
          <a:xfrm>
            <a:off x="9042400" y="4454525"/>
            <a:ext cx="1625600" cy="2184400"/>
          </a:xfrm>
          <a:prstGeom prst="rect">
            <a:avLst/>
          </a:prstGeom>
          <a:effectLst>
            <a:outerShdw blurRad="292100" dist="38100" dir="2700000" algn="tl" rotWithShape="0">
              <a:prstClr val="black">
                <a:alpha val="49000"/>
              </a:prstClr>
            </a:outerShdw>
          </a:effectLst>
        </p:spPr>
      </p:pic>
      <p:pic>
        <p:nvPicPr>
          <p:cNvPr id="19" name="图片 18" descr="9001凯美正本中文_00"/>
          <p:cNvPicPr>
            <a:picLocks noChangeAspect="1"/>
          </p:cNvPicPr>
          <p:nvPr/>
        </p:nvPicPr>
        <p:blipFill>
          <a:blip r:embed="rId14"/>
          <a:srcRect b="5362"/>
          <a:stretch>
            <a:fillRect/>
          </a:stretch>
        </p:blipFill>
        <p:spPr>
          <a:xfrm>
            <a:off x="893445" y="1574800"/>
            <a:ext cx="1964690" cy="2689860"/>
          </a:xfrm>
          <a:prstGeom prst="rect">
            <a:avLst/>
          </a:prstGeom>
          <a:effectLst>
            <a:outerShdw blurRad="292100" dist="38100" dir="2700000" algn="tl" rotWithShape="0">
              <a:prstClr val="black">
                <a:alpha val="49000"/>
              </a:prstClr>
            </a:outerShdw>
          </a:effectLst>
        </p:spPr>
      </p:pic>
      <p:pic>
        <p:nvPicPr>
          <p:cNvPr id="20" name="图片 19" descr="14001凯美正本中文_00"/>
          <p:cNvPicPr>
            <a:picLocks noChangeAspect="1"/>
          </p:cNvPicPr>
          <p:nvPr/>
        </p:nvPicPr>
        <p:blipFill>
          <a:blip r:embed="rId15"/>
          <a:srcRect b="6246"/>
          <a:stretch>
            <a:fillRect/>
          </a:stretch>
        </p:blipFill>
        <p:spPr>
          <a:xfrm>
            <a:off x="3112770" y="1574800"/>
            <a:ext cx="2024380" cy="2689225"/>
          </a:xfrm>
          <a:prstGeom prst="rect">
            <a:avLst/>
          </a:prstGeom>
          <a:effectLst>
            <a:outerShdw blurRad="292100" dist="38100" dir="2700000" algn="tl" rotWithShape="0">
              <a:prstClr val="black">
                <a:alpha val="49000"/>
              </a:prstClr>
            </a:outerShdw>
          </a:effectLst>
        </p:spPr>
      </p:pic>
      <p:sp>
        <p:nvSpPr>
          <p:cNvPr id="17"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21" name="图片 20" descr="凯美x2b"/>
          <p:cNvPicPr>
            <a:picLocks noChangeAspect="1"/>
          </p:cNvPicPr>
          <p:nvPr userDrawn="1"/>
        </p:nvPicPr>
        <p:blipFill>
          <a:blip r:embed="rId16"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7"/>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3080385"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体系及产品认证</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7" name="图片 16"/>
          <p:cNvPicPr>
            <a:picLocks noChangeAspect="1"/>
          </p:cNvPicPr>
          <p:nvPr/>
        </p:nvPicPr>
        <p:blipFill>
          <a:blip r:embed="rId6" cstate="screen"/>
          <a:stretch>
            <a:fillRect/>
          </a:stretch>
        </p:blipFill>
        <p:spPr>
          <a:xfrm>
            <a:off x="1537335" y="1535430"/>
            <a:ext cx="1656080" cy="2344420"/>
          </a:xfrm>
          <a:prstGeom prst="rect">
            <a:avLst/>
          </a:prstGeom>
          <a:effectLst>
            <a:outerShdw blurRad="292100" dist="38100" dir="2700000" algn="tl" rotWithShape="0">
              <a:prstClr val="black">
                <a:alpha val="49000"/>
              </a:prstClr>
            </a:outerShdw>
          </a:effectLst>
        </p:spPr>
      </p:pic>
      <p:pic>
        <p:nvPicPr>
          <p:cNvPr id="21" name="图片 20"/>
          <p:cNvPicPr>
            <a:picLocks noChangeAspect="1"/>
          </p:cNvPicPr>
          <p:nvPr/>
        </p:nvPicPr>
        <p:blipFill>
          <a:blip r:embed="rId7" cstate="screen"/>
          <a:stretch>
            <a:fillRect/>
          </a:stretch>
        </p:blipFill>
        <p:spPr>
          <a:xfrm>
            <a:off x="3467100" y="1535430"/>
            <a:ext cx="1661795" cy="2348865"/>
          </a:xfrm>
          <a:prstGeom prst="rect">
            <a:avLst/>
          </a:prstGeom>
          <a:effectLst>
            <a:outerShdw blurRad="292100" dist="38100" dir="2700000" algn="tl" rotWithShape="0">
              <a:prstClr val="black">
                <a:alpha val="49000"/>
              </a:prstClr>
            </a:outerShdw>
          </a:effectLst>
        </p:spPr>
      </p:pic>
      <p:pic>
        <p:nvPicPr>
          <p:cNvPr id="22" name="图片 21"/>
          <p:cNvPicPr>
            <a:picLocks noChangeAspect="1"/>
          </p:cNvPicPr>
          <p:nvPr/>
        </p:nvPicPr>
        <p:blipFill>
          <a:blip r:embed="rId8" cstate="screen"/>
          <a:stretch>
            <a:fillRect/>
          </a:stretch>
        </p:blipFill>
        <p:spPr>
          <a:xfrm>
            <a:off x="5413375" y="1535430"/>
            <a:ext cx="1711325" cy="2371090"/>
          </a:xfrm>
          <a:prstGeom prst="rect">
            <a:avLst/>
          </a:prstGeom>
          <a:effectLst>
            <a:outerShdw blurRad="292100" dist="38100" dir="2700000" algn="tl" rotWithShape="0">
              <a:prstClr val="black">
                <a:alpha val="49000"/>
              </a:prstClr>
            </a:outerShdw>
          </a:effectLst>
        </p:spPr>
      </p:pic>
      <p:pic>
        <p:nvPicPr>
          <p:cNvPr id="23" name="图片 22"/>
          <p:cNvPicPr>
            <a:picLocks noChangeAspect="1"/>
          </p:cNvPicPr>
          <p:nvPr/>
        </p:nvPicPr>
        <p:blipFill>
          <a:blip r:embed="rId9" cstate="screen"/>
          <a:stretch>
            <a:fillRect/>
          </a:stretch>
        </p:blipFill>
        <p:spPr>
          <a:xfrm>
            <a:off x="7386955" y="1535430"/>
            <a:ext cx="1700530" cy="2371090"/>
          </a:xfrm>
          <a:prstGeom prst="rect">
            <a:avLst/>
          </a:prstGeom>
          <a:effectLst>
            <a:outerShdw blurRad="292100" dist="38100" dir="2700000" algn="tl" rotWithShape="0">
              <a:prstClr val="black">
                <a:alpha val="49000"/>
              </a:prstClr>
            </a:outerShdw>
          </a:effectLst>
        </p:spPr>
      </p:pic>
      <p:pic>
        <p:nvPicPr>
          <p:cNvPr id="24" name="图片 23"/>
          <p:cNvPicPr>
            <a:picLocks noChangeAspect="1"/>
          </p:cNvPicPr>
          <p:nvPr/>
        </p:nvPicPr>
        <p:blipFill>
          <a:blip r:embed="rId10" cstate="screen"/>
          <a:stretch>
            <a:fillRect/>
          </a:stretch>
        </p:blipFill>
        <p:spPr>
          <a:xfrm>
            <a:off x="1534795" y="4123690"/>
            <a:ext cx="1656080" cy="2356485"/>
          </a:xfrm>
          <a:prstGeom prst="rect">
            <a:avLst/>
          </a:prstGeom>
          <a:effectLst>
            <a:outerShdw blurRad="292100" dist="38100" dir="2700000" algn="tl" rotWithShape="0">
              <a:prstClr val="black">
                <a:alpha val="49000"/>
              </a:prstClr>
            </a:outerShdw>
          </a:effectLst>
        </p:spPr>
      </p:pic>
      <p:pic>
        <p:nvPicPr>
          <p:cNvPr id="25" name="图片 24"/>
          <p:cNvPicPr>
            <a:picLocks noChangeAspect="1"/>
          </p:cNvPicPr>
          <p:nvPr/>
        </p:nvPicPr>
        <p:blipFill>
          <a:blip r:embed="rId11" cstate="screen"/>
          <a:stretch>
            <a:fillRect/>
          </a:stretch>
        </p:blipFill>
        <p:spPr>
          <a:xfrm>
            <a:off x="3442970" y="4108450"/>
            <a:ext cx="1685925" cy="2371090"/>
          </a:xfrm>
          <a:prstGeom prst="rect">
            <a:avLst/>
          </a:prstGeom>
          <a:effectLst>
            <a:outerShdw blurRad="292100" dist="38100" dir="2700000" algn="tl" rotWithShape="0">
              <a:prstClr val="black">
                <a:alpha val="49000"/>
              </a:prstClr>
            </a:outerShdw>
          </a:effectLst>
        </p:spPr>
      </p:pic>
      <p:pic>
        <p:nvPicPr>
          <p:cNvPr id="26" name="图片 25"/>
          <p:cNvPicPr>
            <a:picLocks noChangeAspect="1"/>
          </p:cNvPicPr>
          <p:nvPr/>
        </p:nvPicPr>
        <p:blipFill>
          <a:blip r:embed="rId12" cstate="screen"/>
          <a:stretch>
            <a:fillRect/>
          </a:stretch>
        </p:blipFill>
        <p:spPr>
          <a:xfrm>
            <a:off x="5413375" y="4124325"/>
            <a:ext cx="1711325" cy="2387600"/>
          </a:xfrm>
          <a:prstGeom prst="rect">
            <a:avLst/>
          </a:prstGeom>
          <a:effectLst>
            <a:outerShdw blurRad="292100" dist="38100" dir="2700000" algn="tl" rotWithShape="0">
              <a:prstClr val="black">
                <a:alpha val="49000"/>
              </a:prstClr>
            </a:outerShdw>
          </a:effectLst>
        </p:spPr>
      </p:pic>
      <p:pic>
        <p:nvPicPr>
          <p:cNvPr id="27" name="图片 26"/>
          <p:cNvPicPr>
            <a:picLocks noChangeAspect="1"/>
          </p:cNvPicPr>
          <p:nvPr/>
        </p:nvPicPr>
        <p:blipFill>
          <a:blip r:embed="rId13" cstate="screen"/>
          <a:stretch>
            <a:fillRect/>
          </a:stretch>
        </p:blipFill>
        <p:spPr>
          <a:xfrm>
            <a:off x="7386955" y="4124325"/>
            <a:ext cx="1700530" cy="2370455"/>
          </a:xfrm>
          <a:prstGeom prst="rect">
            <a:avLst/>
          </a:prstGeom>
          <a:effectLst>
            <a:outerShdw blurRad="292100" dist="38100" dir="2700000" algn="tl" rotWithShape="0">
              <a:prstClr val="black">
                <a:alpha val="49000"/>
              </a:prstClr>
            </a:outerShdw>
          </a:effectLst>
        </p:spPr>
      </p:pic>
      <p:pic>
        <p:nvPicPr>
          <p:cNvPr id="28" name="图片 27"/>
          <p:cNvPicPr>
            <a:picLocks noChangeAspect="1"/>
          </p:cNvPicPr>
          <p:nvPr/>
        </p:nvPicPr>
        <p:blipFill>
          <a:blip r:embed="rId14" cstate="screen"/>
          <a:stretch>
            <a:fillRect/>
          </a:stretch>
        </p:blipFill>
        <p:spPr>
          <a:xfrm>
            <a:off x="9302750" y="4108450"/>
            <a:ext cx="1645920" cy="2386330"/>
          </a:xfrm>
          <a:prstGeom prst="rect">
            <a:avLst/>
          </a:prstGeom>
          <a:effectLst>
            <a:outerShdw blurRad="292100" dist="38100" dir="2700000" algn="tl" rotWithShape="0">
              <a:prstClr val="black">
                <a:alpha val="49000"/>
              </a:prstClr>
            </a:outerShdw>
          </a:effectLst>
        </p:spPr>
      </p:pic>
      <p:pic>
        <p:nvPicPr>
          <p:cNvPr id="29" name="图片 28"/>
          <p:cNvPicPr>
            <a:picLocks noChangeAspect="1"/>
          </p:cNvPicPr>
          <p:nvPr/>
        </p:nvPicPr>
        <p:blipFill>
          <a:blip r:embed="rId15" cstate="screen"/>
          <a:stretch>
            <a:fillRect/>
          </a:stretch>
        </p:blipFill>
        <p:spPr>
          <a:xfrm>
            <a:off x="9305290" y="1562735"/>
            <a:ext cx="1643380" cy="2360295"/>
          </a:xfrm>
          <a:prstGeom prst="rect">
            <a:avLst/>
          </a:prstGeom>
          <a:effectLst>
            <a:outerShdw blurRad="292100" dist="38100" dir="2700000" algn="tl" rotWithShape="0">
              <a:prstClr val="black">
                <a:alpha val="49000"/>
              </a:prstClr>
            </a:outerShdw>
          </a:effectLst>
        </p:spPr>
      </p:pic>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descr="凯美x2b"/>
          <p:cNvPicPr>
            <a:picLocks noChangeAspect="1"/>
          </p:cNvPicPr>
          <p:nvPr userDrawn="1"/>
        </p:nvPicPr>
        <p:blipFill>
          <a:blip r:embed="rId16"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7"/>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1" name="组合 10"/>
          <p:cNvGrpSpPr/>
          <p:nvPr/>
        </p:nvGrpSpPr>
        <p:grpSpPr>
          <a:xfrm rot="0">
            <a:off x="701675" y="1741805"/>
            <a:ext cx="4663440" cy="2117725"/>
            <a:chOff x="1557" y="3650"/>
            <a:chExt cx="7344" cy="2485"/>
          </a:xfrm>
        </p:grpSpPr>
        <p:sp>
          <p:nvSpPr>
            <p:cNvPr id="20" name="同侧圆角矩形 19"/>
            <p:cNvSpPr/>
            <p:nvPr/>
          </p:nvSpPr>
          <p:spPr>
            <a:xfrm rot="5400000">
              <a:off x="3988" y="1219"/>
              <a:ext cx="2481" cy="7344"/>
            </a:xfrm>
            <a:prstGeom prst="round2SameRect">
              <a:avLst>
                <a:gd name="adj1" fmla="val 29141"/>
                <a:gd name="adj2" fmla="val 0"/>
              </a:avLst>
            </a:prstGeom>
            <a:solidFill>
              <a:schemeClr val="bg1"/>
            </a:solidFill>
            <a:ln>
              <a:noFill/>
            </a:ln>
            <a:effectLst>
              <a:outerShdw blurRad="215900" dist="762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2" name="直接连接符 11"/>
            <p:cNvCxnSpPr/>
            <p:nvPr/>
          </p:nvCxnSpPr>
          <p:spPr>
            <a:xfrm>
              <a:off x="1593" y="3650"/>
              <a:ext cx="2" cy="2485"/>
            </a:xfrm>
            <a:prstGeom prst="line">
              <a:avLst/>
            </a:prstGeom>
            <a:ln w="698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3080385"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体系及产品认证</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p:cNvPicPr>
            <a:picLocks noChangeAspect="1"/>
          </p:cNvPicPr>
          <p:nvPr>
            <p:custDataLst>
              <p:tags r:id="rId6"/>
            </p:custDataLst>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861050" y="1818640"/>
            <a:ext cx="5626100" cy="2835910"/>
          </a:xfrm>
          <a:prstGeom prst="rect">
            <a:avLst/>
          </a:prstGeom>
          <a:effectLst>
            <a:outerShdw blurRad="190500" dist="38100" dir="2700000" algn="tl" rotWithShape="0">
              <a:prstClr val="black">
                <a:alpha val="40000"/>
              </a:prstClr>
            </a:outerShdw>
          </a:effectLst>
        </p:spPr>
      </p:pic>
      <p:sp>
        <p:nvSpPr>
          <p:cNvPr id="5" name="文本框 4"/>
          <p:cNvSpPr txBox="1"/>
          <p:nvPr/>
        </p:nvSpPr>
        <p:spPr>
          <a:xfrm>
            <a:off x="965200" y="1799590"/>
            <a:ext cx="3088640" cy="398780"/>
          </a:xfrm>
          <a:prstGeom prst="rect">
            <a:avLst/>
          </a:prstGeom>
          <a:noFill/>
        </p:spPr>
        <p:txBody>
          <a:bodyPr wrap="square" rtlCol="0">
            <a:spAutoFit/>
          </a:bodyPr>
          <a:p>
            <a:r>
              <a:rPr lang="en-US" altLang="zh-CN"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1. </a:t>
            </a:r>
            <a:r>
              <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市场服务领域：</a:t>
            </a:r>
            <a:endPar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nvSpPr>
        <p:spPr>
          <a:xfrm>
            <a:off x="220980" y="2137410"/>
            <a:ext cx="5002530" cy="1630045"/>
          </a:xfrm>
          <a:prstGeom prst="rect">
            <a:avLst/>
          </a:prstGeom>
          <a:noFill/>
        </p:spPr>
        <p:txBody>
          <a:bodyPr wrap="square" rtlCol="0">
            <a:spAutoFit/>
          </a:bodyPr>
          <a:p>
            <a:pPr marL="857250" lvl="1" indent="-285750">
              <a:lnSpc>
                <a:spcPts val="2000"/>
              </a:lnSpc>
              <a:buFont typeface="Arial" panose="020B0604020202020204" pitchFamily="34" charset="0"/>
              <a:buChar char="•"/>
            </a:pPr>
            <a:r>
              <a:rPr lang="zh-CN" altLang="en-US" sz="1400" dirty="0">
                <a:effectLst>
                  <a:glow rad="101600">
                    <a:schemeClr val="bg1">
                      <a:alpha val="60000"/>
                    </a:schemeClr>
                  </a:glow>
                </a:effectLst>
                <a:latin typeface="+mn-ea"/>
                <a:cs typeface="+mn-ea"/>
                <a:sym typeface="+mn-ea"/>
              </a:rPr>
              <a:t>产品应用覆盖国内数十个领域；</a:t>
            </a:r>
            <a:endParaRPr lang="en-US" altLang="zh-CN" sz="1400" dirty="0">
              <a:solidFill>
                <a:schemeClr val="tx1"/>
              </a:solidFill>
              <a:effectLst>
                <a:glow rad="101600">
                  <a:schemeClr val="bg1">
                    <a:alpha val="60000"/>
                  </a:schemeClr>
                </a:glow>
              </a:effectLst>
              <a:latin typeface="+mn-ea"/>
              <a:cs typeface="+mn-ea"/>
            </a:endParaRPr>
          </a:p>
          <a:p>
            <a:pPr marL="857250" lvl="1" indent="-285750">
              <a:lnSpc>
                <a:spcPts val="2000"/>
              </a:lnSpc>
              <a:buFont typeface="Arial" panose="020B0604020202020204" pitchFamily="34" charset="0"/>
              <a:buChar char="•"/>
            </a:pPr>
            <a:r>
              <a:rPr lang="zh-CN" altLang="en-US" sz="1400" dirty="0">
                <a:effectLst>
                  <a:glow rad="101600">
                    <a:schemeClr val="bg1">
                      <a:alpha val="60000"/>
                    </a:schemeClr>
                  </a:glow>
                </a:effectLst>
                <a:latin typeface="+mn-ea"/>
                <a:cs typeface="+mn-ea"/>
                <a:sym typeface="+mn-ea"/>
              </a:rPr>
              <a:t>客户总数量几千户；</a:t>
            </a:r>
            <a:endParaRPr lang="en-US" altLang="zh-CN" sz="1400" dirty="0">
              <a:solidFill>
                <a:schemeClr val="tx1"/>
              </a:solidFill>
              <a:effectLst>
                <a:glow rad="101600">
                  <a:schemeClr val="bg1">
                    <a:alpha val="60000"/>
                  </a:schemeClr>
                </a:glow>
              </a:effectLst>
              <a:latin typeface="+mn-ea"/>
              <a:cs typeface="+mn-ea"/>
            </a:endParaRPr>
          </a:p>
          <a:p>
            <a:pPr marL="857250" lvl="1" indent="-285750">
              <a:lnSpc>
                <a:spcPts val="2000"/>
              </a:lnSpc>
              <a:buFont typeface="Arial" panose="020B0604020202020204" pitchFamily="34" charset="0"/>
              <a:buChar char="•"/>
            </a:pPr>
            <a:r>
              <a:rPr lang="zh-CN" altLang="en-US" sz="1400" dirty="0">
                <a:effectLst>
                  <a:glow rad="101600">
                    <a:schemeClr val="bg1">
                      <a:alpha val="60000"/>
                    </a:schemeClr>
                  </a:glow>
                </a:effectLst>
                <a:latin typeface="+mn-ea"/>
                <a:cs typeface="+mn-ea"/>
                <a:sym typeface="+mn-ea"/>
              </a:rPr>
              <a:t>覆盖国外三十多个国家和地区；</a:t>
            </a:r>
            <a:endParaRPr lang="en-US" altLang="zh-CN" sz="1400" dirty="0">
              <a:solidFill>
                <a:schemeClr val="tx1"/>
              </a:solidFill>
              <a:effectLst>
                <a:glow rad="101600">
                  <a:schemeClr val="bg1">
                    <a:alpha val="60000"/>
                  </a:schemeClr>
                </a:glow>
              </a:effectLst>
              <a:latin typeface="+mn-ea"/>
              <a:cs typeface="+mn-ea"/>
            </a:endParaRPr>
          </a:p>
          <a:p>
            <a:pPr marL="857250" lvl="1" indent="-285750">
              <a:lnSpc>
                <a:spcPts val="2000"/>
              </a:lnSpc>
              <a:buFont typeface="Arial" panose="020B0604020202020204" pitchFamily="34" charset="0"/>
              <a:buChar char="•"/>
            </a:pPr>
            <a:r>
              <a:rPr lang="zh-CN" altLang="en-US" sz="1400" dirty="0">
                <a:effectLst>
                  <a:glow rad="101600">
                    <a:schemeClr val="bg1">
                      <a:alpha val="60000"/>
                    </a:schemeClr>
                  </a:glow>
                </a:effectLst>
                <a:latin typeface="+mn-ea"/>
                <a:cs typeface="+mn-ea"/>
                <a:sym typeface="+mn-ea"/>
              </a:rPr>
              <a:t>在智能电表领域，占有率高达</a:t>
            </a:r>
            <a:r>
              <a:rPr lang="en-US" altLang="zh-CN" sz="1400" dirty="0">
                <a:effectLst>
                  <a:glow rad="101600">
                    <a:schemeClr val="bg1">
                      <a:alpha val="60000"/>
                    </a:schemeClr>
                  </a:glow>
                </a:effectLst>
                <a:latin typeface="+mn-ea"/>
                <a:cs typeface="+mn-ea"/>
                <a:sym typeface="+mn-ea"/>
              </a:rPr>
              <a:t>83%</a:t>
            </a:r>
            <a:r>
              <a:rPr lang="zh-CN" altLang="en-US" sz="1400" dirty="0">
                <a:effectLst>
                  <a:glow rad="101600">
                    <a:schemeClr val="bg1">
                      <a:alpha val="60000"/>
                    </a:schemeClr>
                  </a:glow>
                </a:effectLst>
                <a:latin typeface="+mn-ea"/>
                <a:cs typeface="+mn-ea"/>
                <a:sym typeface="+mn-ea"/>
              </a:rPr>
              <a:t>以上；</a:t>
            </a:r>
            <a:endParaRPr lang="en-US" altLang="zh-CN" sz="1400" dirty="0">
              <a:solidFill>
                <a:schemeClr val="tx1"/>
              </a:solidFill>
              <a:effectLst>
                <a:glow rad="101600">
                  <a:schemeClr val="bg1">
                    <a:alpha val="60000"/>
                  </a:schemeClr>
                </a:glow>
              </a:effectLst>
              <a:latin typeface="+mn-ea"/>
              <a:cs typeface="+mn-ea"/>
            </a:endParaRPr>
          </a:p>
          <a:p>
            <a:pPr marL="857250" lvl="1" indent="-285750">
              <a:lnSpc>
                <a:spcPts val="2000"/>
              </a:lnSpc>
              <a:buFont typeface="Arial" panose="020B0604020202020204" pitchFamily="34" charset="0"/>
              <a:buChar char="•"/>
            </a:pPr>
            <a:r>
              <a:rPr lang="zh-CN" altLang="en-US" sz="1400" dirty="0">
                <a:effectLst>
                  <a:glow rad="101600">
                    <a:schemeClr val="bg1">
                      <a:alpha val="60000"/>
                    </a:schemeClr>
                  </a:glow>
                </a:effectLst>
                <a:latin typeface="+mn-ea"/>
                <a:cs typeface="+mn-ea"/>
                <a:sym typeface="+mn-ea"/>
              </a:rPr>
              <a:t>针对宽带载波领域市场占有率</a:t>
            </a:r>
            <a:r>
              <a:rPr lang="en-US" altLang="zh-CN" sz="1400" dirty="0">
                <a:effectLst>
                  <a:glow rad="101600">
                    <a:schemeClr val="bg1">
                      <a:alpha val="60000"/>
                    </a:schemeClr>
                  </a:glow>
                </a:effectLst>
                <a:latin typeface="+mn-ea"/>
                <a:cs typeface="+mn-ea"/>
                <a:sym typeface="+mn-ea"/>
              </a:rPr>
              <a:t>91%</a:t>
            </a:r>
            <a:r>
              <a:rPr lang="zh-CN" altLang="en-US" sz="1400" dirty="0">
                <a:effectLst>
                  <a:glow rad="101600">
                    <a:schemeClr val="bg1">
                      <a:alpha val="60000"/>
                    </a:schemeClr>
                  </a:glow>
                </a:effectLst>
                <a:latin typeface="+mn-ea"/>
                <a:cs typeface="+mn-ea"/>
                <a:sym typeface="+mn-ea"/>
              </a:rPr>
              <a:t>以上；</a:t>
            </a:r>
            <a:endParaRPr lang="en-US" altLang="zh-CN" sz="1400" dirty="0">
              <a:solidFill>
                <a:schemeClr val="tx1"/>
              </a:solidFill>
              <a:effectLst>
                <a:glow rad="101600">
                  <a:schemeClr val="bg1">
                    <a:alpha val="60000"/>
                  </a:schemeClr>
                </a:glow>
              </a:effectLst>
              <a:latin typeface="+mn-ea"/>
              <a:cs typeface="+mn-ea"/>
            </a:endParaRPr>
          </a:p>
          <a:p>
            <a:pPr marL="857250" lvl="1" indent="-285750">
              <a:lnSpc>
                <a:spcPts val="2000"/>
              </a:lnSpc>
              <a:buFont typeface="Arial" panose="020B0604020202020204" pitchFamily="34" charset="0"/>
              <a:buChar char="•"/>
            </a:pPr>
            <a:r>
              <a:rPr lang="zh-CN" altLang="zh-CN" sz="1400" dirty="0">
                <a:latin typeface="+mn-ea"/>
                <a:cs typeface="+mn-ea"/>
                <a:sym typeface="+mn-ea"/>
              </a:rPr>
              <a:t>汽车</a:t>
            </a:r>
            <a:r>
              <a:rPr lang="zh-CN" altLang="en-US" sz="1400" dirty="0">
                <a:latin typeface="+mn-ea"/>
                <a:cs typeface="+mn-ea"/>
                <a:sym typeface="+mn-ea"/>
              </a:rPr>
              <a:t>，</a:t>
            </a:r>
            <a:r>
              <a:rPr lang="zh-CN" altLang="zh-CN" sz="1400" dirty="0">
                <a:latin typeface="+mn-ea"/>
                <a:cs typeface="+mn-ea"/>
                <a:sym typeface="+mn-ea"/>
              </a:rPr>
              <a:t>军工</a:t>
            </a:r>
            <a:r>
              <a:rPr lang="zh-CN" altLang="en-US" sz="1400" dirty="0">
                <a:latin typeface="+mn-ea"/>
                <a:cs typeface="+mn-ea"/>
                <a:sym typeface="+mn-ea"/>
              </a:rPr>
              <a:t>，</a:t>
            </a:r>
            <a:r>
              <a:rPr lang="zh-CN" altLang="zh-CN" sz="1400" dirty="0">
                <a:latin typeface="+mn-ea"/>
                <a:cs typeface="+mn-ea"/>
                <a:sym typeface="+mn-ea"/>
              </a:rPr>
              <a:t>新能源</a:t>
            </a:r>
            <a:r>
              <a:rPr lang="zh-CN" altLang="en-US" sz="1400" dirty="0">
                <a:latin typeface="+mn-ea"/>
                <a:cs typeface="+mn-ea"/>
                <a:sym typeface="+mn-ea"/>
              </a:rPr>
              <a:t>等领域</a:t>
            </a:r>
            <a:r>
              <a:rPr lang="zh-CN" altLang="en-US" sz="1400" dirty="0">
                <a:effectLst>
                  <a:glow rad="101600">
                    <a:schemeClr val="bg1">
                      <a:alpha val="60000"/>
                    </a:schemeClr>
                  </a:glow>
                </a:effectLst>
                <a:latin typeface="+mn-ea"/>
                <a:cs typeface="+mn-ea"/>
                <a:sym typeface="+mn-ea"/>
              </a:rPr>
              <a:t>市场占有率</a:t>
            </a:r>
            <a:r>
              <a:rPr lang="en-US" altLang="zh-CN" sz="1400" dirty="0">
                <a:effectLst>
                  <a:glow rad="101600">
                    <a:schemeClr val="bg1">
                      <a:alpha val="60000"/>
                    </a:schemeClr>
                  </a:glow>
                </a:effectLst>
                <a:latin typeface="+mn-ea"/>
                <a:cs typeface="+mn-ea"/>
                <a:sym typeface="+mn-ea"/>
              </a:rPr>
              <a:t>50%</a:t>
            </a:r>
            <a:r>
              <a:rPr lang="zh-CN" altLang="en-US" sz="1400" dirty="0">
                <a:effectLst>
                  <a:glow rad="101600">
                    <a:schemeClr val="bg1">
                      <a:alpha val="60000"/>
                    </a:schemeClr>
                  </a:glow>
                </a:effectLst>
                <a:latin typeface="+mn-ea"/>
                <a:cs typeface="+mn-ea"/>
                <a:sym typeface="+mn-ea"/>
              </a:rPr>
              <a:t>以上；</a:t>
            </a:r>
            <a:endParaRPr lang="zh-CN" altLang="en-US" sz="1400" dirty="0">
              <a:effectLst/>
              <a:latin typeface="+mn-ea"/>
              <a:cs typeface="+mn-ea"/>
              <a:sym typeface="+mn-ea"/>
            </a:endParaRPr>
          </a:p>
        </p:txBody>
      </p:sp>
      <p:grpSp>
        <p:nvGrpSpPr>
          <p:cNvPr id="30" name="组合 29"/>
          <p:cNvGrpSpPr/>
          <p:nvPr/>
        </p:nvGrpSpPr>
        <p:grpSpPr>
          <a:xfrm rot="0">
            <a:off x="701675" y="4126865"/>
            <a:ext cx="4663440" cy="2313940"/>
            <a:chOff x="1557" y="3650"/>
            <a:chExt cx="7344" cy="2485"/>
          </a:xfrm>
        </p:grpSpPr>
        <p:sp>
          <p:nvSpPr>
            <p:cNvPr id="31" name="同侧圆角矩形 30"/>
            <p:cNvSpPr/>
            <p:nvPr/>
          </p:nvSpPr>
          <p:spPr>
            <a:xfrm rot="5400000">
              <a:off x="3988" y="1219"/>
              <a:ext cx="2481" cy="7344"/>
            </a:xfrm>
            <a:prstGeom prst="round2SameRect">
              <a:avLst>
                <a:gd name="adj1" fmla="val 29141"/>
                <a:gd name="adj2" fmla="val 0"/>
              </a:avLst>
            </a:prstGeom>
            <a:solidFill>
              <a:schemeClr val="bg1"/>
            </a:solidFill>
            <a:ln>
              <a:noFill/>
            </a:ln>
            <a:effectLst>
              <a:outerShdw blurRad="215900" dist="76200" dir="2700000" algn="tl" rotWithShape="0">
                <a:prstClr val="black">
                  <a:alpha val="5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32" name="直接连接符 31"/>
            <p:cNvCxnSpPr/>
            <p:nvPr/>
          </p:nvCxnSpPr>
          <p:spPr>
            <a:xfrm>
              <a:off x="1593" y="3650"/>
              <a:ext cx="2" cy="2485"/>
            </a:xfrm>
            <a:prstGeom prst="line">
              <a:avLst/>
            </a:prstGeom>
            <a:ln w="698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3" name="文本框 32"/>
          <p:cNvSpPr txBox="1"/>
          <p:nvPr/>
        </p:nvSpPr>
        <p:spPr>
          <a:xfrm>
            <a:off x="965200" y="4255770"/>
            <a:ext cx="3088640" cy="398780"/>
          </a:xfrm>
          <a:prstGeom prst="rect">
            <a:avLst/>
          </a:prstGeom>
          <a:noFill/>
        </p:spPr>
        <p:txBody>
          <a:bodyPr wrap="square" rtlCol="0">
            <a:spAutoFit/>
          </a:bodyPr>
          <a:p>
            <a:r>
              <a:rPr lang="en-US" altLang="zh-CN"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2.</a:t>
            </a:r>
            <a:r>
              <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 产品品种齐全</a:t>
            </a:r>
            <a:r>
              <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6" name="文本框 35"/>
          <p:cNvSpPr txBox="1"/>
          <p:nvPr/>
        </p:nvSpPr>
        <p:spPr>
          <a:xfrm>
            <a:off x="965200" y="4654550"/>
            <a:ext cx="3982720" cy="603885"/>
          </a:xfrm>
          <a:prstGeom prst="rect">
            <a:avLst/>
          </a:prstGeom>
          <a:noFill/>
        </p:spPr>
        <p:txBody>
          <a:bodyPr wrap="square" rtlCol="0">
            <a:spAutoFit/>
          </a:bodyPr>
          <a:p>
            <a:pPr marL="285750" lvl="1" indent="-285750" algn="l">
              <a:buClrTx/>
              <a:buSzTx/>
              <a:buFont typeface="Arial" panose="020B0604020202020204" pitchFamily="34" charset="0"/>
              <a:buChar char="•"/>
            </a:pPr>
            <a:r>
              <a:rPr lang="zh-CN" altLang="en-US" sz="1600" dirty="0">
                <a:effectLst/>
                <a:latin typeface="微软雅黑" panose="020B0503020204020204" charset="-122"/>
                <a:ea typeface="微软雅黑" panose="020B0503020204020204" charset="-122"/>
                <a:cs typeface="微软雅黑" panose="020B0503020204020204" charset="-122"/>
                <a:sym typeface="+mn-ea"/>
              </a:rPr>
              <a:t>从</a:t>
            </a:r>
            <a:r>
              <a:rPr lang="zh-CN" altLang="en-US" sz="1600" dirty="0">
                <a:effectLst/>
                <a:latin typeface="微软雅黑" panose="020B0503020204020204" charset="-122"/>
                <a:ea typeface="微软雅黑" panose="020B0503020204020204" charset="-122"/>
                <a:cs typeface="微软雅黑" panose="020B0503020204020204" charset="-122"/>
                <a:sym typeface="+mn-ea"/>
              </a:rPr>
              <a:t>0.1F~3000F</a:t>
            </a:r>
            <a:r>
              <a:rPr lang="zh-CN" altLang="en-US" sz="1600" dirty="0">
                <a:effectLst/>
                <a:latin typeface="微软雅黑" panose="020B0503020204020204" charset="-122"/>
                <a:ea typeface="微软雅黑" panose="020B0503020204020204" charset="-122"/>
                <a:cs typeface="微软雅黑" panose="020B0503020204020204" charset="-122"/>
                <a:sym typeface="+mn-ea"/>
              </a:rPr>
              <a:t>及模组产品，</a:t>
            </a:r>
            <a:endParaRPr lang="zh-CN" altLang="en-US" sz="1600" dirty="0">
              <a:effectLst/>
              <a:latin typeface="微软雅黑" panose="020B0503020204020204" charset="-122"/>
              <a:ea typeface="微软雅黑" panose="020B0503020204020204" charset="-122"/>
              <a:cs typeface="微软雅黑" panose="020B0503020204020204" charset="-122"/>
              <a:sym typeface="+mn-ea"/>
            </a:endParaRPr>
          </a:p>
          <a:p>
            <a:pPr marL="285750" lvl="1" indent="-285750" algn="l">
              <a:buClrTx/>
              <a:buSzTx/>
              <a:buFont typeface="Arial" panose="020B0604020202020204" pitchFamily="34" charset="0"/>
              <a:buChar char="•"/>
            </a:pPr>
            <a:r>
              <a:rPr lang="zh-CN" altLang="en-US" sz="1600" dirty="0">
                <a:effectLst/>
                <a:latin typeface="微软雅黑" panose="020B0503020204020204" charset="-122"/>
                <a:ea typeface="微软雅黑" panose="020B0503020204020204" charset="-122"/>
                <a:cs typeface="微软雅黑" panose="020B0503020204020204" charset="-122"/>
                <a:sym typeface="+mn-ea"/>
              </a:rPr>
              <a:t>并具有相应的供货资质</a:t>
            </a:r>
            <a:endParaRPr lang="zh-CN" altLang="en-US" sz="1600" dirty="0">
              <a:effectLst/>
              <a:latin typeface="微软雅黑" panose="020B0503020204020204" charset="-122"/>
              <a:ea typeface="微软雅黑" panose="020B0503020204020204" charset="-122"/>
              <a:cs typeface="微软雅黑" panose="020B0503020204020204" charset="-122"/>
              <a:sym typeface="+mn-ea"/>
            </a:endParaRPr>
          </a:p>
        </p:txBody>
      </p:sp>
      <p:sp>
        <p:nvSpPr>
          <p:cNvPr id="37" name="文本框 36"/>
          <p:cNvSpPr txBox="1"/>
          <p:nvPr/>
        </p:nvSpPr>
        <p:spPr>
          <a:xfrm>
            <a:off x="965200" y="5313045"/>
            <a:ext cx="3088640" cy="398780"/>
          </a:xfrm>
          <a:prstGeom prst="rect">
            <a:avLst/>
          </a:prstGeom>
          <a:noFill/>
        </p:spPr>
        <p:txBody>
          <a:bodyPr wrap="square" rtlCol="0">
            <a:spAutoFit/>
          </a:bodyPr>
          <a:p>
            <a:r>
              <a:rPr lang="en-US" altLang="zh-CN"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3. </a:t>
            </a:r>
            <a:r>
              <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客户服务</a:t>
            </a:r>
            <a:r>
              <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rPr>
              <a:t>：</a:t>
            </a:r>
            <a:endParaRPr lang="zh-CN" altLang="en-US" sz="20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9" name="文本框 38"/>
          <p:cNvSpPr txBox="1"/>
          <p:nvPr/>
        </p:nvSpPr>
        <p:spPr>
          <a:xfrm>
            <a:off x="965200" y="5711825"/>
            <a:ext cx="3982720" cy="583565"/>
          </a:xfrm>
          <a:prstGeom prst="rect">
            <a:avLst/>
          </a:prstGeom>
          <a:noFill/>
        </p:spPr>
        <p:txBody>
          <a:bodyPr wrap="square" rtlCol="0">
            <a:spAutoFit/>
          </a:bodyPr>
          <a:p>
            <a:pPr marL="285750" lvl="1" indent="-285750" algn="l">
              <a:buClrTx/>
              <a:buSzTx/>
              <a:buFont typeface="Arial" panose="020B0604020202020204" pitchFamily="34" charset="0"/>
              <a:buChar char="•"/>
            </a:pPr>
            <a:r>
              <a:rPr lang="zh-CN" altLang="en-US" sz="1600" dirty="0">
                <a:effectLst/>
                <a:latin typeface="微软雅黑" panose="020B0503020204020204" charset="-122"/>
                <a:ea typeface="微软雅黑" panose="020B0503020204020204" charset="-122"/>
                <a:cs typeface="微软雅黑" panose="020B0503020204020204" charset="-122"/>
                <a:sym typeface="+mn-ea"/>
              </a:rPr>
              <a:t>专业的技术工程师负责选型及设计</a:t>
            </a:r>
            <a:endParaRPr lang="zh-CN" altLang="en-US" sz="1600" dirty="0">
              <a:effectLst/>
              <a:latin typeface="微软雅黑" panose="020B0503020204020204" charset="-122"/>
              <a:ea typeface="微软雅黑" panose="020B0503020204020204" charset="-122"/>
              <a:cs typeface="微软雅黑" panose="020B0503020204020204" charset="-122"/>
              <a:sym typeface="+mn-ea"/>
            </a:endParaRPr>
          </a:p>
          <a:p>
            <a:pPr marL="285750" lvl="1" indent="-285750" algn="l">
              <a:buClrTx/>
              <a:buSzTx/>
              <a:buFont typeface="Arial" panose="020B0604020202020204" pitchFamily="34" charset="0"/>
              <a:buChar char="•"/>
            </a:pPr>
            <a:r>
              <a:rPr lang="zh-CN" altLang="en-US" sz="1600" dirty="0">
                <a:effectLst/>
                <a:latin typeface="微软雅黑" panose="020B0503020204020204" charset="-122"/>
                <a:ea typeface="微软雅黑" panose="020B0503020204020204" charset="-122"/>
                <a:cs typeface="微软雅黑" panose="020B0503020204020204" charset="-122"/>
                <a:sym typeface="+mn-ea"/>
              </a:rPr>
              <a:t>公司设有售前、售中及售后服务</a:t>
            </a:r>
            <a:endParaRPr lang="zh-CN" altLang="en-US" sz="1600" dirty="0">
              <a:effectLst/>
              <a:latin typeface="微软雅黑" panose="020B0503020204020204" charset="-122"/>
              <a:ea typeface="微软雅黑" panose="020B0503020204020204" charset="-122"/>
              <a:cs typeface="微软雅黑" panose="020B0503020204020204" charset="-122"/>
              <a:sym typeface="+mn-ea"/>
            </a:endParaRPr>
          </a:p>
        </p:txBody>
      </p:sp>
      <p:pic>
        <p:nvPicPr>
          <p:cNvPr id="40" name="图片 39"/>
          <p:cNvPicPr>
            <a:picLocks noChangeAspect="1"/>
          </p:cNvPicPr>
          <p:nvPr/>
        </p:nvPicPr>
        <p:blipFill>
          <a:blip r:embed="rId9" cstate="print"/>
          <a:stretch>
            <a:fillRect/>
          </a:stretch>
        </p:blipFill>
        <p:spPr>
          <a:xfrm>
            <a:off x="5531485" y="4872990"/>
            <a:ext cx="6402705" cy="1125855"/>
          </a:xfrm>
          <a:prstGeom prst="rect">
            <a:avLst/>
          </a:prstGeom>
        </p:spPr>
      </p:pic>
      <p:sp>
        <p:nvSpPr>
          <p:cNvPr id="9"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6" name="图片 15" descr="凯美x2b"/>
          <p:cNvPicPr>
            <a:picLocks noChangeAspect="1"/>
          </p:cNvPicPr>
          <p:nvPr userDrawn="1"/>
        </p:nvPicPr>
        <p:blipFill>
          <a:blip r:embed="rId10"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3080385"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体系及产品认证</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026" name="Picture 2" descr="D:\凯美文档\质量部\PPT\9faa5c037e5a29677a12b9c123814780.jpeg"/>
          <p:cNvPicPr>
            <a:picLocks noChangeAspect="1" noChangeArrowheads="1"/>
          </p:cNvPicPr>
          <p:nvPr/>
        </p:nvPicPr>
        <p:blipFill>
          <a:blip r:embed="rId6"/>
          <a:srcRect/>
          <a:stretch>
            <a:fillRect/>
          </a:stretch>
        </p:blipFill>
        <p:spPr bwMode="auto">
          <a:xfrm>
            <a:off x="0" y="1490345"/>
            <a:ext cx="12192635" cy="2025650"/>
          </a:xfrm>
          <a:prstGeom prst="rect">
            <a:avLst/>
          </a:prstGeom>
          <a:noFill/>
          <a:extLst>
            <a:ext uri="{909E8E84-426E-40DD-AFC4-6F175D3DCCD1}">
              <a14:hiddenFill xmlns:a14="http://schemas.microsoft.com/office/drawing/2010/main">
                <a:solidFill>
                  <a:srgbClr val="FFFFFF"/>
                </a:solidFill>
              </a14:hiddenFill>
            </a:ext>
          </a:extLst>
        </p:spPr>
      </p:pic>
      <p:sp>
        <p:nvSpPr>
          <p:cNvPr id="51" name="矩形: 圆角 1"/>
          <p:cNvSpPr/>
          <p:nvPr/>
        </p:nvSpPr>
        <p:spPr>
          <a:xfrm>
            <a:off x="807720" y="3735070"/>
            <a:ext cx="5134610" cy="2817495"/>
          </a:xfrm>
          <a:prstGeom prst="roundRect">
            <a:avLst>
              <a:gd name="adj" fmla="val 4467"/>
            </a:avLst>
          </a:prstGeom>
          <a:solidFill>
            <a:srgbClr val="00B0F0"/>
          </a:solidFill>
          <a:ln>
            <a:noFill/>
          </a:ln>
          <a:effectLst>
            <a:outerShdw blurRad="139700" dist="38100" dir="2700000" algn="tl" rotWithShape="0">
              <a:prstClr val="black">
                <a:alpha val="50000"/>
              </a:prstClr>
            </a:outerShdw>
            <a:reflection blurRad="6350" stA="38000" endA="300" endPos="3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圆角 11"/>
          <p:cNvSpPr/>
          <p:nvPr/>
        </p:nvSpPr>
        <p:spPr>
          <a:xfrm>
            <a:off x="6118225" y="3735070"/>
            <a:ext cx="5134610" cy="2817495"/>
          </a:xfrm>
          <a:prstGeom prst="roundRect">
            <a:avLst>
              <a:gd name="adj" fmla="val 3391"/>
            </a:avLst>
          </a:prstGeom>
          <a:solidFill>
            <a:srgbClr val="0070C0"/>
          </a:solidFill>
          <a:ln>
            <a:noFill/>
          </a:ln>
          <a:effectLst>
            <a:outerShdw blurRad="139700" dist="38100" dir="2700000" algn="tl" rotWithShape="0">
              <a:prstClr val="black">
                <a:alpha val="50000"/>
              </a:prstClr>
            </a:outerShdw>
            <a:reflection blurRad="6350" stA="38000" endA="300" endPos="3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nvSpPr>
        <p:spPr>
          <a:xfrm>
            <a:off x="3270164" y="4273021"/>
            <a:ext cx="281940" cy="276860"/>
          </a:xfrm>
          <a:prstGeom prst="rect">
            <a:avLst/>
          </a:prstGeom>
          <a:noFill/>
        </p:spPr>
        <p:txBody>
          <a:bodyPr wrap="none" lIns="0" tIns="0" rIns="0" bIns="0" rtlCol="0">
            <a:spAutoFit/>
          </a:bodyPr>
          <a:p>
            <a:pPr algn="ctr"/>
            <a:r>
              <a:rPr lang="en-US" altLang="zh-CN" b="1" dirty="0">
                <a:solidFill>
                  <a:schemeClr val="bg1"/>
                </a:solidFill>
                <a:latin typeface="微软雅黑" panose="020B0503020204020204" charset="-122"/>
                <a:ea typeface="微软雅黑" panose="020B0503020204020204" charset="-122"/>
              </a:rPr>
              <a:t>01</a:t>
            </a:r>
            <a:endParaRPr lang="en-US" altLang="zh-CN" b="1" dirty="0">
              <a:solidFill>
                <a:schemeClr val="bg1"/>
              </a:solidFill>
              <a:latin typeface="微软雅黑" panose="020B0503020204020204" charset="-122"/>
              <a:ea typeface="微软雅黑" panose="020B0503020204020204" charset="-122"/>
            </a:endParaRPr>
          </a:p>
        </p:txBody>
      </p:sp>
      <p:sp>
        <p:nvSpPr>
          <p:cNvPr id="54" name="矩形 53"/>
          <p:cNvSpPr/>
          <p:nvPr/>
        </p:nvSpPr>
        <p:spPr>
          <a:xfrm>
            <a:off x="1117600" y="4596765"/>
            <a:ext cx="4613275" cy="1474470"/>
          </a:xfrm>
          <a:prstGeom prst="rect">
            <a:avLst/>
          </a:prstGeom>
        </p:spPr>
        <p:txBody>
          <a:bodyPr wrap="square" lIns="0" tIns="0" rIns="0" bIns="0">
            <a:spAutoFit/>
          </a:bodyPr>
          <a:p>
            <a:pPr algn="just">
              <a:lnSpc>
                <a:spcPct val="120000"/>
              </a:lnSpc>
            </a:pP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多年来公司秉承</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mn-ea"/>
              </a:rPr>
              <a:t>“专业铸就品牌，质量重于一切”</a:t>
            </a:r>
            <a:r>
              <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rPr>
              <a:t>的经营管理理念，在行业内及众多客户的终端应用中，始终保持着良好的信誉和口碑，同时我司生产的各类型超级电容器产品，在全行业中也一直保持着很高的市场份额</a:t>
            </a:r>
            <a:endParaRPr lang="zh-CN" altLang="en-US" sz="160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55" name="文本框 54"/>
          <p:cNvSpPr txBox="1"/>
          <p:nvPr/>
        </p:nvSpPr>
        <p:spPr>
          <a:xfrm>
            <a:off x="8543292" y="4231111"/>
            <a:ext cx="281940" cy="276860"/>
          </a:xfrm>
          <a:prstGeom prst="rect">
            <a:avLst/>
          </a:prstGeom>
          <a:noFill/>
        </p:spPr>
        <p:txBody>
          <a:bodyPr wrap="none" lIns="0" tIns="0" rIns="0" bIns="0" rtlCol="0">
            <a:spAutoFit/>
          </a:bodyPr>
          <a:p>
            <a:pPr algn="ctr"/>
            <a:r>
              <a:rPr lang="en-US" altLang="zh-CN" b="1" dirty="0">
                <a:solidFill>
                  <a:schemeClr val="bg1"/>
                </a:solidFill>
                <a:latin typeface="微软雅黑" panose="020B0503020204020204" charset="-122"/>
                <a:ea typeface="微软雅黑" panose="020B0503020204020204" charset="-122"/>
              </a:rPr>
              <a:t>02</a:t>
            </a:r>
            <a:endParaRPr lang="en-US" altLang="zh-CN" b="1" dirty="0">
              <a:solidFill>
                <a:schemeClr val="bg1"/>
              </a:solidFill>
              <a:latin typeface="微软雅黑" panose="020B0503020204020204" charset="-122"/>
              <a:ea typeface="微软雅黑" panose="020B0503020204020204" charset="-122"/>
            </a:endParaRPr>
          </a:p>
        </p:txBody>
      </p:sp>
      <p:sp>
        <p:nvSpPr>
          <p:cNvPr id="56" name="矩形 55"/>
          <p:cNvSpPr/>
          <p:nvPr/>
        </p:nvSpPr>
        <p:spPr>
          <a:xfrm>
            <a:off x="6282055" y="4596765"/>
            <a:ext cx="4883785" cy="1871345"/>
          </a:xfrm>
          <a:prstGeom prst="rect">
            <a:avLst/>
          </a:prstGeom>
        </p:spPr>
        <p:txBody>
          <a:bodyPr wrap="square" lIns="0" tIns="0" rIns="0" bIns="0">
            <a:spAutoFit/>
          </a:bodyPr>
          <a:p>
            <a:pPr indent="0" algn="just">
              <a:lnSpc>
                <a:spcPct val="120000"/>
              </a:lnSpc>
              <a:buNone/>
            </a:pPr>
            <a:r>
              <a:rPr lang="zh-CN" altLang="en-US" sz="1450">
                <a:solidFill>
                  <a:schemeClr val="bg1"/>
                </a:solidFill>
                <a:effectLst/>
                <a:latin typeface="微软雅黑" panose="020B0503020204020204" charset="-122"/>
                <a:ea typeface="微软雅黑" panose="020B0503020204020204" charset="-122"/>
                <a:cs typeface="微软雅黑" panose="020B0503020204020204" charset="-122"/>
                <a:sym typeface="+mn-ea"/>
              </a:rPr>
              <a:t>公司于201</a:t>
            </a:r>
            <a:r>
              <a:rPr lang="en-US" altLang="zh-CN" sz="1450">
                <a:solidFill>
                  <a:schemeClr val="bg1"/>
                </a:solidFill>
                <a:effectLst/>
                <a:latin typeface="微软雅黑" panose="020B0503020204020204" charset="-122"/>
                <a:ea typeface="微软雅黑" panose="020B0503020204020204" charset="-122"/>
                <a:cs typeface="微软雅黑" panose="020B0503020204020204" charset="-122"/>
                <a:sym typeface="+mn-ea"/>
              </a:rPr>
              <a:t>4</a:t>
            </a:r>
            <a:r>
              <a:rPr lang="zh-CN" altLang="en-US" sz="1450">
                <a:solidFill>
                  <a:schemeClr val="bg1"/>
                </a:solidFill>
                <a:effectLst/>
                <a:latin typeface="微软雅黑" panose="020B0503020204020204" charset="-122"/>
                <a:ea typeface="微软雅黑" panose="020B0503020204020204" charset="-122"/>
                <a:cs typeface="微软雅黑" panose="020B0503020204020204" charset="-122"/>
                <a:sym typeface="+mn-ea"/>
              </a:rPr>
              <a:t>年通过了韩国最大的电子工业企业</a:t>
            </a:r>
            <a:r>
              <a:rPr lang="en-US" altLang="zh-CN" sz="1450" b="1">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450" b="1">
                <a:solidFill>
                  <a:schemeClr val="bg1"/>
                </a:solidFill>
                <a:effectLst/>
                <a:latin typeface="微软雅黑" panose="020B0503020204020204" charset="-122"/>
                <a:ea typeface="微软雅黑" panose="020B0503020204020204" charset="-122"/>
                <a:cs typeface="微软雅黑" panose="020B0503020204020204" charset="-122"/>
                <a:sym typeface="+mn-ea"/>
              </a:rPr>
              <a:t>三星电机”（</a:t>
            </a:r>
            <a:r>
              <a:rPr lang="en-US" altLang="zh-CN" sz="1450" b="1">
                <a:solidFill>
                  <a:schemeClr val="bg1"/>
                </a:solidFill>
                <a:effectLst/>
                <a:latin typeface="微软雅黑" panose="020B0503020204020204" charset="-122"/>
                <a:ea typeface="微软雅黑" panose="020B0503020204020204" charset="-122"/>
                <a:cs typeface="微软雅黑" panose="020B0503020204020204" charset="-122"/>
                <a:sym typeface="+mn-ea"/>
              </a:rPr>
              <a:t>S</a:t>
            </a:r>
            <a:r>
              <a:rPr lang="el-GR" altLang="zh-CN" sz="1450" b="1">
                <a:solidFill>
                  <a:schemeClr val="bg1"/>
                </a:solidFill>
                <a:effectLst/>
                <a:latin typeface="微软雅黑" panose="020B0503020204020204" charset="-122"/>
                <a:ea typeface="微软雅黑" panose="020B0503020204020204" charset="-122"/>
                <a:cs typeface="微软雅黑" panose="020B0503020204020204" charset="-122"/>
                <a:sym typeface="+mn-ea"/>
              </a:rPr>
              <a:t>Λ</a:t>
            </a:r>
            <a:r>
              <a:rPr lang="en-US" altLang="zh-CN" sz="1450" b="1">
                <a:solidFill>
                  <a:schemeClr val="bg1"/>
                </a:solidFill>
                <a:effectLst/>
                <a:latin typeface="微软雅黑" panose="020B0503020204020204" charset="-122"/>
                <a:ea typeface="微软雅黑" panose="020B0503020204020204" charset="-122"/>
                <a:cs typeface="微软雅黑" panose="020B0503020204020204" charset="-122"/>
                <a:sym typeface="+mn-ea"/>
              </a:rPr>
              <a:t>MSUNG</a:t>
            </a:r>
            <a:r>
              <a:rPr lang="zh-CN" altLang="en-US" sz="1450" b="1">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450">
                <a:solidFill>
                  <a:schemeClr val="bg1"/>
                </a:solidFill>
                <a:effectLst/>
                <a:latin typeface="微软雅黑" panose="020B0503020204020204" charset="-122"/>
                <a:ea typeface="微软雅黑" panose="020B0503020204020204" charset="-122"/>
                <a:cs typeface="微软雅黑" panose="020B0503020204020204" charset="-122"/>
                <a:sym typeface="+mn-ea"/>
              </a:rPr>
              <a:t>的验厂审核并成为其合格供应商；相继成为了</a:t>
            </a:r>
            <a:r>
              <a:rPr lang="zh-CN" altLang="en-US"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法国阿尔斯通</a:t>
            </a:r>
            <a:r>
              <a:rPr lang="en-US" altLang="zh-CN"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(ALSTOM), </a:t>
            </a:r>
            <a:r>
              <a:rPr lang="zh-CN" altLang="en-US"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法国萨基姆</a:t>
            </a:r>
            <a:r>
              <a:rPr lang="en-US" altLang="zh-CN"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(Sagemcom)</a:t>
            </a:r>
            <a:r>
              <a:rPr lang="zh-CN" altLang="en-US"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 </a:t>
            </a:r>
            <a:r>
              <a:rPr lang="en-US" altLang="zh-CN"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珠海佳能</a:t>
            </a:r>
            <a:r>
              <a:rPr lang="en-US" altLang="zh-CN"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(CANON)</a:t>
            </a:r>
            <a:r>
              <a:rPr lang="zh-CN" altLang="en-US"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，国家电网集团，海康威视，小米科技，宁波奥克斯，科陆电子，南瑞集团</a:t>
            </a:r>
            <a:r>
              <a:rPr lang="en-US" altLang="zh-CN"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 华立科技，许继集团</a:t>
            </a:r>
            <a:r>
              <a:rPr lang="en-US" altLang="zh-CN"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en-US" sz="1450" b="1"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 威盛集团，海兴电力，航天泰瑞捷，航天亮丽，汉王集团，江苏林洋，宁夏隆基，湖南湘能，</a:t>
            </a:r>
            <a:r>
              <a:rPr lang="zh-CN" altLang="en-US" sz="1450" kern="500" spc="-50">
                <a:solidFill>
                  <a:schemeClr val="bg1"/>
                </a:solidFill>
                <a:effectLst/>
                <a:latin typeface="微软雅黑" panose="020B0503020204020204" charset="-122"/>
                <a:ea typeface="微软雅黑" panose="020B0503020204020204" charset="-122"/>
                <a:cs typeface="微软雅黑" panose="020B0503020204020204" charset="-122"/>
                <a:sym typeface="+mn-ea"/>
              </a:rPr>
              <a:t>等国内外众多知名企业的优质供应商</a:t>
            </a:r>
            <a:endParaRPr lang="zh-CN" altLang="en-US" sz="1450" kern="500" spc="-5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grpSp>
        <p:nvGrpSpPr>
          <p:cNvPr id="19" name="组合 18"/>
          <p:cNvGrpSpPr/>
          <p:nvPr/>
        </p:nvGrpSpPr>
        <p:grpSpPr>
          <a:xfrm>
            <a:off x="8534400" y="3869690"/>
            <a:ext cx="301625" cy="311150"/>
            <a:chOff x="11572" y="6341"/>
            <a:chExt cx="475" cy="490"/>
          </a:xfrm>
        </p:grpSpPr>
        <p:sp>
          <p:nvSpPr>
            <p:cNvPr id="60" name="任意多边形: 形状 6"/>
            <p:cNvSpPr/>
            <p:nvPr/>
          </p:nvSpPr>
          <p:spPr>
            <a:xfrm>
              <a:off x="11771" y="6529"/>
              <a:ext cx="78" cy="20"/>
            </a:xfrm>
            <a:custGeom>
              <a:avLst/>
              <a:gdLst>
                <a:gd name="connsiteX0" fmla="*/ 42989 w 49243"/>
                <a:gd name="connsiteY0" fmla="*/ 0 h 12508"/>
                <a:gd name="connsiteX1" fmla="*/ 6254 w 49243"/>
                <a:gd name="connsiteY1" fmla="*/ 0 h 12508"/>
                <a:gd name="connsiteX2" fmla="*/ 0 w 49243"/>
                <a:gd name="connsiteY2" fmla="*/ 6254 h 12508"/>
                <a:gd name="connsiteX3" fmla="*/ 6254 w 49243"/>
                <a:gd name="connsiteY3" fmla="*/ 12509 h 12508"/>
                <a:gd name="connsiteX4" fmla="*/ 42989 w 49243"/>
                <a:gd name="connsiteY4" fmla="*/ 12509 h 12508"/>
                <a:gd name="connsiteX5" fmla="*/ 49244 w 49243"/>
                <a:gd name="connsiteY5" fmla="*/ 6254 h 12508"/>
                <a:gd name="connsiteX6" fmla="*/ 42989 w 49243"/>
                <a:gd name="connsiteY6" fmla="*/ 0 h 1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43" h="12508">
                  <a:moveTo>
                    <a:pt x="42989" y="0"/>
                  </a:moveTo>
                  <a:lnTo>
                    <a:pt x="6254" y="0"/>
                  </a:lnTo>
                  <a:cubicBezTo>
                    <a:pt x="2800" y="0"/>
                    <a:pt x="0" y="2800"/>
                    <a:pt x="0" y="6254"/>
                  </a:cubicBezTo>
                  <a:cubicBezTo>
                    <a:pt x="0" y="9709"/>
                    <a:pt x="2800" y="12509"/>
                    <a:pt x="6254" y="12509"/>
                  </a:cubicBezTo>
                  <a:lnTo>
                    <a:pt x="42989" y="12509"/>
                  </a:lnTo>
                  <a:cubicBezTo>
                    <a:pt x="46443" y="12509"/>
                    <a:pt x="49244" y="9709"/>
                    <a:pt x="49244" y="6254"/>
                  </a:cubicBezTo>
                  <a:cubicBezTo>
                    <a:pt x="49244" y="2800"/>
                    <a:pt x="46443" y="0"/>
                    <a:pt x="42989" y="0"/>
                  </a:cubicBezTo>
                  <a:close/>
                </a:path>
              </a:pathLst>
            </a:custGeom>
            <a:solidFill>
              <a:schemeClr val="bg1"/>
            </a:solidFill>
            <a:ln w="4167" cap="flat">
              <a:noFill/>
              <a:prstDash val="solid"/>
              <a:miter/>
            </a:ln>
          </p:spPr>
          <p:txBody>
            <a:bodyPr rtlCol="0" anchor="ctr"/>
            <a:p>
              <a:endParaRPr lang="zh-CN" altLang="en-US"/>
            </a:p>
          </p:txBody>
        </p:sp>
        <p:sp>
          <p:nvSpPr>
            <p:cNvPr id="9" name="任意多边形: 形状 7"/>
            <p:cNvSpPr/>
            <p:nvPr/>
          </p:nvSpPr>
          <p:spPr>
            <a:xfrm>
              <a:off x="11789" y="6561"/>
              <a:ext cx="42" cy="20"/>
            </a:xfrm>
            <a:custGeom>
              <a:avLst/>
              <a:gdLst>
                <a:gd name="connsiteX0" fmla="*/ 13301 w 26644"/>
                <a:gd name="connsiteY0" fmla="*/ 12509 h 12508"/>
                <a:gd name="connsiteX1" fmla="*/ 26644 w 26644"/>
                <a:gd name="connsiteY1" fmla="*/ 0 h 12508"/>
                <a:gd name="connsiteX2" fmla="*/ 0 w 26644"/>
                <a:gd name="connsiteY2" fmla="*/ 0 h 12508"/>
                <a:gd name="connsiteX3" fmla="*/ 13301 w 26644"/>
                <a:gd name="connsiteY3" fmla="*/ 12509 h 12508"/>
              </a:gdLst>
              <a:ahLst/>
              <a:cxnLst>
                <a:cxn ang="0">
                  <a:pos x="connsiteX0" y="connsiteY0"/>
                </a:cxn>
                <a:cxn ang="0">
                  <a:pos x="connsiteX1" y="connsiteY1"/>
                </a:cxn>
                <a:cxn ang="0">
                  <a:pos x="connsiteX2" y="connsiteY2"/>
                </a:cxn>
                <a:cxn ang="0">
                  <a:pos x="connsiteX3" y="connsiteY3"/>
                </a:cxn>
              </a:cxnLst>
              <a:rect l="l" t="t" r="r" b="b"/>
              <a:pathLst>
                <a:path w="26644" h="12508">
                  <a:moveTo>
                    <a:pt x="13301" y="12509"/>
                  </a:moveTo>
                  <a:cubicBezTo>
                    <a:pt x="20348" y="12502"/>
                    <a:pt x="26183" y="7032"/>
                    <a:pt x="26644" y="0"/>
                  </a:cubicBezTo>
                  <a:lnTo>
                    <a:pt x="0" y="0"/>
                  </a:lnTo>
                  <a:cubicBezTo>
                    <a:pt x="440" y="7025"/>
                    <a:pt x="6262" y="12501"/>
                    <a:pt x="13301" y="12509"/>
                  </a:cubicBezTo>
                  <a:close/>
                </a:path>
              </a:pathLst>
            </a:custGeom>
            <a:solidFill>
              <a:schemeClr val="bg1"/>
            </a:solidFill>
            <a:ln w="4167" cap="flat">
              <a:noFill/>
              <a:prstDash val="solid"/>
              <a:miter/>
            </a:ln>
          </p:spPr>
          <p:txBody>
            <a:bodyPr rtlCol="0" anchor="ctr"/>
            <a:p>
              <a:endParaRPr lang="zh-CN" altLang="en-US"/>
            </a:p>
          </p:txBody>
        </p:sp>
        <p:sp>
          <p:nvSpPr>
            <p:cNvPr id="62" name="任意多边形: 形状 8"/>
            <p:cNvSpPr/>
            <p:nvPr/>
          </p:nvSpPr>
          <p:spPr>
            <a:xfrm>
              <a:off x="11726" y="6341"/>
              <a:ext cx="168" cy="175"/>
            </a:xfrm>
            <a:custGeom>
              <a:avLst/>
              <a:gdLst>
                <a:gd name="connsiteX0" fmla="*/ 53288 w 106618"/>
                <a:gd name="connsiteY0" fmla="*/ 0 h 110954"/>
                <a:gd name="connsiteX1" fmla="*/ 53288 w 106618"/>
                <a:gd name="connsiteY1" fmla="*/ 0 h 110954"/>
                <a:gd name="connsiteX2" fmla="*/ 0 w 106618"/>
                <a:gd name="connsiteY2" fmla="*/ 52704 h 110954"/>
                <a:gd name="connsiteX3" fmla="*/ 0 w 106618"/>
                <a:gd name="connsiteY3" fmla="*/ 54539 h 110954"/>
                <a:gd name="connsiteX4" fmla="*/ 3711 w 106618"/>
                <a:gd name="connsiteY4" fmla="*/ 73219 h 110954"/>
                <a:gd name="connsiteX5" fmla="*/ 12968 w 106618"/>
                <a:gd name="connsiteY5" fmla="*/ 88397 h 110954"/>
                <a:gd name="connsiteX6" fmla="*/ 25477 w 106618"/>
                <a:gd name="connsiteY6" fmla="*/ 108661 h 110954"/>
                <a:gd name="connsiteX7" fmla="*/ 29146 w 106618"/>
                <a:gd name="connsiteY7" fmla="*/ 110955 h 110954"/>
                <a:gd name="connsiteX8" fmla="*/ 77514 w 106618"/>
                <a:gd name="connsiteY8" fmla="*/ 110955 h 110954"/>
                <a:gd name="connsiteX9" fmla="*/ 81183 w 106618"/>
                <a:gd name="connsiteY9" fmla="*/ 108661 h 110954"/>
                <a:gd name="connsiteX10" fmla="*/ 93692 w 106618"/>
                <a:gd name="connsiteY10" fmla="*/ 88397 h 110954"/>
                <a:gd name="connsiteX11" fmla="*/ 102907 w 106618"/>
                <a:gd name="connsiteY11" fmla="*/ 73219 h 110954"/>
                <a:gd name="connsiteX12" fmla="*/ 106618 w 106618"/>
                <a:gd name="connsiteY12" fmla="*/ 54748 h 110954"/>
                <a:gd name="connsiteX13" fmla="*/ 106618 w 106618"/>
                <a:gd name="connsiteY13" fmla="*/ 52913 h 110954"/>
                <a:gd name="connsiteX14" fmla="*/ 53288 w 106618"/>
                <a:gd name="connsiteY14" fmla="*/ 0 h 110954"/>
                <a:gd name="connsiteX15" fmla="*/ 94318 w 106618"/>
                <a:gd name="connsiteY15" fmla="*/ 54206 h 110954"/>
                <a:gd name="connsiteX16" fmla="*/ 91399 w 106618"/>
                <a:gd name="connsiteY16" fmla="*/ 68591 h 110954"/>
                <a:gd name="connsiteX17" fmla="*/ 84436 w 106618"/>
                <a:gd name="connsiteY17" fmla="*/ 79849 h 110954"/>
                <a:gd name="connsiteX18" fmla="*/ 72469 w 106618"/>
                <a:gd name="connsiteY18" fmla="*/ 98321 h 110954"/>
                <a:gd name="connsiteX19" fmla="*/ 34149 w 106618"/>
                <a:gd name="connsiteY19" fmla="*/ 98321 h 110954"/>
                <a:gd name="connsiteX20" fmla="*/ 22141 w 106618"/>
                <a:gd name="connsiteY20" fmla="*/ 79849 h 110954"/>
                <a:gd name="connsiteX21" fmla="*/ 15219 w 106618"/>
                <a:gd name="connsiteY21" fmla="*/ 68591 h 110954"/>
                <a:gd name="connsiteX22" fmla="*/ 12300 w 106618"/>
                <a:gd name="connsiteY22" fmla="*/ 54206 h 110954"/>
                <a:gd name="connsiteX23" fmla="*/ 12300 w 106618"/>
                <a:gd name="connsiteY23" fmla="*/ 52704 h 110954"/>
                <a:gd name="connsiteX24" fmla="*/ 53288 w 106618"/>
                <a:gd name="connsiteY24" fmla="*/ 12175 h 110954"/>
                <a:gd name="connsiteX25" fmla="*/ 53288 w 106618"/>
                <a:gd name="connsiteY25" fmla="*/ 12175 h 110954"/>
                <a:gd name="connsiteX26" fmla="*/ 94318 w 106618"/>
                <a:gd name="connsiteY26" fmla="*/ 52704 h 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6618" h="110954">
                  <a:moveTo>
                    <a:pt x="53288" y="0"/>
                  </a:moveTo>
                  <a:lnTo>
                    <a:pt x="53288" y="0"/>
                  </a:lnTo>
                  <a:cubicBezTo>
                    <a:pt x="24167" y="199"/>
                    <a:pt x="520" y="23587"/>
                    <a:pt x="0" y="52704"/>
                  </a:cubicBezTo>
                  <a:lnTo>
                    <a:pt x="0" y="54539"/>
                  </a:lnTo>
                  <a:cubicBezTo>
                    <a:pt x="141" y="60934"/>
                    <a:pt x="1397" y="67256"/>
                    <a:pt x="3711" y="73219"/>
                  </a:cubicBezTo>
                  <a:cubicBezTo>
                    <a:pt x="5866" y="78790"/>
                    <a:pt x="9001" y="83931"/>
                    <a:pt x="12968" y="88397"/>
                  </a:cubicBezTo>
                  <a:cubicBezTo>
                    <a:pt x="17912" y="94641"/>
                    <a:pt x="22110" y="101442"/>
                    <a:pt x="25477" y="108661"/>
                  </a:cubicBezTo>
                  <a:cubicBezTo>
                    <a:pt x="26176" y="110050"/>
                    <a:pt x="27591" y="110934"/>
                    <a:pt x="29146" y="110955"/>
                  </a:cubicBezTo>
                  <a:lnTo>
                    <a:pt x="77514" y="110955"/>
                  </a:lnTo>
                  <a:cubicBezTo>
                    <a:pt x="79069" y="110934"/>
                    <a:pt x="80484" y="110050"/>
                    <a:pt x="81183" y="108661"/>
                  </a:cubicBezTo>
                  <a:cubicBezTo>
                    <a:pt x="84552" y="101444"/>
                    <a:pt x="88750" y="94643"/>
                    <a:pt x="93692" y="88397"/>
                  </a:cubicBezTo>
                  <a:cubicBezTo>
                    <a:pt x="97633" y="83919"/>
                    <a:pt x="100753" y="78781"/>
                    <a:pt x="102907" y="73219"/>
                  </a:cubicBezTo>
                  <a:cubicBezTo>
                    <a:pt x="105158" y="67310"/>
                    <a:pt x="106412" y="61068"/>
                    <a:pt x="106618" y="54748"/>
                  </a:cubicBezTo>
                  <a:lnTo>
                    <a:pt x="106618" y="52913"/>
                  </a:lnTo>
                  <a:cubicBezTo>
                    <a:pt x="106188" y="23708"/>
                    <a:pt x="82496" y="201"/>
                    <a:pt x="53288" y="0"/>
                  </a:cubicBezTo>
                  <a:close/>
                  <a:moveTo>
                    <a:pt x="94318" y="54206"/>
                  </a:moveTo>
                  <a:cubicBezTo>
                    <a:pt x="94145" y="59129"/>
                    <a:pt x="93158" y="63990"/>
                    <a:pt x="91399" y="68591"/>
                  </a:cubicBezTo>
                  <a:cubicBezTo>
                    <a:pt x="89755" y="72723"/>
                    <a:pt x="87398" y="76533"/>
                    <a:pt x="84436" y="79849"/>
                  </a:cubicBezTo>
                  <a:cubicBezTo>
                    <a:pt x="79751" y="85526"/>
                    <a:pt x="75736" y="91725"/>
                    <a:pt x="72469" y="98321"/>
                  </a:cubicBezTo>
                  <a:lnTo>
                    <a:pt x="34149" y="98321"/>
                  </a:lnTo>
                  <a:cubicBezTo>
                    <a:pt x="30868" y="91724"/>
                    <a:pt x="26838" y="85525"/>
                    <a:pt x="22141" y="79849"/>
                  </a:cubicBezTo>
                  <a:cubicBezTo>
                    <a:pt x="19191" y="76532"/>
                    <a:pt x="16848" y="72721"/>
                    <a:pt x="15219" y="68591"/>
                  </a:cubicBezTo>
                  <a:cubicBezTo>
                    <a:pt x="13460" y="63990"/>
                    <a:pt x="12473" y="59129"/>
                    <a:pt x="12300" y="54206"/>
                  </a:cubicBezTo>
                  <a:lnTo>
                    <a:pt x="12300" y="52704"/>
                  </a:lnTo>
                  <a:cubicBezTo>
                    <a:pt x="12685" y="30304"/>
                    <a:pt x="30885" y="12308"/>
                    <a:pt x="53288" y="12175"/>
                  </a:cubicBezTo>
                  <a:lnTo>
                    <a:pt x="53288" y="12175"/>
                  </a:lnTo>
                  <a:cubicBezTo>
                    <a:pt x="75699" y="12308"/>
                    <a:pt x="93911" y="30297"/>
                    <a:pt x="94318" y="52704"/>
                  </a:cubicBezTo>
                  <a:close/>
                </a:path>
              </a:pathLst>
            </a:custGeom>
            <a:solidFill>
              <a:schemeClr val="bg1"/>
            </a:solidFill>
            <a:ln w="4167" cap="flat">
              <a:noFill/>
              <a:prstDash val="solid"/>
              <a:miter/>
            </a:ln>
          </p:spPr>
          <p:txBody>
            <a:bodyPr rtlCol="0" anchor="ctr"/>
            <a:p>
              <a:endParaRPr lang="zh-CN" altLang="en-US"/>
            </a:p>
          </p:txBody>
        </p:sp>
        <p:sp>
          <p:nvSpPr>
            <p:cNvPr id="16" name="任意多边形: 形状 9"/>
            <p:cNvSpPr/>
            <p:nvPr/>
          </p:nvSpPr>
          <p:spPr>
            <a:xfrm>
              <a:off x="11779" y="6378"/>
              <a:ext cx="71" cy="98"/>
            </a:xfrm>
            <a:custGeom>
              <a:avLst/>
              <a:gdLst>
                <a:gd name="connsiteX0" fmla="*/ 0 w 44948"/>
                <a:gd name="connsiteY0" fmla="*/ 43073 h 62544"/>
                <a:gd name="connsiteX1" fmla="*/ 22057 w 44948"/>
                <a:gd name="connsiteY1" fmla="*/ 0 h 62544"/>
                <a:gd name="connsiteX2" fmla="*/ 22057 w 44948"/>
                <a:gd name="connsiteY2" fmla="*/ 24935 h 62544"/>
                <a:gd name="connsiteX3" fmla="*/ 44949 w 44948"/>
                <a:gd name="connsiteY3" fmla="*/ 20390 h 62544"/>
                <a:gd name="connsiteX4" fmla="*/ 22057 w 44948"/>
                <a:gd name="connsiteY4" fmla="*/ 62545 h 62544"/>
                <a:gd name="connsiteX5" fmla="*/ 22057 w 44948"/>
                <a:gd name="connsiteY5" fmla="*/ 38069 h 62544"/>
                <a:gd name="connsiteX6" fmla="*/ 0 w 44948"/>
                <a:gd name="connsiteY6" fmla="*/ 43073 h 6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948" h="62544">
                  <a:moveTo>
                    <a:pt x="0" y="43073"/>
                  </a:moveTo>
                  <a:lnTo>
                    <a:pt x="22057" y="0"/>
                  </a:lnTo>
                  <a:lnTo>
                    <a:pt x="22057" y="24935"/>
                  </a:lnTo>
                  <a:lnTo>
                    <a:pt x="44949" y="20390"/>
                  </a:lnTo>
                  <a:lnTo>
                    <a:pt x="22057" y="62545"/>
                  </a:lnTo>
                  <a:lnTo>
                    <a:pt x="22057" y="38069"/>
                  </a:lnTo>
                  <a:lnTo>
                    <a:pt x="0" y="43073"/>
                  </a:lnTo>
                  <a:close/>
                </a:path>
              </a:pathLst>
            </a:custGeom>
            <a:solidFill>
              <a:schemeClr val="bg1"/>
            </a:solidFill>
            <a:ln w="4167" cap="flat">
              <a:noFill/>
              <a:prstDash val="solid"/>
              <a:miter/>
            </a:ln>
          </p:spPr>
          <p:txBody>
            <a:bodyPr rtlCol="0" anchor="ctr"/>
            <a:p>
              <a:endParaRPr lang="zh-CN" altLang="en-US"/>
            </a:p>
          </p:txBody>
        </p:sp>
        <p:sp>
          <p:nvSpPr>
            <p:cNvPr id="64" name="任意多边形: 形状 10"/>
            <p:cNvSpPr/>
            <p:nvPr/>
          </p:nvSpPr>
          <p:spPr>
            <a:xfrm>
              <a:off x="11895" y="6573"/>
              <a:ext cx="102" cy="102"/>
            </a:xfrm>
            <a:custGeom>
              <a:avLst/>
              <a:gdLst>
                <a:gd name="connsiteX0" fmla="*/ 64880 w 64879"/>
                <a:gd name="connsiteY0" fmla="*/ 32440 h 64879"/>
                <a:gd name="connsiteX1" fmla="*/ 32440 w 64879"/>
                <a:gd name="connsiteY1" fmla="*/ 64880 h 64879"/>
                <a:gd name="connsiteX2" fmla="*/ 0 w 64879"/>
                <a:gd name="connsiteY2" fmla="*/ 32440 h 64879"/>
                <a:gd name="connsiteX3" fmla="*/ 32440 w 64879"/>
                <a:gd name="connsiteY3" fmla="*/ 0 h 64879"/>
                <a:gd name="connsiteX4" fmla="*/ 64880 w 64879"/>
                <a:gd name="connsiteY4" fmla="*/ 3244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64880" y="32440"/>
                  </a:moveTo>
                  <a:cubicBezTo>
                    <a:pt x="64880" y="50356"/>
                    <a:pt x="50356" y="64880"/>
                    <a:pt x="32440" y="64880"/>
                  </a:cubicBezTo>
                  <a:cubicBezTo>
                    <a:pt x="14524" y="64880"/>
                    <a:pt x="0" y="50356"/>
                    <a:pt x="0" y="32440"/>
                  </a:cubicBezTo>
                  <a:cubicBezTo>
                    <a:pt x="0" y="14524"/>
                    <a:pt x="14524" y="0"/>
                    <a:pt x="32440" y="0"/>
                  </a:cubicBezTo>
                  <a:cubicBezTo>
                    <a:pt x="50356" y="0"/>
                    <a:pt x="64880" y="14524"/>
                    <a:pt x="64880" y="32440"/>
                  </a:cubicBezTo>
                  <a:close/>
                </a:path>
              </a:pathLst>
            </a:custGeom>
            <a:solidFill>
              <a:schemeClr val="bg1"/>
            </a:solidFill>
            <a:ln w="4167" cap="flat">
              <a:noFill/>
              <a:prstDash val="solid"/>
              <a:miter/>
            </a:ln>
          </p:spPr>
          <p:txBody>
            <a:bodyPr rtlCol="0" anchor="ctr"/>
            <a:p>
              <a:endParaRPr lang="zh-CN" altLang="en-US"/>
            </a:p>
          </p:txBody>
        </p:sp>
        <p:sp>
          <p:nvSpPr>
            <p:cNvPr id="65" name="任意多边形: 形状 12"/>
            <p:cNvSpPr/>
            <p:nvPr/>
          </p:nvSpPr>
          <p:spPr>
            <a:xfrm>
              <a:off x="11623" y="6573"/>
              <a:ext cx="102" cy="102"/>
            </a:xfrm>
            <a:custGeom>
              <a:avLst/>
              <a:gdLst>
                <a:gd name="connsiteX0" fmla="*/ 64880 w 64879"/>
                <a:gd name="connsiteY0" fmla="*/ 32440 h 64879"/>
                <a:gd name="connsiteX1" fmla="*/ 32440 w 64879"/>
                <a:gd name="connsiteY1" fmla="*/ 64880 h 64879"/>
                <a:gd name="connsiteX2" fmla="*/ 0 w 64879"/>
                <a:gd name="connsiteY2" fmla="*/ 32440 h 64879"/>
                <a:gd name="connsiteX3" fmla="*/ 32440 w 64879"/>
                <a:gd name="connsiteY3" fmla="*/ 0 h 64879"/>
                <a:gd name="connsiteX4" fmla="*/ 64880 w 64879"/>
                <a:gd name="connsiteY4" fmla="*/ 3244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64880" y="32440"/>
                  </a:moveTo>
                  <a:cubicBezTo>
                    <a:pt x="64880" y="50356"/>
                    <a:pt x="50356" y="64880"/>
                    <a:pt x="32440" y="64880"/>
                  </a:cubicBezTo>
                  <a:cubicBezTo>
                    <a:pt x="14524" y="64880"/>
                    <a:pt x="0" y="50356"/>
                    <a:pt x="0" y="32440"/>
                  </a:cubicBezTo>
                  <a:cubicBezTo>
                    <a:pt x="0" y="14524"/>
                    <a:pt x="14524" y="0"/>
                    <a:pt x="32440" y="0"/>
                  </a:cubicBezTo>
                  <a:cubicBezTo>
                    <a:pt x="50356" y="0"/>
                    <a:pt x="64880" y="14524"/>
                    <a:pt x="64880" y="32440"/>
                  </a:cubicBezTo>
                  <a:close/>
                </a:path>
              </a:pathLst>
            </a:custGeom>
            <a:solidFill>
              <a:schemeClr val="bg1"/>
            </a:solidFill>
            <a:ln w="4167" cap="flat">
              <a:noFill/>
              <a:prstDash val="solid"/>
              <a:miter/>
            </a:ln>
          </p:spPr>
          <p:txBody>
            <a:bodyPr rtlCol="0" anchor="ctr"/>
            <a:p>
              <a:endParaRPr lang="zh-CN" altLang="en-US"/>
            </a:p>
          </p:txBody>
        </p:sp>
        <p:sp>
          <p:nvSpPr>
            <p:cNvPr id="66" name="任意多边形: 形状 13"/>
            <p:cNvSpPr/>
            <p:nvPr/>
          </p:nvSpPr>
          <p:spPr>
            <a:xfrm>
              <a:off x="11863" y="6689"/>
              <a:ext cx="185" cy="102"/>
            </a:xfrm>
            <a:custGeom>
              <a:avLst/>
              <a:gdLst>
                <a:gd name="connsiteX0" fmla="*/ 111080 w 117588"/>
                <a:gd name="connsiteY0" fmla="*/ 19306 h 64963"/>
                <a:gd name="connsiteX1" fmla="*/ 79390 w 117588"/>
                <a:gd name="connsiteY1" fmla="*/ 4170 h 64963"/>
                <a:gd name="connsiteX2" fmla="*/ 52704 w 117588"/>
                <a:gd name="connsiteY2" fmla="*/ 0 h 64963"/>
                <a:gd name="connsiteX3" fmla="*/ 26019 w 117588"/>
                <a:gd name="connsiteY3" fmla="*/ 4170 h 64963"/>
                <a:gd name="connsiteX4" fmla="*/ 1501 w 117588"/>
                <a:gd name="connsiteY4" fmla="*/ 14677 h 64963"/>
                <a:gd name="connsiteX5" fmla="*/ 0 w 117588"/>
                <a:gd name="connsiteY5" fmla="*/ 16387 h 64963"/>
                <a:gd name="connsiteX6" fmla="*/ 33357 w 117588"/>
                <a:gd name="connsiteY6" fmla="*/ 33066 h 64963"/>
                <a:gd name="connsiteX7" fmla="*/ 45574 w 117588"/>
                <a:gd name="connsiteY7" fmla="*/ 57541 h 64963"/>
                <a:gd name="connsiteX8" fmla="*/ 45574 w 117588"/>
                <a:gd name="connsiteY8" fmla="*/ 64963 h 64963"/>
                <a:gd name="connsiteX9" fmla="*/ 117584 w 117588"/>
                <a:gd name="connsiteY9" fmla="*/ 64963 h 64963"/>
                <a:gd name="connsiteX10" fmla="*/ 117584 w 117588"/>
                <a:gd name="connsiteY10" fmla="*/ 32315 h 64963"/>
                <a:gd name="connsiteX11" fmla="*/ 111080 w 117588"/>
                <a:gd name="connsiteY11" fmla="*/ 19306 h 6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88" h="64963">
                  <a:moveTo>
                    <a:pt x="111080" y="19306"/>
                  </a:moveTo>
                  <a:cubicBezTo>
                    <a:pt x="101735" y="12028"/>
                    <a:pt x="90924" y="6864"/>
                    <a:pt x="79390" y="4170"/>
                  </a:cubicBezTo>
                  <a:cubicBezTo>
                    <a:pt x="70711" y="1638"/>
                    <a:pt x="61742" y="237"/>
                    <a:pt x="52704" y="0"/>
                  </a:cubicBezTo>
                  <a:cubicBezTo>
                    <a:pt x="43645" y="-20"/>
                    <a:pt x="34640" y="1387"/>
                    <a:pt x="26019" y="4170"/>
                  </a:cubicBezTo>
                  <a:cubicBezTo>
                    <a:pt x="17382" y="6472"/>
                    <a:pt x="9124" y="10011"/>
                    <a:pt x="1501" y="14677"/>
                  </a:cubicBezTo>
                  <a:cubicBezTo>
                    <a:pt x="1001" y="15261"/>
                    <a:pt x="542" y="15845"/>
                    <a:pt x="0" y="16387"/>
                  </a:cubicBezTo>
                  <a:cubicBezTo>
                    <a:pt x="12126" y="19651"/>
                    <a:pt x="23471" y="25323"/>
                    <a:pt x="33357" y="33066"/>
                  </a:cubicBezTo>
                  <a:cubicBezTo>
                    <a:pt x="41159" y="38760"/>
                    <a:pt x="45713" y="47884"/>
                    <a:pt x="45574" y="57541"/>
                  </a:cubicBezTo>
                  <a:lnTo>
                    <a:pt x="45574" y="64963"/>
                  </a:lnTo>
                  <a:lnTo>
                    <a:pt x="117584" y="64963"/>
                  </a:lnTo>
                  <a:lnTo>
                    <a:pt x="117584" y="32315"/>
                  </a:lnTo>
                  <a:cubicBezTo>
                    <a:pt x="117710" y="27168"/>
                    <a:pt x="115273" y="22294"/>
                    <a:pt x="111080" y="19306"/>
                  </a:cubicBezTo>
                  <a:close/>
                </a:path>
              </a:pathLst>
            </a:custGeom>
            <a:solidFill>
              <a:schemeClr val="bg1"/>
            </a:solidFill>
            <a:ln w="4167" cap="flat">
              <a:noFill/>
              <a:prstDash val="solid"/>
              <a:miter/>
            </a:ln>
          </p:spPr>
          <p:txBody>
            <a:bodyPr rtlCol="0" anchor="ctr"/>
            <a:p>
              <a:endParaRPr lang="zh-CN" altLang="en-US"/>
            </a:p>
          </p:txBody>
        </p:sp>
        <p:sp>
          <p:nvSpPr>
            <p:cNvPr id="67" name="任意多边形: 形状 24"/>
            <p:cNvSpPr/>
            <p:nvPr/>
          </p:nvSpPr>
          <p:spPr>
            <a:xfrm>
              <a:off x="11572" y="6689"/>
              <a:ext cx="185" cy="102"/>
            </a:xfrm>
            <a:custGeom>
              <a:avLst/>
              <a:gdLst>
                <a:gd name="connsiteX0" fmla="*/ 72093 w 117584"/>
                <a:gd name="connsiteY0" fmla="*/ 57541 h 64963"/>
                <a:gd name="connsiteX1" fmla="*/ 83768 w 117584"/>
                <a:gd name="connsiteY1" fmla="*/ 33482 h 64963"/>
                <a:gd name="connsiteX2" fmla="*/ 84269 w 117584"/>
                <a:gd name="connsiteY2" fmla="*/ 33066 h 64963"/>
                <a:gd name="connsiteX3" fmla="*/ 84811 w 117584"/>
                <a:gd name="connsiteY3" fmla="*/ 32690 h 64963"/>
                <a:gd name="connsiteX4" fmla="*/ 117584 w 117584"/>
                <a:gd name="connsiteY4" fmla="*/ 16429 h 64963"/>
                <a:gd name="connsiteX5" fmla="*/ 115208 w 117584"/>
                <a:gd name="connsiteY5" fmla="*/ 13718 h 64963"/>
                <a:gd name="connsiteX6" fmla="*/ 91732 w 117584"/>
                <a:gd name="connsiteY6" fmla="*/ 4170 h 64963"/>
                <a:gd name="connsiteX7" fmla="*/ 65047 w 117584"/>
                <a:gd name="connsiteY7" fmla="*/ 0 h 64963"/>
                <a:gd name="connsiteX8" fmla="*/ 38361 w 117584"/>
                <a:gd name="connsiteY8" fmla="*/ 4170 h 64963"/>
                <a:gd name="connsiteX9" fmla="*/ 6671 w 117584"/>
                <a:gd name="connsiteY9" fmla="*/ 19306 h 64963"/>
                <a:gd name="connsiteX10" fmla="*/ 0 w 117584"/>
                <a:gd name="connsiteY10" fmla="*/ 32315 h 64963"/>
                <a:gd name="connsiteX11" fmla="*/ 0 w 117584"/>
                <a:gd name="connsiteY11" fmla="*/ 64963 h 64963"/>
                <a:gd name="connsiteX12" fmla="*/ 72093 w 117584"/>
                <a:gd name="connsiteY12" fmla="*/ 64963 h 6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584" h="64963">
                  <a:moveTo>
                    <a:pt x="72093" y="57541"/>
                  </a:moveTo>
                  <a:cubicBezTo>
                    <a:pt x="72103" y="48159"/>
                    <a:pt x="76404" y="39296"/>
                    <a:pt x="83768" y="33482"/>
                  </a:cubicBezTo>
                  <a:lnTo>
                    <a:pt x="84269" y="33066"/>
                  </a:lnTo>
                  <a:lnTo>
                    <a:pt x="84811" y="32690"/>
                  </a:lnTo>
                  <a:cubicBezTo>
                    <a:pt x="94810" y="25577"/>
                    <a:pt x="105871" y="20089"/>
                    <a:pt x="117584" y="16429"/>
                  </a:cubicBezTo>
                  <a:cubicBezTo>
                    <a:pt x="116750" y="15553"/>
                    <a:pt x="116000" y="14636"/>
                    <a:pt x="115208" y="13718"/>
                  </a:cubicBezTo>
                  <a:cubicBezTo>
                    <a:pt x="107880" y="9429"/>
                    <a:pt x="99974" y="6213"/>
                    <a:pt x="91732" y="4170"/>
                  </a:cubicBezTo>
                  <a:cubicBezTo>
                    <a:pt x="83054" y="1635"/>
                    <a:pt x="74084" y="233"/>
                    <a:pt x="65047" y="0"/>
                  </a:cubicBezTo>
                  <a:cubicBezTo>
                    <a:pt x="55988" y="-17"/>
                    <a:pt x="46983" y="1390"/>
                    <a:pt x="38361" y="4170"/>
                  </a:cubicBezTo>
                  <a:cubicBezTo>
                    <a:pt x="26988" y="7307"/>
                    <a:pt x="16260" y="12432"/>
                    <a:pt x="6671" y="19306"/>
                  </a:cubicBezTo>
                  <a:cubicBezTo>
                    <a:pt x="2564" y="22385"/>
                    <a:pt x="103" y="27183"/>
                    <a:pt x="0" y="32315"/>
                  </a:cubicBezTo>
                  <a:lnTo>
                    <a:pt x="0" y="64963"/>
                  </a:lnTo>
                  <a:lnTo>
                    <a:pt x="72093" y="64963"/>
                  </a:lnTo>
                  <a:close/>
                </a:path>
              </a:pathLst>
            </a:custGeom>
            <a:solidFill>
              <a:schemeClr val="bg1"/>
            </a:solidFill>
            <a:ln w="4167" cap="flat">
              <a:noFill/>
              <a:prstDash val="solid"/>
              <a:miter/>
            </a:ln>
          </p:spPr>
          <p:txBody>
            <a:bodyPr rtlCol="0" anchor="ctr"/>
            <a:p>
              <a:endParaRPr lang="zh-CN" altLang="en-US"/>
            </a:p>
          </p:txBody>
        </p:sp>
        <p:sp>
          <p:nvSpPr>
            <p:cNvPr id="68" name="任意多边形: 形状 26"/>
            <p:cNvSpPr/>
            <p:nvPr/>
          </p:nvSpPr>
          <p:spPr>
            <a:xfrm>
              <a:off x="11708" y="6729"/>
              <a:ext cx="204" cy="102"/>
            </a:xfrm>
            <a:custGeom>
              <a:avLst/>
              <a:gdLst>
                <a:gd name="connsiteX0" fmla="*/ 0 w 129765"/>
                <a:gd name="connsiteY0" fmla="*/ 64714 h 64713"/>
                <a:gd name="connsiteX1" fmla="*/ 0 w 129765"/>
                <a:gd name="connsiteY1" fmla="*/ 32274 h 64713"/>
                <a:gd name="connsiteX2" fmla="*/ 6505 w 129765"/>
                <a:gd name="connsiteY2" fmla="*/ 19306 h 64713"/>
                <a:gd name="connsiteX3" fmla="*/ 38194 w 129765"/>
                <a:gd name="connsiteY3" fmla="*/ 4170 h 64713"/>
                <a:gd name="connsiteX4" fmla="*/ 64880 w 129765"/>
                <a:gd name="connsiteY4" fmla="*/ 1 h 64713"/>
                <a:gd name="connsiteX5" fmla="*/ 91566 w 129765"/>
                <a:gd name="connsiteY5" fmla="*/ 4170 h 64713"/>
                <a:gd name="connsiteX6" fmla="*/ 123297 w 129765"/>
                <a:gd name="connsiteY6" fmla="*/ 19306 h 64713"/>
                <a:gd name="connsiteX7" fmla="*/ 129760 w 129765"/>
                <a:gd name="connsiteY7" fmla="*/ 32274 h 64713"/>
                <a:gd name="connsiteX8" fmla="*/ 129760 w 129765"/>
                <a:gd name="connsiteY8" fmla="*/ 64714 h 6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765" h="64713">
                  <a:moveTo>
                    <a:pt x="0" y="64714"/>
                  </a:moveTo>
                  <a:lnTo>
                    <a:pt x="0" y="32274"/>
                  </a:lnTo>
                  <a:cubicBezTo>
                    <a:pt x="20" y="27171"/>
                    <a:pt x="2427" y="22373"/>
                    <a:pt x="6505" y="19306"/>
                  </a:cubicBezTo>
                  <a:cubicBezTo>
                    <a:pt x="16076" y="12403"/>
                    <a:pt x="26810" y="7276"/>
                    <a:pt x="38194" y="4170"/>
                  </a:cubicBezTo>
                  <a:cubicBezTo>
                    <a:pt x="46811" y="1372"/>
                    <a:pt x="55820" y="-36"/>
                    <a:pt x="64880" y="1"/>
                  </a:cubicBezTo>
                  <a:cubicBezTo>
                    <a:pt x="73920" y="213"/>
                    <a:pt x="82892" y="1615"/>
                    <a:pt x="91566" y="4170"/>
                  </a:cubicBezTo>
                  <a:cubicBezTo>
                    <a:pt x="103121" y="6837"/>
                    <a:pt x="113952" y="12004"/>
                    <a:pt x="123297" y="19306"/>
                  </a:cubicBezTo>
                  <a:cubicBezTo>
                    <a:pt x="127473" y="22285"/>
                    <a:pt x="129895" y="27146"/>
                    <a:pt x="129760" y="32274"/>
                  </a:cubicBezTo>
                  <a:lnTo>
                    <a:pt x="129760" y="64714"/>
                  </a:lnTo>
                  <a:close/>
                </a:path>
              </a:pathLst>
            </a:custGeom>
            <a:solidFill>
              <a:schemeClr val="bg1"/>
            </a:solidFill>
            <a:ln w="4167" cap="flat">
              <a:noFill/>
              <a:prstDash val="solid"/>
              <a:miter/>
            </a:ln>
          </p:spPr>
          <p:txBody>
            <a:bodyPr rtlCol="0" anchor="ctr"/>
            <a:p>
              <a:endParaRPr lang="zh-CN" altLang="en-US"/>
            </a:p>
          </p:txBody>
        </p:sp>
        <p:sp>
          <p:nvSpPr>
            <p:cNvPr id="69" name="任意多边形: 形状 27"/>
            <p:cNvSpPr/>
            <p:nvPr/>
          </p:nvSpPr>
          <p:spPr>
            <a:xfrm>
              <a:off x="11759" y="6613"/>
              <a:ext cx="102" cy="102"/>
            </a:xfrm>
            <a:custGeom>
              <a:avLst/>
              <a:gdLst>
                <a:gd name="connsiteX0" fmla="*/ 64880 w 64879"/>
                <a:gd name="connsiteY0" fmla="*/ 32440 h 64879"/>
                <a:gd name="connsiteX1" fmla="*/ 32440 w 64879"/>
                <a:gd name="connsiteY1" fmla="*/ 64880 h 64879"/>
                <a:gd name="connsiteX2" fmla="*/ 0 w 64879"/>
                <a:gd name="connsiteY2" fmla="*/ 32440 h 64879"/>
                <a:gd name="connsiteX3" fmla="*/ 32440 w 64879"/>
                <a:gd name="connsiteY3" fmla="*/ 0 h 64879"/>
                <a:gd name="connsiteX4" fmla="*/ 64880 w 64879"/>
                <a:gd name="connsiteY4" fmla="*/ 32440 h 64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79" h="64879">
                  <a:moveTo>
                    <a:pt x="64880" y="32440"/>
                  </a:moveTo>
                  <a:cubicBezTo>
                    <a:pt x="64880" y="50356"/>
                    <a:pt x="50356" y="64880"/>
                    <a:pt x="32440" y="64880"/>
                  </a:cubicBezTo>
                  <a:cubicBezTo>
                    <a:pt x="14524" y="64880"/>
                    <a:pt x="0" y="50356"/>
                    <a:pt x="0" y="32440"/>
                  </a:cubicBezTo>
                  <a:cubicBezTo>
                    <a:pt x="0" y="14524"/>
                    <a:pt x="14524" y="0"/>
                    <a:pt x="32440" y="0"/>
                  </a:cubicBezTo>
                  <a:cubicBezTo>
                    <a:pt x="50356" y="0"/>
                    <a:pt x="64880" y="14524"/>
                    <a:pt x="64880" y="32440"/>
                  </a:cubicBezTo>
                  <a:close/>
                </a:path>
              </a:pathLst>
            </a:custGeom>
            <a:solidFill>
              <a:schemeClr val="bg1"/>
            </a:solidFill>
            <a:ln w="4167" cap="flat">
              <a:noFill/>
              <a:prstDash val="solid"/>
              <a:miter/>
            </a:ln>
          </p:spPr>
          <p:txBody>
            <a:bodyPr rtlCol="0" anchor="ctr"/>
            <a:p>
              <a:endParaRPr lang="zh-CN" altLang="en-US"/>
            </a:p>
          </p:txBody>
        </p:sp>
      </p:grpSp>
      <p:grpSp>
        <p:nvGrpSpPr>
          <p:cNvPr id="18" name="组合 17"/>
          <p:cNvGrpSpPr/>
          <p:nvPr/>
        </p:nvGrpSpPr>
        <p:grpSpPr>
          <a:xfrm>
            <a:off x="3242945" y="3930650"/>
            <a:ext cx="350520" cy="290830"/>
            <a:chOff x="5807" y="6371"/>
            <a:chExt cx="552" cy="458"/>
          </a:xfrm>
          <a:solidFill>
            <a:schemeClr val="bg1"/>
          </a:solidFill>
        </p:grpSpPr>
        <p:sp>
          <p:nvSpPr>
            <p:cNvPr id="75" name="任意多边形: 形状 35"/>
            <p:cNvSpPr/>
            <p:nvPr/>
          </p:nvSpPr>
          <p:spPr>
            <a:xfrm>
              <a:off x="5813" y="6481"/>
              <a:ext cx="546" cy="349"/>
            </a:xfrm>
            <a:custGeom>
              <a:avLst/>
              <a:gdLst>
                <a:gd name="connsiteX0" fmla="*/ 279784 w 346498"/>
                <a:gd name="connsiteY0" fmla="*/ 84227 h 221408"/>
                <a:gd name="connsiteX1" fmla="*/ 321897 w 346498"/>
                <a:gd name="connsiteY1" fmla="*/ 42114 h 221408"/>
                <a:gd name="connsiteX2" fmla="*/ 346498 w 346498"/>
                <a:gd name="connsiteY2" fmla="*/ 66715 h 221408"/>
                <a:gd name="connsiteX3" fmla="*/ 346498 w 346498"/>
                <a:gd name="connsiteY3" fmla="*/ 0 h 221408"/>
                <a:gd name="connsiteX4" fmla="*/ 279784 w 346498"/>
                <a:gd name="connsiteY4" fmla="*/ 0 h 221408"/>
                <a:gd name="connsiteX5" fmla="*/ 304385 w 346498"/>
                <a:gd name="connsiteY5" fmla="*/ 24601 h 221408"/>
                <a:gd name="connsiteX6" fmla="*/ 263105 w 346498"/>
                <a:gd name="connsiteY6" fmla="*/ 65881 h 221408"/>
                <a:gd name="connsiteX7" fmla="*/ 192221 w 346498"/>
                <a:gd name="connsiteY7" fmla="*/ 136765 h 221408"/>
                <a:gd name="connsiteX8" fmla="*/ 129676 w 346498"/>
                <a:gd name="connsiteY8" fmla="*/ 74220 h 221408"/>
                <a:gd name="connsiteX9" fmla="*/ 0 w 346498"/>
                <a:gd name="connsiteY9" fmla="*/ 203896 h 221408"/>
                <a:gd name="connsiteX10" fmla="*/ 17513 w 346498"/>
                <a:gd name="connsiteY10" fmla="*/ 221409 h 221408"/>
                <a:gd name="connsiteX11" fmla="*/ 129676 w 346498"/>
                <a:gd name="connsiteY11" fmla="*/ 109245 h 221408"/>
                <a:gd name="connsiteX12" fmla="*/ 192221 w 346498"/>
                <a:gd name="connsiteY12" fmla="*/ 171790 h 221408"/>
                <a:gd name="connsiteX13" fmla="*/ 279784 w 346498"/>
                <a:gd name="connsiteY13" fmla="*/ 84227 h 22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98" h="221408">
                  <a:moveTo>
                    <a:pt x="279784" y="84227"/>
                  </a:moveTo>
                  <a:lnTo>
                    <a:pt x="321897" y="42114"/>
                  </a:lnTo>
                  <a:lnTo>
                    <a:pt x="346498" y="66715"/>
                  </a:lnTo>
                  <a:lnTo>
                    <a:pt x="346498" y="0"/>
                  </a:lnTo>
                  <a:lnTo>
                    <a:pt x="279784" y="0"/>
                  </a:lnTo>
                  <a:lnTo>
                    <a:pt x="304385" y="24601"/>
                  </a:lnTo>
                  <a:lnTo>
                    <a:pt x="263105" y="65881"/>
                  </a:lnTo>
                  <a:lnTo>
                    <a:pt x="192221" y="136765"/>
                  </a:lnTo>
                  <a:lnTo>
                    <a:pt x="129676" y="74220"/>
                  </a:lnTo>
                  <a:lnTo>
                    <a:pt x="0" y="203896"/>
                  </a:lnTo>
                  <a:lnTo>
                    <a:pt x="17513" y="221409"/>
                  </a:lnTo>
                  <a:lnTo>
                    <a:pt x="129676" y="109245"/>
                  </a:lnTo>
                  <a:lnTo>
                    <a:pt x="192221" y="171790"/>
                  </a:lnTo>
                  <a:lnTo>
                    <a:pt x="279784" y="84227"/>
                  </a:lnTo>
                  <a:close/>
                </a:path>
              </a:pathLst>
            </a:custGeom>
            <a:grpFill/>
            <a:ln w="4167" cap="flat">
              <a:noFill/>
              <a:prstDash val="solid"/>
              <a:miter/>
            </a:ln>
          </p:spPr>
          <p:txBody>
            <a:bodyPr rtlCol="0" anchor="ctr"/>
            <a:p>
              <a:endParaRPr lang="zh-CN" altLang="en-US"/>
            </a:p>
          </p:txBody>
        </p:sp>
        <p:sp>
          <p:nvSpPr>
            <p:cNvPr id="76" name="任意多边形: 形状 36"/>
            <p:cNvSpPr/>
            <p:nvPr/>
          </p:nvSpPr>
          <p:spPr>
            <a:xfrm>
              <a:off x="5853" y="6371"/>
              <a:ext cx="66" cy="6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grpFill/>
            <a:ln w="4167" cap="flat">
              <a:noFill/>
              <a:prstDash val="solid"/>
              <a:miter/>
            </a:ln>
          </p:spPr>
          <p:txBody>
            <a:bodyPr rtlCol="0" anchor="ctr"/>
            <a:p>
              <a:endParaRPr lang="zh-CN" altLang="en-US"/>
            </a:p>
          </p:txBody>
        </p:sp>
        <p:sp>
          <p:nvSpPr>
            <p:cNvPr id="77" name="任意多边形: 形状 37"/>
            <p:cNvSpPr/>
            <p:nvPr/>
          </p:nvSpPr>
          <p:spPr>
            <a:xfrm>
              <a:off x="5807" y="6443"/>
              <a:ext cx="417" cy="282"/>
            </a:xfrm>
            <a:custGeom>
              <a:avLst/>
              <a:gdLst>
                <a:gd name="connsiteX0" fmla="*/ 250826 w 264544"/>
                <a:gd name="connsiteY0" fmla="*/ 82183 h 178835"/>
                <a:gd name="connsiteX1" fmla="*/ 254996 w 264544"/>
                <a:gd name="connsiteY1" fmla="*/ 78013 h 178835"/>
                <a:gd name="connsiteX2" fmla="*/ 264545 w 264544"/>
                <a:gd name="connsiteY2" fmla="*/ 68465 h 178835"/>
                <a:gd name="connsiteX3" fmla="*/ 252953 w 264544"/>
                <a:gd name="connsiteY3" fmla="*/ 16344 h 178835"/>
                <a:gd name="connsiteX4" fmla="*/ 250118 w 264544"/>
                <a:gd name="connsiteY4" fmla="*/ 11674 h 178835"/>
                <a:gd name="connsiteX5" fmla="*/ 233439 w 264544"/>
                <a:gd name="connsiteY5" fmla="*/ 2793 h 178835"/>
                <a:gd name="connsiteX6" fmla="*/ 199831 w 264544"/>
                <a:gd name="connsiteY6" fmla="*/ 2793 h 178835"/>
                <a:gd name="connsiteX7" fmla="*/ 183153 w 264544"/>
                <a:gd name="connsiteY7" fmla="*/ 11674 h 178835"/>
                <a:gd name="connsiteX8" fmla="*/ 180317 w 264544"/>
                <a:gd name="connsiteY8" fmla="*/ 16344 h 178835"/>
                <a:gd name="connsiteX9" fmla="*/ 175064 w 264544"/>
                <a:gd name="connsiteY9" fmla="*/ 40778 h 178835"/>
                <a:gd name="connsiteX10" fmla="*/ 175064 w 264544"/>
                <a:gd name="connsiteY10" fmla="*/ 40778 h 178835"/>
                <a:gd name="connsiteX11" fmla="*/ 169601 w 264544"/>
                <a:gd name="connsiteY11" fmla="*/ 16344 h 178835"/>
                <a:gd name="connsiteX12" fmla="*/ 166724 w 264544"/>
                <a:gd name="connsiteY12" fmla="*/ 11674 h 178835"/>
                <a:gd name="connsiteX13" fmla="*/ 150046 w 264544"/>
                <a:gd name="connsiteY13" fmla="*/ 2793 h 178835"/>
                <a:gd name="connsiteX14" fmla="*/ 100010 w 264544"/>
                <a:gd name="connsiteY14" fmla="*/ 11674 h 178835"/>
                <a:gd name="connsiteX15" fmla="*/ 97175 w 264544"/>
                <a:gd name="connsiteY15" fmla="*/ 16344 h 178835"/>
                <a:gd name="connsiteX16" fmla="*/ 91671 w 264544"/>
                <a:gd name="connsiteY16" fmla="*/ 39986 h 178835"/>
                <a:gd name="connsiteX17" fmla="*/ 91671 w 264544"/>
                <a:gd name="connsiteY17" fmla="*/ 39986 h 178835"/>
                <a:gd name="connsiteX18" fmla="*/ 86250 w 264544"/>
                <a:gd name="connsiteY18" fmla="*/ 16344 h 178835"/>
                <a:gd name="connsiteX19" fmla="*/ 83331 w 264544"/>
                <a:gd name="connsiteY19" fmla="*/ 11674 h 178835"/>
                <a:gd name="connsiteX20" fmla="*/ 66653 w 264544"/>
                <a:gd name="connsiteY20" fmla="*/ 2793 h 178835"/>
                <a:gd name="connsiteX21" fmla="*/ 33045 w 264544"/>
                <a:gd name="connsiteY21" fmla="*/ 2793 h 178835"/>
                <a:gd name="connsiteX22" fmla="*/ 16367 w 264544"/>
                <a:gd name="connsiteY22" fmla="*/ 11674 h 178835"/>
                <a:gd name="connsiteX23" fmla="*/ 13531 w 264544"/>
                <a:gd name="connsiteY23" fmla="*/ 16344 h 178835"/>
                <a:gd name="connsiteX24" fmla="*/ 272 w 264544"/>
                <a:gd name="connsiteY24" fmla="*/ 76887 h 178835"/>
                <a:gd name="connsiteX25" fmla="*/ 6566 w 264544"/>
                <a:gd name="connsiteY25" fmla="*/ 87483 h 178835"/>
                <a:gd name="connsiteX26" fmla="*/ 6901 w 264544"/>
                <a:gd name="connsiteY26" fmla="*/ 87562 h 178835"/>
                <a:gd name="connsiteX27" fmla="*/ 8277 w 264544"/>
                <a:gd name="connsiteY27" fmla="*/ 87562 h 178835"/>
                <a:gd name="connsiteX28" fmla="*/ 16617 w 264544"/>
                <a:gd name="connsiteY28" fmla="*/ 81015 h 178835"/>
                <a:gd name="connsiteX29" fmla="*/ 29126 w 264544"/>
                <a:gd name="connsiteY29" fmla="*/ 25017 h 178835"/>
                <a:gd name="connsiteX30" fmla="*/ 29126 w 264544"/>
                <a:gd name="connsiteY30" fmla="*/ 25017 h 178835"/>
                <a:gd name="connsiteX31" fmla="*/ 29126 w 264544"/>
                <a:gd name="connsiteY31" fmla="*/ 54621 h 178835"/>
                <a:gd name="connsiteX32" fmla="*/ 16617 w 264544"/>
                <a:gd name="connsiteY32" fmla="*/ 116749 h 178835"/>
                <a:gd name="connsiteX33" fmla="*/ 29126 w 264544"/>
                <a:gd name="connsiteY33" fmla="*/ 116749 h 178835"/>
                <a:gd name="connsiteX34" fmla="*/ 29126 w 264544"/>
                <a:gd name="connsiteY34" fmla="*/ 178836 h 178835"/>
                <a:gd name="connsiteX35" fmla="*/ 45804 w 264544"/>
                <a:gd name="connsiteY35" fmla="*/ 162157 h 178835"/>
                <a:gd name="connsiteX36" fmla="*/ 45804 w 264544"/>
                <a:gd name="connsiteY36" fmla="*/ 116749 h 178835"/>
                <a:gd name="connsiteX37" fmla="*/ 54144 w 264544"/>
                <a:gd name="connsiteY37" fmla="*/ 116749 h 178835"/>
                <a:gd name="connsiteX38" fmla="*/ 54144 w 264544"/>
                <a:gd name="connsiteY38" fmla="*/ 153818 h 178835"/>
                <a:gd name="connsiteX39" fmla="*/ 70822 w 264544"/>
                <a:gd name="connsiteY39" fmla="*/ 137139 h 178835"/>
                <a:gd name="connsiteX40" fmla="*/ 70822 w 264544"/>
                <a:gd name="connsiteY40" fmla="*/ 116749 h 178835"/>
                <a:gd name="connsiteX41" fmla="*/ 83331 w 264544"/>
                <a:gd name="connsiteY41" fmla="*/ 116749 h 178835"/>
                <a:gd name="connsiteX42" fmla="*/ 70822 w 264544"/>
                <a:gd name="connsiteY42" fmla="*/ 54663 h 178835"/>
                <a:gd name="connsiteX43" fmla="*/ 70822 w 264544"/>
                <a:gd name="connsiteY43" fmla="*/ 25476 h 178835"/>
                <a:gd name="connsiteX44" fmla="*/ 70822 w 264544"/>
                <a:gd name="connsiteY44" fmla="*/ 25476 h 178835"/>
                <a:gd name="connsiteX45" fmla="*/ 83331 w 264544"/>
                <a:gd name="connsiteY45" fmla="*/ 79931 h 178835"/>
                <a:gd name="connsiteX46" fmla="*/ 91671 w 264544"/>
                <a:gd name="connsiteY46" fmla="*/ 87562 h 178835"/>
                <a:gd name="connsiteX47" fmla="*/ 91671 w 264544"/>
                <a:gd name="connsiteY47" fmla="*/ 87562 h 178835"/>
                <a:gd name="connsiteX48" fmla="*/ 99760 w 264544"/>
                <a:gd name="connsiteY48" fmla="*/ 81015 h 178835"/>
                <a:gd name="connsiteX49" fmla="*/ 100010 w 264544"/>
                <a:gd name="connsiteY49" fmla="*/ 79222 h 178835"/>
                <a:gd name="connsiteX50" fmla="*/ 112185 w 264544"/>
                <a:gd name="connsiteY50" fmla="*/ 25726 h 178835"/>
                <a:gd name="connsiteX51" fmla="*/ 112185 w 264544"/>
                <a:gd name="connsiteY51" fmla="*/ 25726 h 178835"/>
                <a:gd name="connsiteX52" fmla="*/ 112185 w 264544"/>
                <a:gd name="connsiteY52" fmla="*/ 95651 h 178835"/>
                <a:gd name="connsiteX53" fmla="*/ 121400 w 264544"/>
                <a:gd name="connsiteY53" fmla="*/ 86394 h 178835"/>
                <a:gd name="connsiteX54" fmla="*/ 144988 w 264544"/>
                <a:gd name="connsiteY54" fmla="*/ 86381 h 178835"/>
                <a:gd name="connsiteX55" fmla="*/ 145000 w 264544"/>
                <a:gd name="connsiteY55" fmla="*/ 86394 h 178835"/>
                <a:gd name="connsiteX56" fmla="*/ 154215 w 264544"/>
                <a:gd name="connsiteY56" fmla="*/ 95276 h 178835"/>
                <a:gd name="connsiteX57" fmla="*/ 154215 w 264544"/>
                <a:gd name="connsiteY57" fmla="*/ 25767 h 178835"/>
                <a:gd name="connsiteX58" fmla="*/ 154215 w 264544"/>
                <a:gd name="connsiteY58" fmla="*/ 25767 h 178835"/>
                <a:gd name="connsiteX59" fmla="*/ 166724 w 264544"/>
                <a:gd name="connsiteY59" fmla="*/ 81057 h 178835"/>
                <a:gd name="connsiteX60" fmla="*/ 175064 w 264544"/>
                <a:gd name="connsiteY60" fmla="*/ 87562 h 178835"/>
                <a:gd name="connsiteX61" fmla="*/ 175064 w 264544"/>
                <a:gd name="connsiteY61" fmla="*/ 87562 h 178835"/>
                <a:gd name="connsiteX62" fmla="*/ 183195 w 264544"/>
                <a:gd name="connsiteY62" fmla="*/ 81015 h 178835"/>
                <a:gd name="connsiteX63" fmla="*/ 195703 w 264544"/>
                <a:gd name="connsiteY63" fmla="*/ 25726 h 178835"/>
                <a:gd name="connsiteX64" fmla="*/ 195703 w 264544"/>
                <a:gd name="connsiteY64" fmla="*/ 25726 h 178835"/>
                <a:gd name="connsiteX65" fmla="*/ 195703 w 264544"/>
                <a:gd name="connsiteY65" fmla="*/ 137056 h 178835"/>
                <a:gd name="connsiteX66" fmla="*/ 195703 w 264544"/>
                <a:gd name="connsiteY66" fmla="*/ 137056 h 178835"/>
                <a:gd name="connsiteX67" fmla="*/ 212382 w 264544"/>
                <a:gd name="connsiteY67" fmla="*/ 120377 h 178835"/>
                <a:gd name="connsiteX68" fmla="*/ 212382 w 264544"/>
                <a:gd name="connsiteY68" fmla="*/ 91731 h 178835"/>
                <a:gd name="connsiteX69" fmla="*/ 220721 w 264544"/>
                <a:gd name="connsiteY69" fmla="*/ 91731 h 178835"/>
                <a:gd name="connsiteX70" fmla="*/ 220721 w 264544"/>
                <a:gd name="connsiteY70" fmla="*/ 112204 h 178835"/>
                <a:gd name="connsiteX71" fmla="*/ 237400 w 264544"/>
                <a:gd name="connsiteY71" fmla="*/ 95526 h 178835"/>
                <a:gd name="connsiteX72" fmla="*/ 237400 w 264544"/>
                <a:gd name="connsiteY72" fmla="*/ 25767 h 178835"/>
                <a:gd name="connsiteX73" fmla="*/ 237400 w 264544"/>
                <a:gd name="connsiteY73" fmla="*/ 25767 h 178835"/>
                <a:gd name="connsiteX74" fmla="*/ 250534 w 264544"/>
                <a:gd name="connsiteY74" fmla="*/ 82225 h 17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64544" h="178835">
                  <a:moveTo>
                    <a:pt x="250826" y="82183"/>
                  </a:moveTo>
                  <a:lnTo>
                    <a:pt x="254996" y="78013"/>
                  </a:lnTo>
                  <a:lnTo>
                    <a:pt x="264545" y="68465"/>
                  </a:lnTo>
                  <a:lnTo>
                    <a:pt x="252953" y="16344"/>
                  </a:lnTo>
                  <a:cubicBezTo>
                    <a:pt x="252598" y="14498"/>
                    <a:pt x="251592" y="12840"/>
                    <a:pt x="250118" y="11674"/>
                  </a:cubicBezTo>
                  <a:cubicBezTo>
                    <a:pt x="245124" y="7755"/>
                    <a:pt x="239477" y="4749"/>
                    <a:pt x="233439" y="2793"/>
                  </a:cubicBezTo>
                  <a:cubicBezTo>
                    <a:pt x="222546" y="-931"/>
                    <a:pt x="210725" y="-931"/>
                    <a:pt x="199831" y="2793"/>
                  </a:cubicBezTo>
                  <a:cubicBezTo>
                    <a:pt x="193795" y="4754"/>
                    <a:pt x="188149" y="7760"/>
                    <a:pt x="183153" y="11674"/>
                  </a:cubicBezTo>
                  <a:cubicBezTo>
                    <a:pt x="181710" y="12868"/>
                    <a:pt x="180711" y="14513"/>
                    <a:pt x="180317" y="16344"/>
                  </a:cubicBezTo>
                  <a:lnTo>
                    <a:pt x="175064" y="40778"/>
                  </a:lnTo>
                  <a:lnTo>
                    <a:pt x="175064" y="40778"/>
                  </a:lnTo>
                  <a:lnTo>
                    <a:pt x="169601" y="16344"/>
                  </a:lnTo>
                  <a:cubicBezTo>
                    <a:pt x="169219" y="14499"/>
                    <a:pt x="168201" y="12846"/>
                    <a:pt x="166724" y="11674"/>
                  </a:cubicBezTo>
                  <a:cubicBezTo>
                    <a:pt x="161730" y="7755"/>
                    <a:pt x="156084" y="4749"/>
                    <a:pt x="150046" y="2793"/>
                  </a:cubicBezTo>
                  <a:cubicBezTo>
                    <a:pt x="132927" y="-2733"/>
                    <a:pt x="114182" y="594"/>
                    <a:pt x="100010" y="11674"/>
                  </a:cubicBezTo>
                  <a:cubicBezTo>
                    <a:pt x="98567" y="12868"/>
                    <a:pt x="97569" y="14513"/>
                    <a:pt x="97175" y="16344"/>
                  </a:cubicBezTo>
                  <a:lnTo>
                    <a:pt x="91671" y="39986"/>
                  </a:lnTo>
                  <a:cubicBezTo>
                    <a:pt x="91671" y="39986"/>
                    <a:pt x="91671" y="39986"/>
                    <a:pt x="91671" y="39986"/>
                  </a:cubicBezTo>
                  <a:lnTo>
                    <a:pt x="86250" y="16344"/>
                  </a:lnTo>
                  <a:cubicBezTo>
                    <a:pt x="85834" y="14502"/>
                    <a:pt x="84805" y="12855"/>
                    <a:pt x="83331" y="11674"/>
                  </a:cubicBezTo>
                  <a:cubicBezTo>
                    <a:pt x="78335" y="7760"/>
                    <a:pt x="72689" y="4754"/>
                    <a:pt x="66653" y="2793"/>
                  </a:cubicBezTo>
                  <a:cubicBezTo>
                    <a:pt x="55759" y="-931"/>
                    <a:pt x="43938" y="-931"/>
                    <a:pt x="33045" y="2793"/>
                  </a:cubicBezTo>
                  <a:cubicBezTo>
                    <a:pt x="27012" y="4762"/>
                    <a:pt x="21368" y="7768"/>
                    <a:pt x="16367" y="11674"/>
                  </a:cubicBezTo>
                  <a:cubicBezTo>
                    <a:pt x="14924" y="12868"/>
                    <a:pt x="13925" y="14513"/>
                    <a:pt x="13531" y="16344"/>
                  </a:cubicBezTo>
                  <a:lnTo>
                    <a:pt x="272" y="76887"/>
                  </a:lnTo>
                  <a:cubicBezTo>
                    <a:pt x="-916" y="81552"/>
                    <a:pt x="1902" y="86295"/>
                    <a:pt x="6566" y="87483"/>
                  </a:cubicBezTo>
                  <a:cubicBezTo>
                    <a:pt x="6677" y="87512"/>
                    <a:pt x="6789" y="87538"/>
                    <a:pt x="6901" y="87562"/>
                  </a:cubicBezTo>
                  <a:cubicBezTo>
                    <a:pt x="7359" y="87603"/>
                    <a:pt x="7820" y="87603"/>
                    <a:pt x="8277" y="87562"/>
                  </a:cubicBezTo>
                  <a:cubicBezTo>
                    <a:pt x="12265" y="87655"/>
                    <a:pt x="15760" y="84911"/>
                    <a:pt x="16617" y="81015"/>
                  </a:cubicBezTo>
                  <a:lnTo>
                    <a:pt x="29126" y="25017"/>
                  </a:lnTo>
                  <a:lnTo>
                    <a:pt x="29126" y="25017"/>
                  </a:lnTo>
                  <a:lnTo>
                    <a:pt x="29126" y="54621"/>
                  </a:lnTo>
                  <a:lnTo>
                    <a:pt x="16617" y="116749"/>
                  </a:lnTo>
                  <a:lnTo>
                    <a:pt x="29126" y="116749"/>
                  </a:lnTo>
                  <a:lnTo>
                    <a:pt x="29126" y="178836"/>
                  </a:lnTo>
                  <a:lnTo>
                    <a:pt x="45804" y="162157"/>
                  </a:lnTo>
                  <a:lnTo>
                    <a:pt x="45804" y="116749"/>
                  </a:lnTo>
                  <a:lnTo>
                    <a:pt x="54144" y="116749"/>
                  </a:lnTo>
                  <a:lnTo>
                    <a:pt x="54144" y="153818"/>
                  </a:lnTo>
                  <a:lnTo>
                    <a:pt x="70822" y="137139"/>
                  </a:lnTo>
                  <a:lnTo>
                    <a:pt x="70822" y="116749"/>
                  </a:lnTo>
                  <a:lnTo>
                    <a:pt x="83331" y="116749"/>
                  </a:lnTo>
                  <a:lnTo>
                    <a:pt x="70822" y="54663"/>
                  </a:lnTo>
                  <a:lnTo>
                    <a:pt x="70822" y="25476"/>
                  </a:lnTo>
                  <a:lnTo>
                    <a:pt x="70822" y="25476"/>
                  </a:lnTo>
                  <a:lnTo>
                    <a:pt x="83331" y="79931"/>
                  </a:lnTo>
                  <a:cubicBezTo>
                    <a:pt x="83700" y="84258"/>
                    <a:pt x="87328" y="87578"/>
                    <a:pt x="91671" y="87562"/>
                  </a:cubicBezTo>
                  <a:lnTo>
                    <a:pt x="91671" y="87562"/>
                  </a:lnTo>
                  <a:cubicBezTo>
                    <a:pt x="95565" y="87536"/>
                    <a:pt x="98922" y="84819"/>
                    <a:pt x="99760" y="81015"/>
                  </a:cubicBezTo>
                  <a:lnTo>
                    <a:pt x="100010" y="79222"/>
                  </a:lnTo>
                  <a:lnTo>
                    <a:pt x="112185" y="25726"/>
                  </a:lnTo>
                  <a:cubicBezTo>
                    <a:pt x="112185" y="25726"/>
                    <a:pt x="112185" y="25726"/>
                    <a:pt x="112185" y="25726"/>
                  </a:cubicBezTo>
                  <a:lnTo>
                    <a:pt x="112185" y="95651"/>
                  </a:lnTo>
                  <a:lnTo>
                    <a:pt x="121400" y="86394"/>
                  </a:lnTo>
                  <a:cubicBezTo>
                    <a:pt x="127910" y="79877"/>
                    <a:pt x="138470" y="79871"/>
                    <a:pt x="144988" y="86381"/>
                  </a:cubicBezTo>
                  <a:cubicBezTo>
                    <a:pt x="144992" y="86385"/>
                    <a:pt x="144996" y="86390"/>
                    <a:pt x="145000" y="86394"/>
                  </a:cubicBezTo>
                  <a:lnTo>
                    <a:pt x="154215" y="95276"/>
                  </a:lnTo>
                  <a:lnTo>
                    <a:pt x="154215" y="25767"/>
                  </a:lnTo>
                  <a:cubicBezTo>
                    <a:pt x="154215" y="25767"/>
                    <a:pt x="154215" y="25767"/>
                    <a:pt x="154215" y="25767"/>
                  </a:cubicBezTo>
                  <a:lnTo>
                    <a:pt x="166724" y="81057"/>
                  </a:lnTo>
                  <a:cubicBezTo>
                    <a:pt x="167598" y="84936"/>
                    <a:pt x="171089" y="87659"/>
                    <a:pt x="175064" y="87562"/>
                  </a:cubicBezTo>
                  <a:lnTo>
                    <a:pt x="175064" y="87562"/>
                  </a:lnTo>
                  <a:cubicBezTo>
                    <a:pt x="178974" y="87555"/>
                    <a:pt x="182354" y="84834"/>
                    <a:pt x="183195" y="81015"/>
                  </a:cubicBezTo>
                  <a:lnTo>
                    <a:pt x="195703" y="25726"/>
                  </a:lnTo>
                  <a:cubicBezTo>
                    <a:pt x="195703" y="25726"/>
                    <a:pt x="195703" y="25726"/>
                    <a:pt x="195703" y="25726"/>
                  </a:cubicBezTo>
                  <a:lnTo>
                    <a:pt x="195703" y="137056"/>
                  </a:lnTo>
                  <a:lnTo>
                    <a:pt x="195703" y="137056"/>
                  </a:lnTo>
                  <a:lnTo>
                    <a:pt x="212382" y="120377"/>
                  </a:lnTo>
                  <a:lnTo>
                    <a:pt x="212382" y="91731"/>
                  </a:lnTo>
                  <a:lnTo>
                    <a:pt x="220721" y="91731"/>
                  </a:lnTo>
                  <a:lnTo>
                    <a:pt x="220721" y="112204"/>
                  </a:lnTo>
                  <a:lnTo>
                    <a:pt x="237400" y="95526"/>
                  </a:lnTo>
                  <a:lnTo>
                    <a:pt x="237400" y="25767"/>
                  </a:lnTo>
                  <a:cubicBezTo>
                    <a:pt x="237400" y="25767"/>
                    <a:pt x="237400" y="25767"/>
                    <a:pt x="237400" y="25767"/>
                  </a:cubicBezTo>
                  <a:lnTo>
                    <a:pt x="250534" y="82225"/>
                  </a:lnTo>
                  <a:close/>
                </a:path>
              </a:pathLst>
            </a:custGeom>
            <a:grpFill/>
            <a:ln w="4167" cap="flat">
              <a:noFill/>
              <a:prstDash val="solid"/>
              <a:miter/>
            </a:ln>
          </p:spPr>
          <p:txBody>
            <a:bodyPr rtlCol="0" anchor="ctr"/>
            <a:p>
              <a:endParaRPr lang="zh-CN" altLang="en-US"/>
            </a:p>
          </p:txBody>
        </p:sp>
        <p:sp>
          <p:nvSpPr>
            <p:cNvPr id="78" name="任意多边形: 形状 38"/>
            <p:cNvSpPr/>
            <p:nvPr/>
          </p:nvSpPr>
          <p:spPr>
            <a:xfrm>
              <a:off x="6115" y="6371"/>
              <a:ext cx="66" cy="6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grpFill/>
            <a:ln w="4167" cap="flat">
              <a:noFill/>
              <a:prstDash val="solid"/>
              <a:miter/>
            </a:ln>
          </p:spPr>
          <p:txBody>
            <a:bodyPr rtlCol="0" anchor="ctr"/>
            <a:p>
              <a:endParaRPr lang="zh-CN" altLang="en-US"/>
            </a:p>
          </p:txBody>
        </p:sp>
        <p:sp>
          <p:nvSpPr>
            <p:cNvPr id="79" name="任意多边形: 形状 39"/>
            <p:cNvSpPr/>
            <p:nvPr/>
          </p:nvSpPr>
          <p:spPr>
            <a:xfrm>
              <a:off x="5984" y="6371"/>
              <a:ext cx="66" cy="66"/>
            </a:xfrm>
            <a:custGeom>
              <a:avLst/>
              <a:gdLst>
                <a:gd name="connsiteX0" fmla="*/ 41697 w 41696"/>
                <a:gd name="connsiteY0" fmla="*/ 20848 h 41696"/>
                <a:gd name="connsiteX1" fmla="*/ 20848 w 41696"/>
                <a:gd name="connsiteY1" fmla="*/ 41697 h 41696"/>
                <a:gd name="connsiteX2" fmla="*/ 0 w 41696"/>
                <a:gd name="connsiteY2" fmla="*/ 20848 h 41696"/>
                <a:gd name="connsiteX3" fmla="*/ 20848 w 41696"/>
                <a:gd name="connsiteY3" fmla="*/ 0 h 41696"/>
                <a:gd name="connsiteX4" fmla="*/ 41697 w 41696"/>
                <a:gd name="connsiteY4" fmla="*/ 20848 h 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6" h="41696">
                  <a:moveTo>
                    <a:pt x="41697" y="20848"/>
                  </a:moveTo>
                  <a:cubicBezTo>
                    <a:pt x="41697" y="32362"/>
                    <a:pt x="32362" y="41697"/>
                    <a:pt x="20848" y="41697"/>
                  </a:cubicBezTo>
                  <a:cubicBezTo>
                    <a:pt x="9334" y="41697"/>
                    <a:pt x="0" y="32362"/>
                    <a:pt x="0" y="20848"/>
                  </a:cubicBezTo>
                  <a:cubicBezTo>
                    <a:pt x="0" y="9334"/>
                    <a:pt x="9334" y="0"/>
                    <a:pt x="20848" y="0"/>
                  </a:cubicBezTo>
                  <a:cubicBezTo>
                    <a:pt x="32362" y="0"/>
                    <a:pt x="41697" y="9334"/>
                    <a:pt x="41697" y="20848"/>
                  </a:cubicBezTo>
                  <a:close/>
                </a:path>
              </a:pathLst>
            </a:custGeom>
            <a:grpFill/>
            <a:ln w="4167" cap="flat">
              <a:noFill/>
              <a:prstDash val="solid"/>
              <a:miter/>
            </a:ln>
          </p:spPr>
          <p:txBody>
            <a:bodyPr rtlCol="0" anchor="ctr"/>
            <a:p>
              <a:endParaRPr lang="zh-CN" altLang="en-US"/>
            </a:p>
          </p:txBody>
        </p:sp>
      </p:grpSp>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3080385" cy="429895"/>
          </a:xfrm>
          <a:prstGeom prst="rect">
            <a:avLst/>
          </a:prstGeom>
          <a:noFill/>
        </p:spPr>
        <p:txBody>
          <a:bodyPr wrap="square" rtlCol="0">
            <a:spAutoFit/>
          </a:bodyPr>
          <a:p>
            <a:pPr algn="l"/>
            <a:r>
              <a:rPr lang="zh-CN" altLang="en-US" sz="2200" b="1" dirty="0">
                <a:solidFill>
                  <a:srgbClr val="0070C0"/>
                </a:solidFill>
                <a:latin typeface="+mj-ea"/>
                <a:ea typeface="+mj-ea"/>
                <a:cs typeface="微软雅黑" panose="020B0503020204020204" charset="-122"/>
                <a:sym typeface="+mn-ea"/>
              </a:rPr>
              <a:t>品质控制流程图  </a:t>
            </a:r>
            <a:endParaRPr lang="zh-CN" altLang="en-US" sz="2200" b="1" dirty="0">
              <a:solidFill>
                <a:srgbClr val="0070C0"/>
              </a:solidFill>
              <a:effectLst/>
              <a:latin typeface="+mj-ea"/>
              <a:ea typeface="+mj-ea"/>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Picture 2" descr="D:\凯美文档\质量部\体系审核\一汽企业介绍\校审版\8edbd2453b1a16b24df918365a1a72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7210" y="1338580"/>
            <a:ext cx="9201150" cy="5377815"/>
          </a:xfrm>
          <a:prstGeom prst="rect">
            <a:avLst/>
          </a:prstGeom>
          <a:noFill/>
          <a:extLst>
            <a:ext uri="{909E8E84-426E-40DD-AFC4-6F175D3DCCD1}">
              <a14:hiddenFill xmlns:a14="http://schemas.microsoft.com/office/drawing/2010/main">
                <a:solidFill>
                  <a:srgbClr val="FFFFFF"/>
                </a:solidFill>
              </a14:hiddenFill>
            </a:ext>
          </a:extLst>
        </p:spPr>
      </p:pic>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pPr algn="l"/>
            <a:r>
              <a:rPr lang="zh-CN" altLang="en-US" sz="2200" b="1" dirty="0">
                <a:solidFill>
                  <a:srgbClr val="0070C0"/>
                </a:solidFill>
                <a:cs typeface="微软雅黑" panose="020B0503020204020204" charset="-122"/>
                <a:sym typeface="宋体" panose="02010600030101010101" pitchFamily="2" charset="-122"/>
              </a:rPr>
              <a:t>供方管理与入厂材料检验流程</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0" name="组合 39"/>
          <p:cNvGrpSpPr/>
          <p:nvPr/>
        </p:nvGrpSpPr>
        <p:grpSpPr>
          <a:xfrm>
            <a:off x="442595" y="1947545"/>
            <a:ext cx="3930650" cy="2056130"/>
            <a:chOff x="1033" y="3067"/>
            <a:chExt cx="6190" cy="3238"/>
          </a:xfrm>
        </p:grpSpPr>
        <p:sp>
          <p:nvSpPr>
            <p:cNvPr id="12" name="矩形: 圆角 85"/>
            <p:cNvSpPr/>
            <p:nvPr/>
          </p:nvSpPr>
          <p:spPr>
            <a:xfrm>
              <a:off x="1033" y="3425"/>
              <a:ext cx="6191" cy="2881"/>
            </a:xfrm>
            <a:prstGeom prst="roundRect">
              <a:avLst>
                <a:gd name="adj" fmla="val 11371"/>
              </a:avLst>
            </a:prstGeom>
            <a:solidFill>
              <a:schemeClr val="bg1"/>
            </a:solidFill>
            <a:ln>
              <a:solidFill>
                <a:schemeClr val="bg1">
                  <a:lumMod val="85000"/>
                </a:schemeClr>
              </a:solidFill>
            </a:ln>
            <a:effectLst>
              <a:outerShdw blurRad="139700" dist="139700" dir="13500000" algn="br" rotWithShape="0">
                <a:schemeClr val="bg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32" name="文本框 31"/>
            <p:cNvSpPr txBox="1"/>
            <p:nvPr/>
          </p:nvSpPr>
          <p:spPr>
            <a:xfrm>
              <a:off x="1296" y="3992"/>
              <a:ext cx="5632" cy="2130"/>
            </a:xfrm>
            <a:prstGeom prst="rect">
              <a:avLst/>
            </a:prstGeom>
            <a:noFill/>
          </p:spPr>
          <p:txBody>
            <a:bodyPr wrap="square" lIns="0" tIns="0" rIns="0" bIns="0" rtlCol="0">
              <a:spAutoFit/>
            </a:bodyPr>
            <a:p>
              <a:pPr marL="285750" indent="-285750" algn="just">
                <a:lnSpc>
                  <a:spcPct val="110000"/>
                </a:lnSpc>
                <a:buClr>
                  <a:srgbClr val="C00000"/>
                </a:buClr>
                <a:buFont typeface="Arial" panose="020B0604020202020204" pitchFamily="34" charset="0"/>
                <a:buChar char="•"/>
              </a:pPr>
              <a:r>
                <a:rPr lang="zh-CN" altLang="en-US" sz="1600" dirty="0">
                  <a:cs typeface="微软雅黑" panose="020B0503020204020204" charset="-122"/>
                  <a:sym typeface="+mn-ea"/>
                </a:rPr>
                <a:t>以双赢为原则，对材料供应商从质量、技术 、成本、交货、服务、资产、员工与流程等七个方面进行系统评价，确定为合格供应商并签订质量保证协议后，开始原辅材料采购</a:t>
              </a:r>
              <a:endParaRPr lang="zh-CN" altLang="en-US" sz="1600" dirty="0">
                <a:solidFill>
                  <a:schemeClr val="tx1"/>
                </a:solidFill>
                <a:latin typeface="Cambria" panose="02040503050406030204" charset="0"/>
                <a:ea typeface="微软雅黑" panose="020B0503020204020204" charset="-122"/>
                <a:cs typeface="微软雅黑" panose="020B0503020204020204" charset="-122"/>
                <a:sym typeface="+mn-ea"/>
              </a:endParaRPr>
            </a:p>
          </p:txBody>
        </p:sp>
        <p:sp>
          <p:nvSpPr>
            <p:cNvPr id="11" name="矩形: 圆角 87"/>
            <p:cNvSpPr/>
            <p:nvPr/>
          </p:nvSpPr>
          <p:spPr>
            <a:xfrm>
              <a:off x="1033" y="3067"/>
              <a:ext cx="2064" cy="691"/>
            </a:xfrm>
            <a:prstGeom prst="roundRect">
              <a:avLst>
                <a:gd name="adj" fmla="val 50000"/>
              </a:avLst>
            </a:prstGeom>
            <a:gradFill>
              <a:gsLst>
                <a:gs pos="0">
                  <a:srgbClr val="0070C0"/>
                </a:gs>
                <a:gs pos="100000">
                  <a:srgbClr val="00B0F0"/>
                </a:gs>
              </a:gsLst>
              <a:lin ang="5400000" scaled="1"/>
            </a:gradFill>
            <a:ln>
              <a:solidFill>
                <a:schemeClr val="bg1"/>
              </a:solidFill>
            </a:ln>
            <a:effectLst>
              <a:outerShdw blurRad="101600" dist="63500" dir="5400000" algn="t" rotWithShape="0">
                <a:srgbClr val="3F8FFB">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charset="-122"/>
                  <a:ea typeface="微软雅黑" panose="020B0503020204020204" charset="-122"/>
                  <a:sym typeface="+mn-ea"/>
                </a:rPr>
                <a:t>01</a:t>
              </a:r>
              <a:endParaRPr lang="en-US" altLang="zh-CN" sz="2000" b="1" dirty="0">
                <a:solidFill>
                  <a:schemeClr val="bg1"/>
                </a:solidFill>
                <a:latin typeface="微软雅黑" panose="020B0503020204020204" charset="-122"/>
                <a:ea typeface="微软雅黑" panose="020B0503020204020204" charset="-122"/>
                <a:sym typeface="+mn-ea"/>
              </a:endParaRPr>
            </a:p>
          </p:txBody>
        </p:sp>
      </p:grpSp>
      <p:grpSp>
        <p:nvGrpSpPr>
          <p:cNvPr id="37" name="组合 36"/>
          <p:cNvGrpSpPr/>
          <p:nvPr/>
        </p:nvGrpSpPr>
        <p:grpSpPr>
          <a:xfrm>
            <a:off x="4435475" y="1988185"/>
            <a:ext cx="4022090" cy="2007870"/>
            <a:chOff x="7721" y="3131"/>
            <a:chExt cx="6334" cy="3162"/>
          </a:xfrm>
        </p:grpSpPr>
        <p:sp>
          <p:nvSpPr>
            <p:cNvPr id="22" name="矩形: 圆角 85"/>
            <p:cNvSpPr/>
            <p:nvPr/>
          </p:nvSpPr>
          <p:spPr>
            <a:xfrm>
              <a:off x="7721" y="3489"/>
              <a:ext cx="6335" cy="2805"/>
            </a:xfrm>
            <a:prstGeom prst="roundRect">
              <a:avLst>
                <a:gd name="adj" fmla="val 11371"/>
              </a:avLst>
            </a:prstGeom>
            <a:solidFill>
              <a:schemeClr val="bg1"/>
            </a:solidFill>
            <a:ln>
              <a:solidFill>
                <a:schemeClr val="bg1">
                  <a:lumMod val="85000"/>
                </a:schemeClr>
              </a:solidFill>
            </a:ln>
            <a:effectLst>
              <a:outerShdw blurRad="139700" dist="139700" dir="13500000" algn="br" rotWithShape="0">
                <a:schemeClr val="bg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3" name="文本框 22"/>
            <p:cNvSpPr txBox="1"/>
            <p:nvPr/>
          </p:nvSpPr>
          <p:spPr>
            <a:xfrm>
              <a:off x="8002" y="3992"/>
              <a:ext cx="5775" cy="1704"/>
            </a:xfrm>
            <a:prstGeom prst="rect">
              <a:avLst/>
            </a:prstGeom>
            <a:noFill/>
          </p:spPr>
          <p:txBody>
            <a:bodyPr wrap="square" lIns="0" tIns="0" rIns="0" bIns="0" rtlCol="0">
              <a:spAutoFit/>
            </a:bodyPr>
            <a:p>
              <a:pPr marL="285750" indent="-285750" algn="just">
                <a:lnSpc>
                  <a:spcPct val="110000"/>
                </a:lnSpc>
                <a:buClr>
                  <a:srgbClr val="C00000"/>
                </a:buClr>
                <a:buFont typeface="Arial" panose="020B0604020202020204" pitchFamily="34" charset="0"/>
                <a:buChar char="•"/>
              </a:pPr>
              <a:r>
                <a:rPr lang="zh-CN" altLang="en-US" sz="1600" dirty="0">
                  <a:cs typeface="微软雅黑" panose="020B0503020204020204" charset="-122"/>
                  <a:sym typeface="+mn-ea"/>
                </a:rPr>
                <a:t>按照</a:t>
              </a:r>
              <a:r>
                <a:rPr lang="en-US" altLang="zh-CN" sz="1600" dirty="0">
                  <a:cs typeface="微软雅黑" panose="020B0503020204020204" charset="-122"/>
                  <a:sym typeface="+mn-ea"/>
                </a:rPr>
                <a:t>“</a:t>
              </a:r>
              <a:r>
                <a:rPr lang="zh-CN" altLang="en-US" sz="1600" dirty="0">
                  <a:cs typeface="微软雅黑" panose="020B0503020204020204" charset="-122"/>
                  <a:sym typeface="+mn-ea"/>
                </a:rPr>
                <a:t>入厂材料检查流程、来料检验指导书</a:t>
              </a:r>
              <a:r>
                <a:rPr lang="en-US" altLang="zh-CN" sz="1600" dirty="0">
                  <a:cs typeface="微软雅黑" panose="020B0503020204020204" charset="-122"/>
                  <a:sym typeface="+mn-ea"/>
                </a:rPr>
                <a:t>”</a:t>
              </a:r>
              <a:r>
                <a:rPr lang="zh-CN" altLang="en-US" sz="1600" dirty="0">
                  <a:cs typeface="微软雅黑" panose="020B0503020204020204" charset="-122"/>
                  <a:sym typeface="+mn-ea"/>
                </a:rPr>
                <a:t>和</a:t>
              </a:r>
              <a:r>
                <a:rPr lang="en-US" altLang="zh-CN" sz="1600" dirty="0">
                  <a:cs typeface="微软雅黑" panose="020B0503020204020204" charset="-122"/>
                  <a:sym typeface="+mn-ea"/>
                </a:rPr>
                <a:t>“GB/T2828.1-2012</a:t>
              </a:r>
              <a:r>
                <a:rPr lang="zh-CN" altLang="en-US" sz="1600" dirty="0">
                  <a:cs typeface="微软雅黑" panose="020B0503020204020204" charset="-122"/>
                  <a:sym typeface="+mn-ea"/>
                </a:rPr>
                <a:t>计数抽样检验程序</a:t>
              </a:r>
              <a:r>
                <a:rPr lang="en-US" altLang="zh-CN" sz="1600" dirty="0">
                  <a:cs typeface="微软雅黑" panose="020B0503020204020204" charset="-122"/>
                  <a:sym typeface="+mn-ea"/>
                </a:rPr>
                <a:t>”</a:t>
              </a:r>
              <a:r>
                <a:rPr lang="zh-CN" altLang="en-US" sz="1600" dirty="0">
                  <a:cs typeface="微软雅黑" panose="020B0503020204020204" charset="-122"/>
                  <a:sym typeface="+mn-ea"/>
                </a:rPr>
                <a:t>对入厂原辅材料进行抽样和检验</a:t>
              </a:r>
              <a:endParaRPr lang="zh-CN" altLang="en-US" sz="1600" dirty="0">
                <a:solidFill>
                  <a:schemeClr val="tx1"/>
                </a:solidFill>
                <a:latin typeface="Cambria" panose="02040503050406030204" charset="0"/>
                <a:ea typeface="微软雅黑" panose="020B0503020204020204" charset="-122"/>
                <a:cs typeface="微软雅黑" panose="020B0503020204020204" charset="-122"/>
                <a:sym typeface="+mn-ea"/>
              </a:endParaRPr>
            </a:p>
          </p:txBody>
        </p:sp>
        <p:sp>
          <p:nvSpPr>
            <p:cNvPr id="24" name="矩形: 圆角 87"/>
            <p:cNvSpPr/>
            <p:nvPr/>
          </p:nvSpPr>
          <p:spPr>
            <a:xfrm>
              <a:off x="7721" y="3131"/>
              <a:ext cx="2064" cy="691"/>
            </a:xfrm>
            <a:prstGeom prst="roundRect">
              <a:avLst>
                <a:gd name="adj" fmla="val 50000"/>
              </a:avLst>
            </a:prstGeom>
            <a:gradFill>
              <a:gsLst>
                <a:gs pos="0">
                  <a:srgbClr val="0070C0"/>
                </a:gs>
                <a:gs pos="100000">
                  <a:srgbClr val="00B0F0"/>
                </a:gs>
              </a:gsLst>
              <a:lin ang="5400000" scaled="1"/>
            </a:gradFill>
            <a:ln>
              <a:solidFill>
                <a:schemeClr val="bg1"/>
              </a:solidFill>
            </a:ln>
            <a:effectLst>
              <a:outerShdw blurRad="101600" dist="63500" dir="5400000" algn="t" rotWithShape="0">
                <a:srgbClr val="3F8FFB">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charset="-122"/>
                  <a:ea typeface="微软雅黑" panose="020B0503020204020204" charset="-122"/>
                  <a:sym typeface="+mn-ea"/>
                </a:rPr>
                <a:t>02</a:t>
              </a:r>
              <a:endParaRPr lang="en-US" altLang="zh-CN" sz="2000" b="1" dirty="0">
                <a:solidFill>
                  <a:schemeClr val="bg1"/>
                </a:solidFill>
                <a:latin typeface="微软雅黑" panose="020B0503020204020204" charset="-122"/>
                <a:ea typeface="微软雅黑" panose="020B0503020204020204" charset="-122"/>
                <a:sym typeface="+mn-ea"/>
              </a:endParaRPr>
            </a:p>
          </p:txBody>
        </p:sp>
      </p:grpSp>
      <p:grpSp>
        <p:nvGrpSpPr>
          <p:cNvPr id="39" name="组合 38"/>
          <p:cNvGrpSpPr/>
          <p:nvPr/>
        </p:nvGrpSpPr>
        <p:grpSpPr>
          <a:xfrm>
            <a:off x="442595" y="4253865"/>
            <a:ext cx="3931285" cy="1787525"/>
            <a:chOff x="1033" y="6955"/>
            <a:chExt cx="6191" cy="2815"/>
          </a:xfrm>
        </p:grpSpPr>
        <p:sp>
          <p:nvSpPr>
            <p:cNvPr id="26" name="矩形: 圆角 85"/>
            <p:cNvSpPr/>
            <p:nvPr/>
          </p:nvSpPr>
          <p:spPr>
            <a:xfrm>
              <a:off x="1033" y="7313"/>
              <a:ext cx="6191" cy="2457"/>
            </a:xfrm>
            <a:prstGeom prst="roundRect">
              <a:avLst>
                <a:gd name="adj" fmla="val 11371"/>
              </a:avLst>
            </a:prstGeom>
            <a:solidFill>
              <a:schemeClr val="bg1"/>
            </a:solidFill>
            <a:ln>
              <a:solidFill>
                <a:schemeClr val="bg1">
                  <a:lumMod val="85000"/>
                </a:schemeClr>
              </a:solidFill>
            </a:ln>
            <a:effectLst>
              <a:outerShdw blurRad="139700" dist="139700" dir="13500000" algn="br" rotWithShape="0">
                <a:schemeClr val="bg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7" name="文本框 26"/>
            <p:cNvSpPr txBox="1"/>
            <p:nvPr/>
          </p:nvSpPr>
          <p:spPr>
            <a:xfrm>
              <a:off x="1296" y="7880"/>
              <a:ext cx="5728" cy="1084"/>
            </a:xfrm>
            <a:prstGeom prst="rect">
              <a:avLst/>
            </a:prstGeom>
            <a:noFill/>
          </p:spPr>
          <p:txBody>
            <a:bodyPr wrap="square" lIns="0" tIns="0" rIns="0" bIns="0" rtlCol="0">
              <a:spAutoFit/>
            </a:bodyPr>
            <a:p>
              <a:pPr marL="285750" indent="-285750" algn="just">
                <a:lnSpc>
                  <a:spcPct val="140000"/>
                </a:lnSpc>
                <a:buClr>
                  <a:srgbClr val="C00000"/>
                </a:buClr>
                <a:buFont typeface="Arial" panose="020B0604020202020204" pitchFamily="34" charset="0"/>
                <a:buChar char="•"/>
              </a:pPr>
              <a:r>
                <a:rPr lang="zh-CN" altLang="en-US" sz="1600" dirty="0">
                  <a:cs typeface="微软雅黑" panose="020B0503020204020204" charset="-122"/>
                  <a:sym typeface="+mn-ea"/>
                </a:rPr>
                <a:t>对检验合格的原辅材料粘贴合格证，允许入库并投入生产使用</a:t>
              </a:r>
              <a:endParaRPr lang="zh-CN" altLang="en-US" sz="1600" dirty="0">
                <a:solidFill>
                  <a:schemeClr val="tx1"/>
                </a:solidFill>
                <a:latin typeface="Cambria" panose="02040503050406030204" charset="0"/>
                <a:ea typeface="微软雅黑" panose="020B0503020204020204" charset="-122"/>
                <a:cs typeface="微软雅黑" panose="020B0503020204020204" charset="-122"/>
                <a:sym typeface="+mn-ea"/>
              </a:endParaRPr>
            </a:p>
          </p:txBody>
        </p:sp>
        <p:sp>
          <p:nvSpPr>
            <p:cNvPr id="28" name="矩形: 圆角 87"/>
            <p:cNvSpPr/>
            <p:nvPr/>
          </p:nvSpPr>
          <p:spPr>
            <a:xfrm>
              <a:off x="1033" y="6955"/>
              <a:ext cx="2064" cy="691"/>
            </a:xfrm>
            <a:prstGeom prst="roundRect">
              <a:avLst>
                <a:gd name="adj" fmla="val 50000"/>
              </a:avLst>
            </a:prstGeom>
            <a:gradFill>
              <a:gsLst>
                <a:gs pos="0">
                  <a:srgbClr val="0070C0"/>
                </a:gs>
                <a:gs pos="100000">
                  <a:srgbClr val="00B0F0"/>
                </a:gs>
              </a:gsLst>
              <a:lin ang="5400000" scaled="1"/>
            </a:gradFill>
            <a:ln>
              <a:solidFill>
                <a:schemeClr val="bg1"/>
              </a:solidFill>
            </a:ln>
            <a:effectLst>
              <a:outerShdw blurRad="101600" dist="63500" dir="5400000" algn="t" rotWithShape="0">
                <a:srgbClr val="3F8FFB">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charset="-122"/>
                  <a:ea typeface="微软雅黑" panose="020B0503020204020204" charset="-122"/>
                  <a:sym typeface="+mn-ea"/>
                </a:rPr>
                <a:t>03</a:t>
              </a:r>
              <a:endParaRPr lang="en-US" altLang="zh-CN" sz="2000" b="1" dirty="0">
                <a:solidFill>
                  <a:schemeClr val="bg1"/>
                </a:solidFill>
                <a:latin typeface="微软雅黑" panose="020B0503020204020204" charset="-122"/>
                <a:ea typeface="微软雅黑" panose="020B0503020204020204" charset="-122"/>
                <a:sym typeface="+mn-ea"/>
              </a:endParaRPr>
            </a:p>
          </p:txBody>
        </p:sp>
      </p:grpSp>
      <p:grpSp>
        <p:nvGrpSpPr>
          <p:cNvPr id="38" name="组合 37"/>
          <p:cNvGrpSpPr/>
          <p:nvPr/>
        </p:nvGrpSpPr>
        <p:grpSpPr>
          <a:xfrm>
            <a:off x="4435475" y="4253865"/>
            <a:ext cx="4022725" cy="1786890"/>
            <a:chOff x="7721" y="7019"/>
            <a:chExt cx="6335" cy="2814"/>
          </a:xfrm>
        </p:grpSpPr>
        <p:sp>
          <p:nvSpPr>
            <p:cNvPr id="30" name="矩形: 圆角 85"/>
            <p:cNvSpPr/>
            <p:nvPr/>
          </p:nvSpPr>
          <p:spPr>
            <a:xfrm>
              <a:off x="7721" y="7377"/>
              <a:ext cx="6335" cy="2456"/>
            </a:xfrm>
            <a:prstGeom prst="roundRect">
              <a:avLst>
                <a:gd name="adj" fmla="val 11371"/>
              </a:avLst>
            </a:prstGeom>
            <a:solidFill>
              <a:schemeClr val="bg1"/>
            </a:solidFill>
            <a:ln>
              <a:solidFill>
                <a:schemeClr val="bg1">
                  <a:lumMod val="85000"/>
                </a:schemeClr>
              </a:solidFill>
            </a:ln>
            <a:effectLst>
              <a:outerShdw blurRad="139700" dist="139700" dir="13500000" algn="br" rotWithShape="0">
                <a:schemeClr val="bg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31" name="文本框 30"/>
            <p:cNvSpPr txBox="1"/>
            <p:nvPr/>
          </p:nvSpPr>
          <p:spPr>
            <a:xfrm>
              <a:off x="7984" y="7944"/>
              <a:ext cx="5775" cy="1626"/>
            </a:xfrm>
            <a:prstGeom prst="rect">
              <a:avLst/>
            </a:prstGeom>
            <a:noFill/>
          </p:spPr>
          <p:txBody>
            <a:bodyPr wrap="square" lIns="0" tIns="0" rIns="0" bIns="0" rtlCol="0">
              <a:spAutoFit/>
            </a:bodyPr>
            <a:p>
              <a:pPr marL="285750" indent="-285750" algn="just">
                <a:lnSpc>
                  <a:spcPct val="140000"/>
                </a:lnSpc>
                <a:buClr>
                  <a:srgbClr val="C00000"/>
                </a:buClr>
                <a:buFont typeface="Arial" panose="020B0604020202020204" pitchFamily="34" charset="0"/>
                <a:buChar char="•"/>
              </a:pPr>
              <a:r>
                <a:rPr lang="zh-CN" altLang="en-US" sz="1600" dirty="0">
                  <a:cs typeface="微软雅黑" panose="020B0503020204020204" charset="-122"/>
                  <a:sym typeface="+mn-ea"/>
                </a:rPr>
                <a:t>对检验不合格的原辅材料予以隔离，并退换货处理，要求供应商进行</a:t>
              </a:r>
              <a:r>
                <a:rPr lang="en-US" altLang="zh-CN" sz="1600" dirty="0">
                  <a:cs typeface="微软雅黑" panose="020B0503020204020204" charset="-122"/>
                  <a:sym typeface="+mn-ea"/>
                </a:rPr>
                <a:t>8D</a:t>
              </a:r>
              <a:r>
                <a:rPr lang="zh-CN" altLang="en-US" sz="1600" dirty="0">
                  <a:cs typeface="微软雅黑" panose="020B0503020204020204" charset="-122"/>
                  <a:sym typeface="+mn-ea"/>
                </a:rPr>
                <a:t>整改并确认闭环</a:t>
              </a:r>
              <a:endParaRPr lang="zh-CN" altLang="en-US" sz="1600" dirty="0">
                <a:solidFill>
                  <a:schemeClr val="tx1"/>
                </a:solidFill>
                <a:latin typeface="Cambria" panose="02040503050406030204" charset="0"/>
                <a:ea typeface="微软雅黑" panose="020B0503020204020204" charset="-122"/>
                <a:cs typeface="微软雅黑" panose="020B0503020204020204" charset="-122"/>
                <a:sym typeface="+mn-ea"/>
              </a:endParaRPr>
            </a:p>
          </p:txBody>
        </p:sp>
        <p:sp>
          <p:nvSpPr>
            <p:cNvPr id="33" name="矩形: 圆角 87"/>
            <p:cNvSpPr/>
            <p:nvPr/>
          </p:nvSpPr>
          <p:spPr>
            <a:xfrm>
              <a:off x="7721" y="7019"/>
              <a:ext cx="2064" cy="691"/>
            </a:xfrm>
            <a:prstGeom prst="roundRect">
              <a:avLst>
                <a:gd name="adj" fmla="val 50000"/>
              </a:avLst>
            </a:prstGeom>
            <a:gradFill>
              <a:gsLst>
                <a:gs pos="0">
                  <a:srgbClr val="0070C0"/>
                </a:gs>
                <a:gs pos="100000">
                  <a:srgbClr val="00B0F0"/>
                </a:gs>
              </a:gsLst>
              <a:lin ang="5400000" scaled="1"/>
            </a:gradFill>
            <a:ln>
              <a:solidFill>
                <a:schemeClr val="bg1"/>
              </a:solidFill>
            </a:ln>
            <a:effectLst>
              <a:outerShdw blurRad="101600" dist="63500" dir="5400000" algn="t" rotWithShape="0">
                <a:srgbClr val="3F8FFB">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charset="-122"/>
                  <a:ea typeface="微软雅黑" panose="020B0503020204020204" charset="-122"/>
                  <a:sym typeface="+mn-ea"/>
                </a:rPr>
                <a:t>04</a:t>
              </a:r>
              <a:endParaRPr lang="en-US" altLang="zh-CN" sz="2000" b="1" dirty="0">
                <a:solidFill>
                  <a:schemeClr val="bg1"/>
                </a:solidFill>
                <a:latin typeface="微软雅黑" panose="020B0503020204020204" charset="-122"/>
                <a:ea typeface="微软雅黑" panose="020B0503020204020204" charset="-122"/>
                <a:sym typeface="+mn-ea"/>
              </a:endParaRPr>
            </a:p>
          </p:txBody>
        </p:sp>
      </p:grpSp>
      <p:pic>
        <p:nvPicPr>
          <p:cNvPr id="35" name="图片 10" descr="DSC_0093.JPG"/>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Lst>
          </a:blip>
          <a:srcRect/>
          <a:stretch>
            <a:fillRect/>
          </a:stretch>
        </p:blipFill>
        <p:spPr bwMode="auto">
          <a:xfrm>
            <a:off x="8578215" y="1783715"/>
            <a:ext cx="3215640" cy="2034540"/>
          </a:xfrm>
          <a:prstGeom prst="rect">
            <a:avLst/>
          </a:prstGeom>
          <a:ln>
            <a:noFill/>
          </a:ln>
          <a:effectLst>
            <a:outerShdw blurRad="190500" algn="tl" rotWithShape="0">
              <a:srgbClr val="000000">
                <a:alpha val="70000"/>
              </a:srgbClr>
            </a:outerShdw>
          </a:effectLst>
        </p:spPr>
        <p:style>
          <a:lnRef idx="0">
            <a:schemeClr val="accent1"/>
          </a:lnRef>
          <a:fillRef idx="3">
            <a:schemeClr val="accent1"/>
          </a:fillRef>
          <a:effectRef idx="3">
            <a:schemeClr val="accent1"/>
          </a:effectRef>
          <a:fontRef idx="minor">
            <a:schemeClr val="lt1"/>
          </a:fontRef>
        </p:style>
      </p:pic>
      <p:pic>
        <p:nvPicPr>
          <p:cNvPr id="36" name="图片 35"/>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8577580" y="4048125"/>
            <a:ext cx="3216275" cy="2244090"/>
          </a:xfrm>
          <a:prstGeom prst="rect">
            <a:avLst/>
          </a:prstGeom>
          <a:ln>
            <a:noFill/>
          </a:ln>
          <a:effectLst>
            <a:outerShdw blurRad="190500" algn="tl" rotWithShape="0">
              <a:srgbClr val="000000">
                <a:alpha val="70000"/>
              </a:srgbClr>
            </a:outerShdw>
          </a:effectLst>
        </p:spPr>
      </p:pic>
      <p:sp>
        <p:nvSpPr>
          <p:cNvPr id="41"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0"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18" name="组合 517"/>
          <p:cNvGrpSpPr/>
          <p:nvPr/>
        </p:nvGrpSpPr>
        <p:grpSpPr>
          <a:xfrm>
            <a:off x="9178290" y="2160905"/>
            <a:ext cx="2113280" cy="4486910"/>
            <a:chOff x="14454" y="3403"/>
            <a:chExt cx="2763" cy="7066"/>
          </a:xfrm>
        </p:grpSpPr>
        <p:sp>
          <p:nvSpPr>
            <p:cNvPr id="65" name="Freeform 6"/>
            <p:cNvSpPr/>
            <p:nvPr/>
          </p:nvSpPr>
          <p:spPr bwMode="auto">
            <a:xfrm>
              <a:off x="14454" y="3443"/>
              <a:ext cx="2757" cy="7027"/>
            </a:xfrm>
            <a:custGeom>
              <a:avLst/>
              <a:gdLst/>
              <a:ahLst/>
              <a:cxnLst>
                <a:cxn ang="0">
                  <a:pos x="998" y="0"/>
                </a:cxn>
                <a:cxn ang="0">
                  <a:pos x="0" y="0"/>
                </a:cxn>
                <a:cxn ang="0">
                  <a:pos x="0" y="3129"/>
                </a:cxn>
                <a:cxn ang="0">
                  <a:pos x="998" y="3129"/>
                </a:cxn>
              </a:cxnLst>
              <a:rect l="0" t="0" r="r" b="b"/>
              <a:pathLst>
                <a:path w="998" h="3129">
                  <a:moveTo>
                    <a:pt x="998" y="0"/>
                  </a:moveTo>
                  <a:lnTo>
                    <a:pt x="0" y="0"/>
                  </a:lnTo>
                  <a:lnTo>
                    <a:pt x="0" y="3129"/>
                  </a:lnTo>
                  <a:lnTo>
                    <a:pt x="998" y="3129"/>
                  </a:lnTo>
                </a:path>
              </a:pathLst>
            </a:custGeom>
            <a:solidFill>
              <a:srgbClr val="CCFFFF">
                <a:alpha val="20000"/>
              </a:srgbClr>
            </a:solidFill>
            <a:ln w="38100" cap="flat" cmpd="sng">
              <a:solidFill>
                <a:schemeClr val="tx1"/>
              </a:solidFill>
              <a:prstDash val="solid"/>
              <a:round/>
            </a:ln>
            <a:effectLst/>
          </p:spPr>
          <p:txBody>
            <a:bodyPr anchor="ctr"/>
            <a:p>
              <a:endParaRPr lang="zh-CN" altLang="en-US" b="1">
                <a:latin typeface="微软雅黑" panose="020B0503020204020204" charset="-122"/>
                <a:ea typeface="微软雅黑" panose="020B0503020204020204" charset="-122"/>
                <a:cs typeface="微软雅黑" panose="020B0503020204020204" charset="-122"/>
              </a:endParaRPr>
            </a:p>
          </p:txBody>
        </p:sp>
        <p:cxnSp>
          <p:nvCxnSpPr>
            <p:cNvPr id="517" name="直接连接符 516"/>
            <p:cNvCxnSpPr/>
            <p:nvPr/>
          </p:nvCxnSpPr>
          <p:spPr>
            <a:xfrm>
              <a:off x="17189" y="3403"/>
              <a:ext cx="29" cy="70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pPr algn="l"/>
            <a:r>
              <a:rPr lang="zh-CN" altLang="en-US" sz="2200" b="1" dirty="0">
                <a:solidFill>
                  <a:srgbClr val="0070C0"/>
                </a:solidFill>
                <a:cs typeface="微软雅黑" panose="020B0503020204020204" charset="-122"/>
                <a:sym typeface="宋体" panose="02010600030101010101" pitchFamily="2" charset="-122"/>
              </a:rPr>
              <a:t>入厂材料检验流程</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 name="组合 2"/>
          <p:cNvGrpSpPr/>
          <p:nvPr/>
        </p:nvGrpSpPr>
        <p:grpSpPr>
          <a:xfrm>
            <a:off x="3752850" y="1417955"/>
            <a:ext cx="4963160" cy="488315"/>
            <a:chOff x="2592" y="2469"/>
            <a:chExt cx="14118" cy="1149"/>
          </a:xfrm>
        </p:grpSpPr>
        <p:sp>
          <p:nvSpPr>
            <p:cNvPr id="5" name="Rectangle 69"/>
            <p:cNvSpPr/>
            <p:nvPr>
              <p:custDataLst>
                <p:tags r:id="rId6"/>
              </p:custDataLst>
            </p:nvPr>
          </p:nvSpPr>
          <p:spPr>
            <a:xfrm>
              <a:off x="2592" y="2469"/>
              <a:ext cx="14118" cy="1149"/>
            </a:xfrm>
            <a:prstGeom prst="roundRect">
              <a:avLst>
                <a:gd name="adj" fmla="val 50000"/>
              </a:avLst>
            </a:prstGeom>
            <a:solidFill>
              <a:srgbClr val="0070C0"/>
            </a:solidFill>
            <a:ln>
              <a:noFill/>
            </a:ln>
            <a:effectLst>
              <a:outerShdw blurRad="368300" dist="38100" dir="5400000" algn="t" rotWithShape="0">
                <a:prstClr val="black">
                  <a:alpha val="6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9" name="文本框 8"/>
            <p:cNvSpPr txBox="1"/>
            <p:nvPr/>
          </p:nvSpPr>
          <p:spPr>
            <a:xfrm>
              <a:off x="3563" y="2612"/>
              <a:ext cx="12327" cy="867"/>
            </a:xfrm>
            <a:prstGeom prst="rect">
              <a:avLst/>
            </a:prstGeom>
            <a:noFill/>
          </p:spPr>
          <p:txBody>
            <a:bodyPr wrap="square" rtlCol="0">
              <a:spAutoFit/>
            </a:bodyPr>
            <a:p>
              <a:pPr algn="ctr">
                <a:spcBef>
                  <a:spcPct val="50000"/>
                </a:spcBef>
              </a:pPr>
              <a:r>
                <a:rPr kumimoji="1" lang="en-US" altLang="ja-JP" b="1"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kumimoji="1"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推行</a:t>
              </a:r>
              <a:r>
                <a:rPr kumimoji="1" lang="ja-JP"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材料ＦＩＦＯ</a:t>
              </a:r>
              <a:r>
                <a:rPr kumimoji="1"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（先进先出）</a:t>
              </a:r>
              <a:endParaRPr kumimoji="1"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sp>
        <p:nvSpPr>
          <p:cNvPr id="64" name="Rectangle 5"/>
          <p:cNvSpPr>
            <a:spLocks noChangeArrowheads="1"/>
          </p:cNvSpPr>
          <p:nvPr/>
        </p:nvSpPr>
        <p:spPr bwMode="auto">
          <a:xfrm>
            <a:off x="1270635" y="2186305"/>
            <a:ext cx="2661920" cy="4462145"/>
          </a:xfrm>
          <a:prstGeom prst="rect">
            <a:avLst/>
          </a:prstGeom>
          <a:solidFill>
            <a:srgbClr val="CCFFFF">
              <a:alpha val="20000"/>
            </a:srgbClr>
          </a:solidFill>
          <a:ln w="38100" algn="ctr">
            <a:solidFill>
              <a:schemeClr val="tx1"/>
            </a:solidFill>
            <a:miter lim="800000"/>
          </a:ln>
          <a:effectLst/>
        </p:spPr>
        <p:txBody>
          <a:bodyPr wrap="none" anchor="ctr"/>
          <a:p>
            <a:pPr algn="ctr">
              <a:spcBef>
                <a:spcPct val="50000"/>
              </a:spcBef>
            </a:pPr>
            <a:endParaRPr kumimoji="1" lang="zh-CN" altLang="zh-CN" sz="1400">
              <a:latin typeface="微软雅黑" panose="020B0503020204020204" charset="-122"/>
              <a:ea typeface="微软雅黑" panose="020B0503020204020204" charset="-122"/>
              <a:cs typeface="微软雅黑" panose="020B0503020204020204" charset="-122"/>
            </a:endParaRPr>
          </a:p>
        </p:txBody>
      </p:sp>
      <p:sp>
        <p:nvSpPr>
          <p:cNvPr id="66" name="Rectangle 7"/>
          <p:cNvSpPr>
            <a:spLocks noChangeArrowheads="1"/>
          </p:cNvSpPr>
          <p:nvPr/>
        </p:nvSpPr>
        <p:spPr bwMode="auto">
          <a:xfrm>
            <a:off x="4089400" y="2186305"/>
            <a:ext cx="4776470" cy="4462145"/>
          </a:xfrm>
          <a:prstGeom prst="rect">
            <a:avLst/>
          </a:prstGeom>
          <a:solidFill>
            <a:srgbClr val="CCFFFF">
              <a:alpha val="20000"/>
            </a:srgbClr>
          </a:solidFill>
          <a:ln w="38100" algn="ctr">
            <a:solidFill>
              <a:schemeClr val="tx1"/>
            </a:solidFill>
            <a:miter lim="800000"/>
          </a:ln>
          <a:effectLst/>
        </p:spPr>
        <p:txBody>
          <a:bodyPr wrap="none" anchor="ctr"/>
          <a:p>
            <a:pPr algn="ctr">
              <a:spcBef>
                <a:spcPct val="50000"/>
              </a:spcBef>
            </a:pPr>
            <a:endParaRPr kumimoji="1" lang="zh-CN" altLang="zh-CN" sz="1400">
              <a:latin typeface="微软雅黑" panose="020B0503020204020204" charset="-122"/>
              <a:ea typeface="微软雅黑" panose="020B0503020204020204" charset="-122"/>
              <a:cs typeface="微软雅黑" panose="020B0503020204020204" charset="-122"/>
            </a:endParaRPr>
          </a:p>
        </p:txBody>
      </p:sp>
      <p:grpSp>
        <p:nvGrpSpPr>
          <p:cNvPr id="67" name="Group 8"/>
          <p:cNvGrpSpPr/>
          <p:nvPr/>
        </p:nvGrpSpPr>
        <p:grpSpPr bwMode="auto">
          <a:xfrm rot="0">
            <a:off x="1428750" y="1906270"/>
            <a:ext cx="662940" cy="471170"/>
            <a:chOff x="2369" y="748"/>
            <a:chExt cx="121" cy="94"/>
          </a:xfrm>
        </p:grpSpPr>
        <p:sp>
          <p:nvSpPr>
            <p:cNvPr id="68" name="Freeform 9"/>
            <p:cNvSpPr/>
            <p:nvPr/>
          </p:nvSpPr>
          <p:spPr bwMode="auto">
            <a:xfrm>
              <a:off x="2402" y="817"/>
              <a:ext cx="8" cy="8"/>
            </a:xfrm>
            <a:custGeom>
              <a:avLst/>
              <a:gdLst/>
              <a:ahLst/>
              <a:cxnLst>
                <a:cxn ang="0">
                  <a:pos x="0" y="0"/>
                </a:cxn>
                <a:cxn ang="0">
                  <a:pos x="2" y="5"/>
                </a:cxn>
                <a:cxn ang="0">
                  <a:pos x="8" y="8"/>
                </a:cxn>
                <a:cxn ang="0">
                  <a:pos x="8" y="0"/>
                </a:cxn>
                <a:cxn ang="0">
                  <a:pos x="8" y="0"/>
                </a:cxn>
                <a:cxn ang="0">
                  <a:pos x="8" y="0"/>
                </a:cxn>
                <a:cxn ang="0">
                  <a:pos x="8" y="0"/>
                </a:cxn>
                <a:cxn ang="0">
                  <a:pos x="8" y="0"/>
                </a:cxn>
                <a:cxn ang="0">
                  <a:pos x="8" y="0"/>
                </a:cxn>
                <a:cxn ang="0">
                  <a:pos x="8" y="0"/>
                </a:cxn>
                <a:cxn ang="0">
                  <a:pos x="0" y="0"/>
                </a:cxn>
              </a:cxnLst>
              <a:rect l="0" t="0" r="r" b="b"/>
              <a:pathLst>
                <a:path w="8" h="8">
                  <a:moveTo>
                    <a:pt x="0" y="0"/>
                  </a:moveTo>
                  <a:lnTo>
                    <a:pt x="2" y="5"/>
                  </a:lnTo>
                  <a:lnTo>
                    <a:pt x="8" y="8"/>
                  </a:lnTo>
                  <a:lnTo>
                    <a:pt x="8" y="0"/>
                  </a:lnTo>
                  <a:lnTo>
                    <a:pt x="8" y="0"/>
                  </a:lnTo>
                  <a:lnTo>
                    <a:pt x="8" y="0"/>
                  </a:lnTo>
                  <a:lnTo>
                    <a:pt x="8" y="0"/>
                  </a:lnTo>
                  <a:lnTo>
                    <a:pt x="8" y="0"/>
                  </a:lnTo>
                  <a:lnTo>
                    <a:pt x="8" y="0"/>
                  </a:lnTo>
                  <a:lnTo>
                    <a:pt x="8" y="0"/>
                  </a:lnTo>
                  <a:lnTo>
                    <a:pt x="0" y="0"/>
                  </a:lnTo>
                  <a:close/>
                </a:path>
              </a:pathLst>
            </a:custGeom>
            <a:solidFill>
              <a:srgbClr val="93999A"/>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69" name="Freeform 10"/>
            <p:cNvSpPr/>
            <p:nvPr/>
          </p:nvSpPr>
          <p:spPr bwMode="auto">
            <a:xfrm>
              <a:off x="2402" y="817"/>
              <a:ext cx="8" cy="8"/>
            </a:xfrm>
            <a:custGeom>
              <a:avLst/>
              <a:gdLst/>
              <a:ahLst/>
              <a:cxnLst>
                <a:cxn ang="0">
                  <a:pos x="0" y="0"/>
                </a:cxn>
                <a:cxn ang="0">
                  <a:pos x="2" y="5"/>
                </a:cxn>
                <a:cxn ang="0">
                  <a:pos x="8" y="8"/>
                </a:cxn>
                <a:cxn ang="0">
                  <a:pos x="8" y="0"/>
                </a:cxn>
                <a:cxn ang="0">
                  <a:pos x="8" y="0"/>
                </a:cxn>
                <a:cxn ang="0">
                  <a:pos x="8" y="0"/>
                </a:cxn>
                <a:cxn ang="0">
                  <a:pos x="8" y="0"/>
                </a:cxn>
                <a:cxn ang="0">
                  <a:pos x="8" y="0"/>
                </a:cxn>
                <a:cxn ang="0">
                  <a:pos x="8" y="0"/>
                </a:cxn>
                <a:cxn ang="0">
                  <a:pos x="8" y="0"/>
                </a:cxn>
                <a:cxn ang="0">
                  <a:pos x="0" y="0"/>
                </a:cxn>
              </a:cxnLst>
              <a:rect l="0" t="0" r="r" b="b"/>
              <a:pathLst>
                <a:path w="8" h="8">
                  <a:moveTo>
                    <a:pt x="0" y="0"/>
                  </a:moveTo>
                  <a:lnTo>
                    <a:pt x="2" y="5"/>
                  </a:lnTo>
                  <a:lnTo>
                    <a:pt x="8" y="8"/>
                  </a:lnTo>
                  <a:lnTo>
                    <a:pt x="8" y="0"/>
                  </a:lnTo>
                  <a:lnTo>
                    <a:pt x="8" y="0"/>
                  </a:lnTo>
                  <a:lnTo>
                    <a:pt x="8" y="0"/>
                  </a:lnTo>
                  <a:lnTo>
                    <a:pt x="8" y="0"/>
                  </a:lnTo>
                  <a:lnTo>
                    <a:pt x="8" y="0"/>
                  </a:lnTo>
                  <a:lnTo>
                    <a:pt x="8" y="0"/>
                  </a:lnTo>
                  <a:lnTo>
                    <a:pt x="8"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0" name="Freeform 11"/>
            <p:cNvSpPr/>
            <p:nvPr/>
          </p:nvSpPr>
          <p:spPr bwMode="auto">
            <a:xfrm>
              <a:off x="2410" y="817"/>
              <a:ext cx="8" cy="14"/>
            </a:xfrm>
            <a:custGeom>
              <a:avLst/>
              <a:gdLst/>
              <a:ahLst/>
              <a:cxnLst>
                <a:cxn ang="0">
                  <a:pos x="8" y="0"/>
                </a:cxn>
                <a:cxn ang="0">
                  <a:pos x="0" y="0"/>
                </a:cxn>
                <a:cxn ang="0">
                  <a:pos x="0" y="0"/>
                </a:cxn>
                <a:cxn ang="0">
                  <a:pos x="0" y="0"/>
                </a:cxn>
                <a:cxn ang="0">
                  <a:pos x="0" y="0"/>
                </a:cxn>
                <a:cxn ang="0">
                  <a:pos x="0" y="0"/>
                </a:cxn>
                <a:cxn ang="0">
                  <a:pos x="0" y="0"/>
                </a:cxn>
                <a:cxn ang="0">
                  <a:pos x="0" y="0"/>
                </a:cxn>
                <a:cxn ang="0">
                  <a:pos x="0" y="0"/>
                </a:cxn>
                <a:cxn ang="0">
                  <a:pos x="0" y="0"/>
                </a:cxn>
                <a:cxn ang="0">
                  <a:pos x="0" y="8"/>
                </a:cxn>
                <a:cxn ang="0">
                  <a:pos x="0" y="11"/>
                </a:cxn>
                <a:cxn ang="0">
                  <a:pos x="0" y="11"/>
                </a:cxn>
                <a:cxn ang="0">
                  <a:pos x="0" y="11"/>
                </a:cxn>
                <a:cxn ang="0">
                  <a:pos x="0" y="11"/>
                </a:cxn>
                <a:cxn ang="0">
                  <a:pos x="0" y="11"/>
                </a:cxn>
                <a:cxn ang="0">
                  <a:pos x="0" y="11"/>
                </a:cxn>
                <a:cxn ang="0">
                  <a:pos x="0" y="11"/>
                </a:cxn>
                <a:cxn ang="0">
                  <a:pos x="0" y="11"/>
                </a:cxn>
                <a:cxn ang="0">
                  <a:pos x="0" y="11"/>
                </a:cxn>
                <a:cxn ang="0">
                  <a:pos x="5" y="14"/>
                </a:cxn>
                <a:cxn ang="0">
                  <a:pos x="5" y="14"/>
                </a:cxn>
                <a:cxn ang="0">
                  <a:pos x="5" y="11"/>
                </a:cxn>
                <a:cxn ang="0">
                  <a:pos x="5" y="11"/>
                </a:cxn>
                <a:cxn ang="0">
                  <a:pos x="5" y="8"/>
                </a:cxn>
                <a:cxn ang="0">
                  <a:pos x="5" y="8"/>
                </a:cxn>
                <a:cxn ang="0">
                  <a:pos x="5" y="8"/>
                </a:cxn>
                <a:cxn ang="0">
                  <a:pos x="5" y="8"/>
                </a:cxn>
                <a:cxn ang="0">
                  <a:pos x="5" y="5"/>
                </a:cxn>
                <a:cxn ang="0">
                  <a:pos x="5" y="5"/>
                </a:cxn>
                <a:cxn ang="0">
                  <a:pos x="5" y="3"/>
                </a:cxn>
                <a:cxn ang="0">
                  <a:pos x="5" y="3"/>
                </a:cxn>
                <a:cxn ang="0">
                  <a:pos x="8" y="3"/>
                </a:cxn>
                <a:cxn ang="0">
                  <a:pos x="8" y="0"/>
                </a:cxn>
                <a:cxn ang="0">
                  <a:pos x="8" y="0"/>
                </a:cxn>
              </a:cxnLst>
              <a:rect l="0" t="0" r="r" b="b"/>
              <a:pathLst>
                <a:path w="8" h="14">
                  <a:moveTo>
                    <a:pt x="8" y="0"/>
                  </a:moveTo>
                  <a:lnTo>
                    <a:pt x="0" y="0"/>
                  </a:lnTo>
                  <a:lnTo>
                    <a:pt x="0" y="0"/>
                  </a:lnTo>
                  <a:lnTo>
                    <a:pt x="0" y="0"/>
                  </a:lnTo>
                  <a:lnTo>
                    <a:pt x="0" y="0"/>
                  </a:lnTo>
                  <a:lnTo>
                    <a:pt x="0" y="0"/>
                  </a:lnTo>
                  <a:lnTo>
                    <a:pt x="0" y="0"/>
                  </a:lnTo>
                  <a:lnTo>
                    <a:pt x="0" y="0"/>
                  </a:lnTo>
                  <a:lnTo>
                    <a:pt x="0" y="0"/>
                  </a:lnTo>
                  <a:lnTo>
                    <a:pt x="0" y="0"/>
                  </a:lnTo>
                  <a:lnTo>
                    <a:pt x="0" y="8"/>
                  </a:lnTo>
                  <a:lnTo>
                    <a:pt x="0" y="11"/>
                  </a:lnTo>
                  <a:lnTo>
                    <a:pt x="0" y="11"/>
                  </a:lnTo>
                  <a:lnTo>
                    <a:pt x="0" y="11"/>
                  </a:lnTo>
                  <a:lnTo>
                    <a:pt x="0" y="11"/>
                  </a:lnTo>
                  <a:lnTo>
                    <a:pt x="0" y="11"/>
                  </a:lnTo>
                  <a:lnTo>
                    <a:pt x="0" y="11"/>
                  </a:lnTo>
                  <a:lnTo>
                    <a:pt x="0" y="11"/>
                  </a:lnTo>
                  <a:lnTo>
                    <a:pt x="0" y="11"/>
                  </a:lnTo>
                  <a:lnTo>
                    <a:pt x="0" y="11"/>
                  </a:lnTo>
                  <a:lnTo>
                    <a:pt x="5" y="14"/>
                  </a:lnTo>
                  <a:lnTo>
                    <a:pt x="5" y="14"/>
                  </a:lnTo>
                  <a:lnTo>
                    <a:pt x="5" y="11"/>
                  </a:lnTo>
                  <a:lnTo>
                    <a:pt x="5" y="11"/>
                  </a:lnTo>
                  <a:lnTo>
                    <a:pt x="5" y="8"/>
                  </a:lnTo>
                  <a:lnTo>
                    <a:pt x="5" y="8"/>
                  </a:lnTo>
                  <a:lnTo>
                    <a:pt x="5" y="8"/>
                  </a:lnTo>
                  <a:lnTo>
                    <a:pt x="5" y="8"/>
                  </a:lnTo>
                  <a:lnTo>
                    <a:pt x="5" y="5"/>
                  </a:lnTo>
                  <a:lnTo>
                    <a:pt x="5" y="5"/>
                  </a:lnTo>
                  <a:lnTo>
                    <a:pt x="5" y="3"/>
                  </a:lnTo>
                  <a:lnTo>
                    <a:pt x="5" y="3"/>
                  </a:lnTo>
                  <a:lnTo>
                    <a:pt x="8" y="3"/>
                  </a:lnTo>
                  <a:lnTo>
                    <a:pt x="8" y="0"/>
                  </a:lnTo>
                  <a:lnTo>
                    <a:pt x="8" y="0"/>
                  </a:lnTo>
                  <a:close/>
                </a:path>
              </a:pathLst>
            </a:custGeom>
            <a:solidFill>
              <a:srgbClr val="93999A"/>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1" name="Freeform 12"/>
            <p:cNvSpPr/>
            <p:nvPr/>
          </p:nvSpPr>
          <p:spPr bwMode="auto">
            <a:xfrm>
              <a:off x="2410" y="817"/>
              <a:ext cx="8" cy="14"/>
            </a:xfrm>
            <a:custGeom>
              <a:avLst/>
              <a:gdLst/>
              <a:ahLst/>
              <a:cxnLst>
                <a:cxn ang="0">
                  <a:pos x="8" y="0"/>
                </a:cxn>
                <a:cxn ang="0">
                  <a:pos x="0" y="0"/>
                </a:cxn>
                <a:cxn ang="0">
                  <a:pos x="0" y="0"/>
                </a:cxn>
                <a:cxn ang="0">
                  <a:pos x="0" y="0"/>
                </a:cxn>
                <a:cxn ang="0">
                  <a:pos x="0" y="0"/>
                </a:cxn>
                <a:cxn ang="0">
                  <a:pos x="0" y="0"/>
                </a:cxn>
                <a:cxn ang="0">
                  <a:pos x="0" y="0"/>
                </a:cxn>
                <a:cxn ang="0">
                  <a:pos x="0" y="0"/>
                </a:cxn>
                <a:cxn ang="0">
                  <a:pos x="0" y="0"/>
                </a:cxn>
                <a:cxn ang="0">
                  <a:pos x="0" y="0"/>
                </a:cxn>
                <a:cxn ang="0">
                  <a:pos x="0" y="8"/>
                </a:cxn>
                <a:cxn ang="0">
                  <a:pos x="0" y="11"/>
                </a:cxn>
                <a:cxn ang="0">
                  <a:pos x="0" y="11"/>
                </a:cxn>
                <a:cxn ang="0">
                  <a:pos x="0" y="11"/>
                </a:cxn>
                <a:cxn ang="0">
                  <a:pos x="0" y="11"/>
                </a:cxn>
                <a:cxn ang="0">
                  <a:pos x="0" y="11"/>
                </a:cxn>
                <a:cxn ang="0">
                  <a:pos x="0" y="11"/>
                </a:cxn>
                <a:cxn ang="0">
                  <a:pos x="0" y="11"/>
                </a:cxn>
                <a:cxn ang="0">
                  <a:pos x="0" y="11"/>
                </a:cxn>
                <a:cxn ang="0">
                  <a:pos x="0" y="11"/>
                </a:cxn>
                <a:cxn ang="0">
                  <a:pos x="5" y="14"/>
                </a:cxn>
                <a:cxn ang="0">
                  <a:pos x="5" y="14"/>
                </a:cxn>
                <a:cxn ang="0">
                  <a:pos x="5" y="11"/>
                </a:cxn>
                <a:cxn ang="0">
                  <a:pos x="5" y="11"/>
                </a:cxn>
                <a:cxn ang="0">
                  <a:pos x="5" y="11"/>
                </a:cxn>
                <a:cxn ang="0">
                  <a:pos x="5" y="8"/>
                </a:cxn>
                <a:cxn ang="0">
                  <a:pos x="5" y="8"/>
                </a:cxn>
                <a:cxn ang="0">
                  <a:pos x="5" y="8"/>
                </a:cxn>
                <a:cxn ang="0">
                  <a:pos x="5" y="8"/>
                </a:cxn>
                <a:cxn ang="0">
                  <a:pos x="5" y="5"/>
                </a:cxn>
                <a:cxn ang="0">
                  <a:pos x="5" y="5"/>
                </a:cxn>
                <a:cxn ang="0">
                  <a:pos x="5" y="5"/>
                </a:cxn>
                <a:cxn ang="0">
                  <a:pos x="5" y="3"/>
                </a:cxn>
                <a:cxn ang="0">
                  <a:pos x="5" y="3"/>
                </a:cxn>
                <a:cxn ang="0">
                  <a:pos x="8" y="3"/>
                </a:cxn>
                <a:cxn ang="0">
                  <a:pos x="8" y="0"/>
                </a:cxn>
                <a:cxn ang="0">
                  <a:pos x="8" y="0"/>
                </a:cxn>
              </a:cxnLst>
              <a:rect l="0" t="0" r="r" b="b"/>
              <a:pathLst>
                <a:path w="8" h="14">
                  <a:moveTo>
                    <a:pt x="8" y="0"/>
                  </a:moveTo>
                  <a:lnTo>
                    <a:pt x="0" y="0"/>
                  </a:lnTo>
                  <a:lnTo>
                    <a:pt x="0" y="0"/>
                  </a:lnTo>
                  <a:lnTo>
                    <a:pt x="0" y="0"/>
                  </a:lnTo>
                  <a:lnTo>
                    <a:pt x="0" y="0"/>
                  </a:lnTo>
                  <a:lnTo>
                    <a:pt x="0" y="0"/>
                  </a:lnTo>
                  <a:lnTo>
                    <a:pt x="0" y="0"/>
                  </a:lnTo>
                  <a:lnTo>
                    <a:pt x="0" y="0"/>
                  </a:lnTo>
                  <a:lnTo>
                    <a:pt x="0" y="0"/>
                  </a:lnTo>
                  <a:lnTo>
                    <a:pt x="0" y="0"/>
                  </a:lnTo>
                  <a:lnTo>
                    <a:pt x="0" y="8"/>
                  </a:lnTo>
                  <a:lnTo>
                    <a:pt x="0" y="11"/>
                  </a:lnTo>
                  <a:lnTo>
                    <a:pt x="0" y="11"/>
                  </a:lnTo>
                  <a:lnTo>
                    <a:pt x="0" y="11"/>
                  </a:lnTo>
                  <a:lnTo>
                    <a:pt x="0" y="11"/>
                  </a:lnTo>
                  <a:lnTo>
                    <a:pt x="0" y="11"/>
                  </a:lnTo>
                  <a:lnTo>
                    <a:pt x="0" y="11"/>
                  </a:lnTo>
                  <a:lnTo>
                    <a:pt x="0" y="11"/>
                  </a:lnTo>
                  <a:lnTo>
                    <a:pt x="0" y="11"/>
                  </a:lnTo>
                  <a:lnTo>
                    <a:pt x="0" y="11"/>
                  </a:lnTo>
                  <a:lnTo>
                    <a:pt x="5" y="14"/>
                  </a:lnTo>
                  <a:lnTo>
                    <a:pt x="5" y="14"/>
                  </a:lnTo>
                  <a:lnTo>
                    <a:pt x="5" y="11"/>
                  </a:lnTo>
                  <a:lnTo>
                    <a:pt x="5" y="11"/>
                  </a:lnTo>
                  <a:lnTo>
                    <a:pt x="5" y="11"/>
                  </a:lnTo>
                  <a:lnTo>
                    <a:pt x="5" y="8"/>
                  </a:lnTo>
                  <a:lnTo>
                    <a:pt x="5" y="8"/>
                  </a:lnTo>
                  <a:lnTo>
                    <a:pt x="5" y="8"/>
                  </a:lnTo>
                  <a:lnTo>
                    <a:pt x="5" y="8"/>
                  </a:lnTo>
                  <a:lnTo>
                    <a:pt x="5" y="5"/>
                  </a:lnTo>
                  <a:lnTo>
                    <a:pt x="5" y="5"/>
                  </a:lnTo>
                  <a:lnTo>
                    <a:pt x="5" y="5"/>
                  </a:lnTo>
                  <a:lnTo>
                    <a:pt x="5" y="3"/>
                  </a:lnTo>
                  <a:lnTo>
                    <a:pt x="5" y="3"/>
                  </a:lnTo>
                  <a:lnTo>
                    <a:pt x="8" y="3"/>
                  </a:lnTo>
                  <a:lnTo>
                    <a:pt x="8" y="0"/>
                  </a:lnTo>
                  <a:lnTo>
                    <a:pt x="8"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2" name="Freeform 13"/>
            <p:cNvSpPr>
              <a:spLocks noEditPoints="1"/>
            </p:cNvSpPr>
            <p:nvPr/>
          </p:nvSpPr>
          <p:spPr bwMode="auto">
            <a:xfrm>
              <a:off x="2424" y="773"/>
              <a:ext cx="46" cy="19"/>
            </a:xfrm>
            <a:custGeom>
              <a:avLst/>
              <a:gdLst/>
              <a:ahLst/>
              <a:cxnLst>
                <a:cxn ang="0">
                  <a:pos x="41" y="5"/>
                </a:cxn>
                <a:cxn ang="0">
                  <a:pos x="41" y="5"/>
                </a:cxn>
                <a:cxn ang="0">
                  <a:pos x="41" y="5"/>
                </a:cxn>
                <a:cxn ang="0">
                  <a:pos x="41" y="5"/>
                </a:cxn>
                <a:cxn ang="0">
                  <a:pos x="41" y="5"/>
                </a:cxn>
                <a:cxn ang="0">
                  <a:pos x="44" y="5"/>
                </a:cxn>
                <a:cxn ang="0">
                  <a:pos x="44" y="5"/>
                </a:cxn>
                <a:cxn ang="0">
                  <a:pos x="44" y="5"/>
                </a:cxn>
                <a:cxn ang="0">
                  <a:pos x="44" y="8"/>
                </a:cxn>
                <a:cxn ang="0">
                  <a:pos x="44" y="14"/>
                </a:cxn>
                <a:cxn ang="0">
                  <a:pos x="44" y="16"/>
                </a:cxn>
                <a:cxn ang="0">
                  <a:pos x="44" y="16"/>
                </a:cxn>
                <a:cxn ang="0">
                  <a:pos x="44" y="16"/>
                </a:cxn>
                <a:cxn ang="0">
                  <a:pos x="44" y="16"/>
                </a:cxn>
                <a:cxn ang="0">
                  <a:pos x="41" y="16"/>
                </a:cxn>
                <a:cxn ang="0">
                  <a:pos x="35" y="8"/>
                </a:cxn>
                <a:cxn ang="0">
                  <a:pos x="35" y="5"/>
                </a:cxn>
                <a:cxn ang="0">
                  <a:pos x="35" y="5"/>
                </a:cxn>
                <a:cxn ang="0">
                  <a:pos x="35" y="5"/>
                </a:cxn>
                <a:cxn ang="0">
                  <a:pos x="41" y="5"/>
                </a:cxn>
                <a:cxn ang="0">
                  <a:pos x="41" y="5"/>
                </a:cxn>
                <a:cxn ang="0">
                  <a:pos x="41" y="5"/>
                </a:cxn>
                <a:cxn ang="0">
                  <a:pos x="41" y="5"/>
                </a:cxn>
                <a:cxn ang="0">
                  <a:pos x="41" y="5"/>
                </a:cxn>
                <a:cxn ang="0">
                  <a:pos x="41" y="16"/>
                </a:cxn>
                <a:cxn ang="0">
                  <a:pos x="2" y="19"/>
                </a:cxn>
                <a:cxn ang="0">
                  <a:pos x="2" y="19"/>
                </a:cxn>
                <a:cxn ang="0">
                  <a:pos x="5" y="16"/>
                </a:cxn>
                <a:cxn ang="0">
                  <a:pos x="11" y="16"/>
                </a:cxn>
                <a:cxn ang="0">
                  <a:pos x="16" y="16"/>
                </a:cxn>
                <a:cxn ang="0">
                  <a:pos x="22" y="16"/>
                </a:cxn>
                <a:cxn ang="0">
                  <a:pos x="27" y="16"/>
                </a:cxn>
                <a:cxn ang="0">
                  <a:pos x="33" y="16"/>
                </a:cxn>
                <a:cxn ang="0">
                  <a:pos x="38" y="16"/>
                </a:cxn>
                <a:cxn ang="0">
                  <a:pos x="41" y="19"/>
                </a:cxn>
                <a:cxn ang="0">
                  <a:pos x="46" y="19"/>
                </a:cxn>
                <a:cxn ang="0">
                  <a:pos x="44" y="3"/>
                </a:cxn>
                <a:cxn ang="0">
                  <a:pos x="44" y="3"/>
                </a:cxn>
                <a:cxn ang="0">
                  <a:pos x="44" y="3"/>
                </a:cxn>
                <a:cxn ang="0">
                  <a:pos x="44" y="3"/>
                </a:cxn>
                <a:cxn ang="0">
                  <a:pos x="41" y="3"/>
                </a:cxn>
                <a:cxn ang="0">
                  <a:pos x="41" y="3"/>
                </a:cxn>
                <a:cxn ang="0">
                  <a:pos x="35" y="3"/>
                </a:cxn>
                <a:cxn ang="0">
                  <a:pos x="33" y="3"/>
                </a:cxn>
                <a:cxn ang="0">
                  <a:pos x="24" y="0"/>
                </a:cxn>
                <a:cxn ang="0">
                  <a:pos x="16" y="0"/>
                </a:cxn>
                <a:cxn ang="0">
                  <a:pos x="8" y="0"/>
                </a:cxn>
                <a:cxn ang="0">
                  <a:pos x="5" y="0"/>
                </a:cxn>
                <a:cxn ang="0">
                  <a:pos x="2" y="0"/>
                </a:cxn>
                <a:cxn ang="0">
                  <a:pos x="0" y="0"/>
                </a:cxn>
                <a:cxn ang="0">
                  <a:pos x="0" y="0"/>
                </a:cxn>
                <a:cxn ang="0">
                  <a:pos x="0" y="0"/>
                </a:cxn>
                <a:cxn ang="0">
                  <a:pos x="0" y="0"/>
                </a:cxn>
              </a:cxnLst>
              <a:rect l="0" t="0" r="r" b="b"/>
              <a:pathLst>
                <a:path w="46" h="19">
                  <a:moveTo>
                    <a:pt x="41" y="16"/>
                  </a:move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4" y="5"/>
                  </a:lnTo>
                  <a:lnTo>
                    <a:pt x="44" y="5"/>
                  </a:lnTo>
                  <a:lnTo>
                    <a:pt x="44" y="5"/>
                  </a:lnTo>
                  <a:lnTo>
                    <a:pt x="44" y="5"/>
                  </a:lnTo>
                  <a:lnTo>
                    <a:pt x="44" y="5"/>
                  </a:lnTo>
                  <a:lnTo>
                    <a:pt x="44" y="5"/>
                  </a:lnTo>
                  <a:lnTo>
                    <a:pt x="44" y="5"/>
                  </a:lnTo>
                  <a:lnTo>
                    <a:pt x="44" y="5"/>
                  </a:lnTo>
                  <a:lnTo>
                    <a:pt x="44" y="8"/>
                  </a:lnTo>
                  <a:lnTo>
                    <a:pt x="44" y="8"/>
                  </a:lnTo>
                  <a:lnTo>
                    <a:pt x="44" y="8"/>
                  </a:lnTo>
                  <a:lnTo>
                    <a:pt x="44" y="11"/>
                  </a:lnTo>
                  <a:lnTo>
                    <a:pt x="44" y="11"/>
                  </a:lnTo>
                  <a:lnTo>
                    <a:pt x="44" y="14"/>
                  </a:lnTo>
                  <a:lnTo>
                    <a:pt x="44" y="14"/>
                  </a:lnTo>
                  <a:lnTo>
                    <a:pt x="44" y="14"/>
                  </a:lnTo>
                  <a:lnTo>
                    <a:pt x="44" y="16"/>
                  </a:lnTo>
                  <a:lnTo>
                    <a:pt x="44" y="16"/>
                  </a:lnTo>
                  <a:lnTo>
                    <a:pt x="44" y="16"/>
                  </a:lnTo>
                  <a:lnTo>
                    <a:pt x="44" y="16"/>
                  </a:lnTo>
                  <a:lnTo>
                    <a:pt x="44" y="16"/>
                  </a:lnTo>
                  <a:lnTo>
                    <a:pt x="44" y="16"/>
                  </a:lnTo>
                  <a:lnTo>
                    <a:pt x="44" y="16"/>
                  </a:lnTo>
                  <a:lnTo>
                    <a:pt x="44" y="16"/>
                  </a:lnTo>
                  <a:lnTo>
                    <a:pt x="44" y="16"/>
                  </a:lnTo>
                  <a:lnTo>
                    <a:pt x="44" y="16"/>
                  </a:lnTo>
                  <a:lnTo>
                    <a:pt x="44" y="16"/>
                  </a:lnTo>
                  <a:lnTo>
                    <a:pt x="44" y="16"/>
                  </a:lnTo>
                  <a:lnTo>
                    <a:pt x="41" y="16"/>
                  </a:lnTo>
                  <a:close/>
                  <a:moveTo>
                    <a:pt x="35" y="16"/>
                  </a:moveTo>
                  <a:lnTo>
                    <a:pt x="35" y="8"/>
                  </a:lnTo>
                  <a:lnTo>
                    <a:pt x="35" y="8"/>
                  </a:lnTo>
                  <a:lnTo>
                    <a:pt x="35" y="5"/>
                  </a:lnTo>
                  <a:lnTo>
                    <a:pt x="35" y="5"/>
                  </a:lnTo>
                  <a:lnTo>
                    <a:pt x="35" y="5"/>
                  </a:lnTo>
                  <a:lnTo>
                    <a:pt x="35" y="5"/>
                  </a:lnTo>
                  <a:lnTo>
                    <a:pt x="35" y="5"/>
                  </a:lnTo>
                  <a:lnTo>
                    <a:pt x="35" y="5"/>
                  </a:lnTo>
                  <a:lnTo>
                    <a:pt x="35" y="5"/>
                  </a:lnTo>
                  <a:lnTo>
                    <a:pt x="35" y="5"/>
                  </a:lnTo>
                  <a:lnTo>
                    <a:pt x="35" y="5"/>
                  </a:lnTo>
                  <a:lnTo>
                    <a:pt x="35"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5"/>
                  </a:lnTo>
                  <a:lnTo>
                    <a:pt x="41" y="16"/>
                  </a:lnTo>
                  <a:lnTo>
                    <a:pt x="35" y="16"/>
                  </a:lnTo>
                  <a:close/>
                  <a:moveTo>
                    <a:pt x="0" y="19"/>
                  </a:moveTo>
                  <a:lnTo>
                    <a:pt x="2" y="19"/>
                  </a:lnTo>
                  <a:lnTo>
                    <a:pt x="2" y="19"/>
                  </a:lnTo>
                  <a:lnTo>
                    <a:pt x="2" y="19"/>
                  </a:lnTo>
                  <a:lnTo>
                    <a:pt x="2" y="19"/>
                  </a:lnTo>
                  <a:lnTo>
                    <a:pt x="2" y="19"/>
                  </a:lnTo>
                  <a:lnTo>
                    <a:pt x="5" y="19"/>
                  </a:lnTo>
                  <a:lnTo>
                    <a:pt x="5" y="16"/>
                  </a:lnTo>
                  <a:lnTo>
                    <a:pt x="8" y="16"/>
                  </a:lnTo>
                  <a:lnTo>
                    <a:pt x="11" y="16"/>
                  </a:lnTo>
                  <a:lnTo>
                    <a:pt x="11" y="16"/>
                  </a:lnTo>
                  <a:lnTo>
                    <a:pt x="13" y="16"/>
                  </a:lnTo>
                  <a:lnTo>
                    <a:pt x="16" y="16"/>
                  </a:lnTo>
                  <a:lnTo>
                    <a:pt x="16" y="16"/>
                  </a:lnTo>
                  <a:lnTo>
                    <a:pt x="19" y="16"/>
                  </a:lnTo>
                  <a:lnTo>
                    <a:pt x="22" y="16"/>
                  </a:lnTo>
                  <a:lnTo>
                    <a:pt x="22" y="16"/>
                  </a:lnTo>
                  <a:lnTo>
                    <a:pt x="24" y="16"/>
                  </a:lnTo>
                  <a:lnTo>
                    <a:pt x="27" y="16"/>
                  </a:lnTo>
                  <a:lnTo>
                    <a:pt x="27" y="16"/>
                  </a:lnTo>
                  <a:lnTo>
                    <a:pt x="30" y="16"/>
                  </a:lnTo>
                  <a:lnTo>
                    <a:pt x="30" y="16"/>
                  </a:lnTo>
                  <a:lnTo>
                    <a:pt x="33" y="16"/>
                  </a:lnTo>
                  <a:lnTo>
                    <a:pt x="35" y="16"/>
                  </a:lnTo>
                  <a:lnTo>
                    <a:pt x="35" y="16"/>
                  </a:lnTo>
                  <a:lnTo>
                    <a:pt x="38" y="16"/>
                  </a:lnTo>
                  <a:lnTo>
                    <a:pt x="38" y="19"/>
                  </a:lnTo>
                  <a:lnTo>
                    <a:pt x="41" y="19"/>
                  </a:lnTo>
                  <a:lnTo>
                    <a:pt x="41" y="19"/>
                  </a:lnTo>
                  <a:lnTo>
                    <a:pt x="44" y="19"/>
                  </a:lnTo>
                  <a:lnTo>
                    <a:pt x="44" y="19"/>
                  </a:lnTo>
                  <a:lnTo>
                    <a:pt x="46" y="19"/>
                  </a:lnTo>
                  <a:lnTo>
                    <a:pt x="46" y="19"/>
                  </a:lnTo>
                  <a:lnTo>
                    <a:pt x="44" y="5"/>
                  </a:lnTo>
                  <a:lnTo>
                    <a:pt x="44" y="3"/>
                  </a:lnTo>
                  <a:lnTo>
                    <a:pt x="44" y="3"/>
                  </a:lnTo>
                  <a:lnTo>
                    <a:pt x="44" y="3"/>
                  </a:lnTo>
                  <a:lnTo>
                    <a:pt x="44" y="3"/>
                  </a:lnTo>
                  <a:lnTo>
                    <a:pt x="44" y="3"/>
                  </a:lnTo>
                  <a:lnTo>
                    <a:pt x="44" y="3"/>
                  </a:lnTo>
                  <a:lnTo>
                    <a:pt x="44" y="3"/>
                  </a:lnTo>
                  <a:lnTo>
                    <a:pt x="44" y="3"/>
                  </a:lnTo>
                  <a:lnTo>
                    <a:pt x="44" y="3"/>
                  </a:lnTo>
                  <a:lnTo>
                    <a:pt x="44" y="3"/>
                  </a:lnTo>
                  <a:lnTo>
                    <a:pt x="44" y="3"/>
                  </a:lnTo>
                  <a:lnTo>
                    <a:pt x="41" y="3"/>
                  </a:lnTo>
                  <a:lnTo>
                    <a:pt x="41" y="3"/>
                  </a:lnTo>
                  <a:lnTo>
                    <a:pt x="41" y="3"/>
                  </a:lnTo>
                  <a:lnTo>
                    <a:pt x="41" y="3"/>
                  </a:lnTo>
                  <a:lnTo>
                    <a:pt x="41" y="3"/>
                  </a:lnTo>
                  <a:lnTo>
                    <a:pt x="41" y="3"/>
                  </a:lnTo>
                  <a:lnTo>
                    <a:pt x="38" y="3"/>
                  </a:lnTo>
                  <a:lnTo>
                    <a:pt x="35" y="3"/>
                  </a:lnTo>
                  <a:lnTo>
                    <a:pt x="35" y="3"/>
                  </a:lnTo>
                  <a:lnTo>
                    <a:pt x="33" y="3"/>
                  </a:lnTo>
                  <a:lnTo>
                    <a:pt x="33" y="3"/>
                  </a:lnTo>
                  <a:lnTo>
                    <a:pt x="30" y="0"/>
                  </a:lnTo>
                  <a:lnTo>
                    <a:pt x="27" y="0"/>
                  </a:lnTo>
                  <a:lnTo>
                    <a:pt x="24" y="0"/>
                  </a:lnTo>
                  <a:lnTo>
                    <a:pt x="22" y="0"/>
                  </a:lnTo>
                  <a:lnTo>
                    <a:pt x="19" y="0"/>
                  </a:lnTo>
                  <a:lnTo>
                    <a:pt x="16" y="0"/>
                  </a:lnTo>
                  <a:lnTo>
                    <a:pt x="13" y="0"/>
                  </a:lnTo>
                  <a:lnTo>
                    <a:pt x="11" y="0"/>
                  </a:lnTo>
                  <a:lnTo>
                    <a:pt x="8" y="0"/>
                  </a:lnTo>
                  <a:lnTo>
                    <a:pt x="8" y="0"/>
                  </a:lnTo>
                  <a:lnTo>
                    <a:pt x="5" y="0"/>
                  </a:lnTo>
                  <a:lnTo>
                    <a:pt x="5" y="0"/>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19"/>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3" name="Freeform 14"/>
            <p:cNvSpPr/>
            <p:nvPr/>
          </p:nvSpPr>
          <p:spPr bwMode="auto">
            <a:xfrm>
              <a:off x="2465" y="778"/>
              <a:ext cx="3" cy="11"/>
            </a:xfrm>
            <a:custGeom>
              <a:avLst/>
              <a:gdLst/>
              <a:ahLst/>
              <a:cxnLst>
                <a:cxn ang="0">
                  <a:pos x="0" y="11"/>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3" y="0"/>
                </a:cxn>
                <a:cxn ang="0">
                  <a:pos x="3" y="0"/>
                </a:cxn>
                <a:cxn ang="0">
                  <a:pos x="3" y="0"/>
                </a:cxn>
                <a:cxn ang="0">
                  <a:pos x="3" y="0"/>
                </a:cxn>
                <a:cxn ang="0">
                  <a:pos x="3" y="0"/>
                </a:cxn>
                <a:cxn ang="0">
                  <a:pos x="3" y="0"/>
                </a:cxn>
                <a:cxn ang="0">
                  <a:pos x="3" y="3"/>
                </a:cxn>
                <a:cxn ang="0">
                  <a:pos x="3" y="3"/>
                </a:cxn>
                <a:cxn ang="0">
                  <a:pos x="3" y="3"/>
                </a:cxn>
                <a:cxn ang="0">
                  <a:pos x="3" y="6"/>
                </a:cxn>
                <a:cxn ang="0">
                  <a:pos x="3" y="6"/>
                </a:cxn>
                <a:cxn ang="0">
                  <a:pos x="3" y="9"/>
                </a:cxn>
                <a:cxn ang="0">
                  <a:pos x="3" y="9"/>
                </a:cxn>
                <a:cxn ang="0">
                  <a:pos x="3" y="9"/>
                </a:cxn>
                <a:cxn ang="0">
                  <a:pos x="3" y="11"/>
                </a:cxn>
                <a:cxn ang="0">
                  <a:pos x="3" y="11"/>
                </a:cxn>
                <a:cxn ang="0">
                  <a:pos x="3" y="11"/>
                </a:cxn>
                <a:cxn ang="0">
                  <a:pos x="3" y="11"/>
                </a:cxn>
                <a:cxn ang="0">
                  <a:pos x="3" y="11"/>
                </a:cxn>
                <a:cxn ang="0">
                  <a:pos x="3" y="11"/>
                </a:cxn>
                <a:cxn ang="0">
                  <a:pos x="3" y="11"/>
                </a:cxn>
                <a:cxn ang="0">
                  <a:pos x="3" y="11"/>
                </a:cxn>
                <a:cxn ang="0">
                  <a:pos x="3" y="11"/>
                </a:cxn>
                <a:cxn ang="0">
                  <a:pos x="3" y="11"/>
                </a:cxn>
                <a:cxn ang="0">
                  <a:pos x="3" y="11"/>
                </a:cxn>
                <a:cxn ang="0">
                  <a:pos x="3" y="11"/>
                </a:cxn>
                <a:cxn ang="0">
                  <a:pos x="3" y="11"/>
                </a:cxn>
                <a:cxn ang="0">
                  <a:pos x="0" y="11"/>
                </a:cxn>
              </a:cxnLst>
              <a:rect l="0" t="0" r="r" b="b"/>
              <a:pathLst>
                <a:path w="3" h="11">
                  <a:moveTo>
                    <a:pt x="0" y="11"/>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3"/>
                  </a:lnTo>
                  <a:lnTo>
                    <a:pt x="3" y="3"/>
                  </a:lnTo>
                  <a:lnTo>
                    <a:pt x="3" y="3"/>
                  </a:lnTo>
                  <a:lnTo>
                    <a:pt x="3" y="6"/>
                  </a:lnTo>
                  <a:lnTo>
                    <a:pt x="3" y="6"/>
                  </a:lnTo>
                  <a:lnTo>
                    <a:pt x="3" y="9"/>
                  </a:lnTo>
                  <a:lnTo>
                    <a:pt x="3" y="9"/>
                  </a:lnTo>
                  <a:lnTo>
                    <a:pt x="3" y="9"/>
                  </a:lnTo>
                  <a:lnTo>
                    <a:pt x="3" y="11"/>
                  </a:lnTo>
                  <a:lnTo>
                    <a:pt x="3" y="11"/>
                  </a:lnTo>
                  <a:lnTo>
                    <a:pt x="3" y="11"/>
                  </a:lnTo>
                  <a:lnTo>
                    <a:pt x="3" y="11"/>
                  </a:lnTo>
                  <a:lnTo>
                    <a:pt x="3" y="11"/>
                  </a:lnTo>
                  <a:lnTo>
                    <a:pt x="3" y="11"/>
                  </a:lnTo>
                  <a:lnTo>
                    <a:pt x="3" y="11"/>
                  </a:lnTo>
                  <a:lnTo>
                    <a:pt x="3" y="11"/>
                  </a:lnTo>
                  <a:lnTo>
                    <a:pt x="3" y="11"/>
                  </a:lnTo>
                  <a:lnTo>
                    <a:pt x="3" y="11"/>
                  </a:lnTo>
                  <a:lnTo>
                    <a:pt x="3" y="11"/>
                  </a:lnTo>
                  <a:lnTo>
                    <a:pt x="3" y="11"/>
                  </a:lnTo>
                  <a:lnTo>
                    <a:pt x="3" y="11"/>
                  </a:lnTo>
                  <a:lnTo>
                    <a:pt x="0" y="11"/>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4" name="Freeform 15"/>
            <p:cNvSpPr/>
            <p:nvPr/>
          </p:nvSpPr>
          <p:spPr bwMode="auto">
            <a:xfrm>
              <a:off x="2459" y="778"/>
              <a:ext cx="6" cy="11"/>
            </a:xfrm>
            <a:custGeom>
              <a:avLst/>
              <a:gdLst/>
              <a:ahLst/>
              <a:cxnLst>
                <a:cxn ang="0">
                  <a:pos x="0" y="11"/>
                </a:cxn>
                <a:cxn ang="0">
                  <a:pos x="0" y="3"/>
                </a:cxn>
                <a:cxn ang="0">
                  <a:pos x="0" y="3"/>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0"/>
                </a:cxn>
                <a:cxn ang="0">
                  <a:pos x="6" y="11"/>
                </a:cxn>
                <a:cxn ang="0">
                  <a:pos x="0" y="11"/>
                </a:cxn>
              </a:cxnLst>
              <a:rect l="0" t="0" r="r" b="b"/>
              <a:pathLst>
                <a:path w="6" h="11">
                  <a:moveTo>
                    <a:pt x="0" y="11"/>
                  </a:moveTo>
                  <a:lnTo>
                    <a:pt x="0" y="3"/>
                  </a:lnTo>
                  <a:lnTo>
                    <a:pt x="0" y="3"/>
                  </a:lnTo>
                  <a:lnTo>
                    <a:pt x="0" y="0"/>
                  </a:lnTo>
                  <a:lnTo>
                    <a:pt x="0" y="0"/>
                  </a:lnTo>
                  <a:lnTo>
                    <a:pt x="0" y="0"/>
                  </a:lnTo>
                  <a:lnTo>
                    <a:pt x="0" y="0"/>
                  </a:lnTo>
                  <a:lnTo>
                    <a:pt x="0" y="0"/>
                  </a:lnTo>
                  <a:lnTo>
                    <a:pt x="0" y="0"/>
                  </a:lnTo>
                  <a:lnTo>
                    <a:pt x="0" y="0"/>
                  </a:lnTo>
                  <a:lnTo>
                    <a:pt x="0" y="0"/>
                  </a:lnTo>
                  <a:lnTo>
                    <a:pt x="0" y="0"/>
                  </a:lnTo>
                  <a:lnTo>
                    <a:pt x="0"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11"/>
                  </a:lnTo>
                  <a:lnTo>
                    <a:pt x="0" y="11"/>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5" name="Freeform 16"/>
            <p:cNvSpPr/>
            <p:nvPr/>
          </p:nvSpPr>
          <p:spPr bwMode="auto">
            <a:xfrm>
              <a:off x="2424" y="773"/>
              <a:ext cx="46" cy="19"/>
            </a:xfrm>
            <a:custGeom>
              <a:avLst/>
              <a:gdLst/>
              <a:ahLst/>
              <a:cxnLst>
                <a:cxn ang="0">
                  <a:pos x="2" y="19"/>
                </a:cxn>
                <a:cxn ang="0">
                  <a:pos x="2" y="19"/>
                </a:cxn>
                <a:cxn ang="0">
                  <a:pos x="2" y="19"/>
                </a:cxn>
                <a:cxn ang="0">
                  <a:pos x="5" y="16"/>
                </a:cxn>
                <a:cxn ang="0">
                  <a:pos x="11" y="16"/>
                </a:cxn>
                <a:cxn ang="0">
                  <a:pos x="13" y="16"/>
                </a:cxn>
                <a:cxn ang="0">
                  <a:pos x="16" y="16"/>
                </a:cxn>
                <a:cxn ang="0">
                  <a:pos x="22" y="16"/>
                </a:cxn>
                <a:cxn ang="0">
                  <a:pos x="24" y="16"/>
                </a:cxn>
                <a:cxn ang="0">
                  <a:pos x="27" y="16"/>
                </a:cxn>
                <a:cxn ang="0">
                  <a:pos x="30" y="16"/>
                </a:cxn>
                <a:cxn ang="0">
                  <a:pos x="35" y="16"/>
                </a:cxn>
                <a:cxn ang="0">
                  <a:pos x="38" y="16"/>
                </a:cxn>
                <a:cxn ang="0">
                  <a:pos x="41" y="19"/>
                </a:cxn>
                <a:cxn ang="0">
                  <a:pos x="44" y="19"/>
                </a:cxn>
                <a:cxn ang="0">
                  <a:pos x="46" y="19"/>
                </a:cxn>
                <a:cxn ang="0">
                  <a:pos x="44" y="5"/>
                </a:cxn>
                <a:cxn ang="0">
                  <a:pos x="44" y="3"/>
                </a:cxn>
                <a:cxn ang="0">
                  <a:pos x="44" y="3"/>
                </a:cxn>
                <a:cxn ang="0">
                  <a:pos x="44" y="3"/>
                </a:cxn>
                <a:cxn ang="0">
                  <a:pos x="44" y="3"/>
                </a:cxn>
                <a:cxn ang="0">
                  <a:pos x="44" y="3"/>
                </a:cxn>
                <a:cxn ang="0">
                  <a:pos x="44" y="3"/>
                </a:cxn>
                <a:cxn ang="0">
                  <a:pos x="41" y="3"/>
                </a:cxn>
                <a:cxn ang="0">
                  <a:pos x="41" y="3"/>
                </a:cxn>
                <a:cxn ang="0">
                  <a:pos x="41" y="3"/>
                </a:cxn>
                <a:cxn ang="0">
                  <a:pos x="35" y="3"/>
                </a:cxn>
                <a:cxn ang="0">
                  <a:pos x="33" y="3"/>
                </a:cxn>
                <a:cxn ang="0">
                  <a:pos x="30" y="0"/>
                </a:cxn>
                <a:cxn ang="0">
                  <a:pos x="24" y="0"/>
                </a:cxn>
                <a:cxn ang="0">
                  <a:pos x="19" y="0"/>
                </a:cxn>
                <a:cxn ang="0">
                  <a:pos x="13" y="0"/>
                </a:cxn>
                <a:cxn ang="0">
                  <a:pos x="8" y="0"/>
                </a:cxn>
                <a:cxn ang="0">
                  <a:pos x="5" y="0"/>
                </a:cxn>
                <a:cxn ang="0">
                  <a:pos x="2" y="0"/>
                </a:cxn>
                <a:cxn ang="0">
                  <a:pos x="2" y="0"/>
                </a:cxn>
                <a:cxn ang="0">
                  <a:pos x="0" y="0"/>
                </a:cxn>
                <a:cxn ang="0">
                  <a:pos x="0" y="0"/>
                </a:cxn>
                <a:cxn ang="0">
                  <a:pos x="0" y="0"/>
                </a:cxn>
                <a:cxn ang="0">
                  <a:pos x="0" y="0"/>
                </a:cxn>
                <a:cxn ang="0">
                  <a:pos x="0" y="0"/>
                </a:cxn>
                <a:cxn ang="0">
                  <a:pos x="0" y="0"/>
                </a:cxn>
                <a:cxn ang="0">
                  <a:pos x="0" y="19"/>
                </a:cxn>
              </a:cxnLst>
              <a:rect l="0" t="0" r="r" b="b"/>
              <a:pathLst>
                <a:path w="46" h="19">
                  <a:moveTo>
                    <a:pt x="0" y="19"/>
                  </a:moveTo>
                  <a:lnTo>
                    <a:pt x="2" y="19"/>
                  </a:lnTo>
                  <a:lnTo>
                    <a:pt x="2" y="19"/>
                  </a:lnTo>
                  <a:lnTo>
                    <a:pt x="2" y="19"/>
                  </a:lnTo>
                  <a:lnTo>
                    <a:pt x="2" y="19"/>
                  </a:lnTo>
                  <a:lnTo>
                    <a:pt x="2" y="19"/>
                  </a:lnTo>
                  <a:lnTo>
                    <a:pt x="5" y="19"/>
                  </a:lnTo>
                  <a:lnTo>
                    <a:pt x="5" y="16"/>
                  </a:lnTo>
                  <a:lnTo>
                    <a:pt x="8" y="16"/>
                  </a:lnTo>
                  <a:lnTo>
                    <a:pt x="11" y="16"/>
                  </a:lnTo>
                  <a:lnTo>
                    <a:pt x="11" y="16"/>
                  </a:lnTo>
                  <a:lnTo>
                    <a:pt x="13" y="16"/>
                  </a:lnTo>
                  <a:lnTo>
                    <a:pt x="16" y="16"/>
                  </a:lnTo>
                  <a:lnTo>
                    <a:pt x="16" y="16"/>
                  </a:lnTo>
                  <a:lnTo>
                    <a:pt x="19" y="16"/>
                  </a:lnTo>
                  <a:lnTo>
                    <a:pt x="22" y="16"/>
                  </a:lnTo>
                  <a:lnTo>
                    <a:pt x="22" y="16"/>
                  </a:lnTo>
                  <a:lnTo>
                    <a:pt x="24" y="16"/>
                  </a:lnTo>
                  <a:lnTo>
                    <a:pt x="27" y="16"/>
                  </a:lnTo>
                  <a:lnTo>
                    <a:pt x="27" y="16"/>
                  </a:lnTo>
                  <a:lnTo>
                    <a:pt x="30" y="16"/>
                  </a:lnTo>
                  <a:lnTo>
                    <a:pt x="30" y="16"/>
                  </a:lnTo>
                  <a:lnTo>
                    <a:pt x="33" y="16"/>
                  </a:lnTo>
                  <a:lnTo>
                    <a:pt x="35" y="16"/>
                  </a:lnTo>
                  <a:lnTo>
                    <a:pt x="35" y="16"/>
                  </a:lnTo>
                  <a:lnTo>
                    <a:pt x="38" y="16"/>
                  </a:lnTo>
                  <a:lnTo>
                    <a:pt x="38" y="19"/>
                  </a:lnTo>
                  <a:lnTo>
                    <a:pt x="41" y="19"/>
                  </a:lnTo>
                  <a:lnTo>
                    <a:pt x="41" y="19"/>
                  </a:lnTo>
                  <a:lnTo>
                    <a:pt x="44" y="19"/>
                  </a:lnTo>
                  <a:lnTo>
                    <a:pt x="44" y="19"/>
                  </a:lnTo>
                  <a:lnTo>
                    <a:pt x="46" y="19"/>
                  </a:lnTo>
                  <a:lnTo>
                    <a:pt x="46" y="19"/>
                  </a:lnTo>
                  <a:lnTo>
                    <a:pt x="44" y="5"/>
                  </a:lnTo>
                  <a:lnTo>
                    <a:pt x="44" y="3"/>
                  </a:lnTo>
                  <a:lnTo>
                    <a:pt x="44" y="3"/>
                  </a:lnTo>
                  <a:lnTo>
                    <a:pt x="44" y="3"/>
                  </a:lnTo>
                  <a:lnTo>
                    <a:pt x="44" y="3"/>
                  </a:lnTo>
                  <a:lnTo>
                    <a:pt x="44" y="3"/>
                  </a:lnTo>
                  <a:lnTo>
                    <a:pt x="44" y="3"/>
                  </a:lnTo>
                  <a:lnTo>
                    <a:pt x="44" y="3"/>
                  </a:lnTo>
                  <a:lnTo>
                    <a:pt x="44" y="3"/>
                  </a:lnTo>
                  <a:lnTo>
                    <a:pt x="44" y="3"/>
                  </a:lnTo>
                  <a:lnTo>
                    <a:pt x="44" y="3"/>
                  </a:lnTo>
                  <a:lnTo>
                    <a:pt x="44" y="3"/>
                  </a:lnTo>
                  <a:lnTo>
                    <a:pt x="44" y="3"/>
                  </a:lnTo>
                  <a:lnTo>
                    <a:pt x="41" y="3"/>
                  </a:lnTo>
                  <a:lnTo>
                    <a:pt x="41" y="3"/>
                  </a:lnTo>
                  <a:lnTo>
                    <a:pt x="41" y="3"/>
                  </a:lnTo>
                  <a:lnTo>
                    <a:pt x="41" y="3"/>
                  </a:lnTo>
                  <a:lnTo>
                    <a:pt x="41" y="3"/>
                  </a:lnTo>
                  <a:lnTo>
                    <a:pt x="41" y="3"/>
                  </a:lnTo>
                  <a:lnTo>
                    <a:pt x="38" y="3"/>
                  </a:lnTo>
                  <a:lnTo>
                    <a:pt x="35" y="3"/>
                  </a:lnTo>
                  <a:lnTo>
                    <a:pt x="35" y="3"/>
                  </a:lnTo>
                  <a:lnTo>
                    <a:pt x="33" y="3"/>
                  </a:lnTo>
                  <a:lnTo>
                    <a:pt x="33" y="3"/>
                  </a:lnTo>
                  <a:lnTo>
                    <a:pt x="30" y="0"/>
                  </a:lnTo>
                  <a:lnTo>
                    <a:pt x="27" y="0"/>
                  </a:lnTo>
                  <a:lnTo>
                    <a:pt x="24" y="0"/>
                  </a:lnTo>
                  <a:lnTo>
                    <a:pt x="22" y="0"/>
                  </a:lnTo>
                  <a:lnTo>
                    <a:pt x="19" y="0"/>
                  </a:lnTo>
                  <a:lnTo>
                    <a:pt x="16" y="0"/>
                  </a:lnTo>
                  <a:lnTo>
                    <a:pt x="13" y="0"/>
                  </a:lnTo>
                  <a:lnTo>
                    <a:pt x="11" y="0"/>
                  </a:lnTo>
                  <a:lnTo>
                    <a:pt x="8" y="0"/>
                  </a:lnTo>
                  <a:lnTo>
                    <a:pt x="8" y="0"/>
                  </a:lnTo>
                  <a:lnTo>
                    <a:pt x="5" y="0"/>
                  </a:lnTo>
                  <a:lnTo>
                    <a:pt x="5" y="0"/>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19"/>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6" name="Freeform 17"/>
            <p:cNvSpPr>
              <a:spLocks noEditPoints="1"/>
            </p:cNvSpPr>
            <p:nvPr/>
          </p:nvSpPr>
          <p:spPr bwMode="auto">
            <a:xfrm>
              <a:off x="2413" y="770"/>
              <a:ext cx="77" cy="61"/>
            </a:xfrm>
            <a:custGeom>
              <a:avLst/>
              <a:gdLst/>
              <a:ahLst/>
              <a:cxnLst>
                <a:cxn ang="0">
                  <a:pos x="13" y="22"/>
                </a:cxn>
                <a:cxn ang="0">
                  <a:pos x="22" y="19"/>
                </a:cxn>
                <a:cxn ang="0">
                  <a:pos x="30" y="19"/>
                </a:cxn>
                <a:cxn ang="0">
                  <a:pos x="38" y="19"/>
                </a:cxn>
                <a:cxn ang="0">
                  <a:pos x="46" y="19"/>
                </a:cxn>
                <a:cxn ang="0">
                  <a:pos x="55" y="22"/>
                </a:cxn>
                <a:cxn ang="0">
                  <a:pos x="55" y="6"/>
                </a:cxn>
                <a:cxn ang="0">
                  <a:pos x="55" y="6"/>
                </a:cxn>
                <a:cxn ang="0">
                  <a:pos x="55" y="6"/>
                </a:cxn>
                <a:cxn ang="0">
                  <a:pos x="52" y="6"/>
                </a:cxn>
                <a:cxn ang="0">
                  <a:pos x="44" y="6"/>
                </a:cxn>
                <a:cxn ang="0">
                  <a:pos x="33" y="3"/>
                </a:cxn>
                <a:cxn ang="0">
                  <a:pos x="19" y="3"/>
                </a:cxn>
                <a:cxn ang="0">
                  <a:pos x="13" y="3"/>
                </a:cxn>
                <a:cxn ang="0">
                  <a:pos x="11" y="3"/>
                </a:cxn>
                <a:cxn ang="0">
                  <a:pos x="11" y="3"/>
                </a:cxn>
                <a:cxn ang="0">
                  <a:pos x="16" y="50"/>
                </a:cxn>
                <a:cxn ang="0">
                  <a:pos x="77" y="47"/>
                </a:cxn>
                <a:cxn ang="0">
                  <a:pos x="77" y="47"/>
                </a:cxn>
                <a:cxn ang="0">
                  <a:pos x="77" y="47"/>
                </a:cxn>
                <a:cxn ang="0">
                  <a:pos x="77" y="44"/>
                </a:cxn>
                <a:cxn ang="0">
                  <a:pos x="77" y="39"/>
                </a:cxn>
                <a:cxn ang="0">
                  <a:pos x="77" y="39"/>
                </a:cxn>
                <a:cxn ang="0">
                  <a:pos x="74" y="36"/>
                </a:cxn>
                <a:cxn ang="0">
                  <a:pos x="71" y="36"/>
                </a:cxn>
                <a:cxn ang="0">
                  <a:pos x="68" y="36"/>
                </a:cxn>
                <a:cxn ang="0">
                  <a:pos x="68" y="33"/>
                </a:cxn>
                <a:cxn ang="0">
                  <a:pos x="68" y="30"/>
                </a:cxn>
                <a:cxn ang="0">
                  <a:pos x="68" y="28"/>
                </a:cxn>
                <a:cxn ang="0">
                  <a:pos x="68" y="28"/>
                </a:cxn>
                <a:cxn ang="0">
                  <a:pos x="66" y="25"/>
                </a:cxn>
                <a:cxn ang="0">
                  <a:pos x="60" y="22"/>
                </a:cxn>
                <a:cxn ang="0">
                  <a:pos x="55" y="6"/>
                </a:cxn>
                <a:cxn ang="0">
                  <a:pos x="55" y="6"/>
                </a:cxn>
                <a:cxn ang="0">
                  <a:pos x="55" y="6"/>
                </a:cxn>
                <a:cxn ang="0">
                  <a:pos x="52" y="3"/>
                </a:cxn>
                <a:cxn ang="0">
                  <a:pos x="46" y="3"/>
                </a:cxn>
                <a:cxn ang="0">
                  <a:pos x="35" y="3"/>
                </a:cxn>
                <a:cxn ang="0">
                  <a:pos x="24" y="0"/>
                </a:cxn>
                <a:cxn ang="0">
                  <a:pos x="16" y="0"/>
                </a:cxn>
                <a:cxn ang="0">
                  <a:pos x="11" y="0"/>
                </a:cxn>
                <a:cxn ang="0">
                  <a:pos x="5" y="3"/>
                </a:cxn>
                <a:cxn ang="0">
                  <a:pos x="0" y="6"/>
                </a:cxn>
                <a:cxn ang="0">
                  <a:pos x="2" y="44"/>
                </a:cxn>
                <a:cxn ang="0">
                  <a:pos x="2" y="50"/>
                </a:cxn>
                <a:cxn ang="0">
                  <a:pos x="2" y="55"/>
                </a:cxn>
                <a:cxn ang="0">
                  <a:pos x="2" y="58"/>
                </a:cxn>
                <a:cxn ang="0">
                  <a:pos x="2" y="61"/>
                </a:cxn>
                <a:cxn ang="0">
                  <a:pos x="2" y="61"/>
                </a:cxn>
                <a:cxn ang="0">
                  <a:pos x="2" y="61"/>
                </a:cxn>
                <a:cxn ang="0">
                  <a:pos x="5" y="61"/>
                </a:cxn>
                <a:cxn ang="0">
                  <a:pos x="5" y="55"/>
                </a:cxn>
                <a:cxn ang="0">
                  <a:pos x="5" y="50"/>
                </a:cxn>
                <a:cxn ang="0">
                  <a:pos x="5" y="44"/>
                </a:cxn>
                <a:cxn ang="0">
                  <a:pos x="8" y="39"/>
                </a:cxn>
                <a:cxn ang="0">
                  <a:pos x="8" y="39"/>
                </a:cxn>
                <a:cxn ang="0">
                  <a:pos x="8" y="39"/>
                </a:cxn>
                <a:cxn ang="0">
                  <a:pos x="11" y="39"/>
                </a:cxn>
                <a:cxn ang="0">
                  <a:pos x="11" y="39"/>
                </a:cxn>
                <a:cxn ang="0">
                  <a:pos x="13" y="41"/>
                </a:cxn>
                <a:cxn ang="0">
                  <a:pos x="13" y="47"/>
                </a:cxn>
              </a:cxnLst>
              <a:rect l="0" t="0" r="r" b="b"/>
              <a:pathLst>
                <a:path w="77" h="61">
                  <a:moveTo>
                    <a:pt x="11" y="22"/>
                  </a:moveTo>
                  <a:lnTo>
                    <a:pt x="13" y="22"/>
                  </a:lnTo>
                  <a:lnTo>
                    <a:pt x="13" y="22"/>
                  </a:lnTo>
                  <a:lnTo>
                    <a:pt x="13" y="22"/>
                  </a:lnTo>
                  <a:lnTo>
                    <a:pt x="13" y="22"/>
                  </a:lnTo>
                  <a:lnTo>
                    <a:pt x="13" y="22"/>
                  </a:lnTo>
                  <a:lnTo>
                    <a:pt x="16" y="22"/>
                  </a:lnTo>
                  <a:lnTo>
                    <a:pt x="16" y="19"/>
                  </a:lnTo>
                  <a:lnTo>
                    <a:pt x="19" y="19"/>
                  </a:lnTo>
                  <a:lnTo>
                    <a:pt x="22" y="19"/>
                  </a:lnTo>
                  <a:lnTo>
                    <a:pt x="22" y="19"/>
                  </a:lnTo>
                  <a:lnTo>
                    <a:pt x="24" y="19"/>
                  </a:lnTo>
                  <a:lnTo>
                    <a:pt x="27" y="19"/>
                  </a:lnTo>
                  <a:lnTo>
                    <a:pt x="27" y="19"/>
                  </a:lnTo>
                  <a:lnTo>
                    <a:pt x="30" y="19"/>
                  </a:lnTo>
                  <a:lnTo>
                    <a:pt x="33" y="19"/>
                  </a:lnTo>
                  <a:lnTo>
                    <a:pt x="33" y="19"/>
                  </a:lnTo>
                  <a:lnTo>
                    <a:pt x="35" y="19"/>
                  </a:lnTo>
                  <a:lnTo>
                    <a:pt x="38" y="19"/>
                  </a:lnTo>
                  <a:lnTo>
                    <a:pt x="38" y="19"/>
                  </a:lnTo>
                  <a:lnTo>
                    <a:pt x="41" y="19"/>
                  </a:lnTo>
                  <a:lnTo>
                    <a:pt x="41" y="19"/>
                  </a:lnTo>
                  <a:lnTo>
                    <a:pt x="44" y="19"/>
                  </a:lnTo>
                  <a:lnTo>
                    <a:pt x="46" y="19"/>
                  </a:lnTo>
                  <a:lnTo>
                    <a:pt x="46" y="19"/>
                  </a:lnTo>
                  <a:lnTo>
                    <a:pt x="49" y="19"/>
                  </a:lnTo>
                  <a:lnTo>
                    <a:pt x="49" y="22"/>
                  </a:lnTo>
                  <a:lnTo>
                    <a:pt x="52" y="22"/>
                  </a:lnTo>
                  <a:lnTo>
                    <a:pt x="52" y="22"/>
                  </a:lnTo>
                  <a:lnTo>
                    <a:pt x="55" y="22"/>
                  </a:lnTo>
                  <a:lnTo>
                    <a:pt x="55" y="22"/>
                  </a:lnTo>
                  <a:lnTo>
                    <a:pt x="57" y="22"/>
                  </a:lnTo>
                  <a:lnTo>
                    <a:pt x="57" y="22"/>
                  </a:lnTo>
                  <a:lnTo>
                    <a:pt x="55" y="8"/>
                  </a:lnTo>
                  <a:lnTo>
                    <a:pt x="55" y="6"/>
                  </a:lnTo>
                  <a:lnTo>
                    <a:pt x="55" y="6"/>
                  </a:lnTo>
                  <a:lnTo>
                    <a:pt x="55" y="6"/>
                  </a:lnTo>
                  <a:lnTo>
                    <a:pt x="55" y="6"/>
                  </a:lnTo>
                  <a:lnTo>
                    <a:pt x="55" y="6"/>
                  </a:lnTo>
                  <a:lnTo>
                    <a:pt x="55" y="6"/>
                  </a:lnTo>
                  <a:lnTo>
                    <a:pt x="55" y="6"/>
                  </a:lnTo>
                  <a:lnTo>
                    <a:pt x="55" y="6"/>
                  </a:lnTo>
                  <a:lnTo>
                    <a:pt x="55" y="6"/>
                  </a:lnTo>
                  <a:lnTo>
                    <a:pt x="55" y="6"/>
                  </a:lnTo>
                  <a:lnTo>
                    <a:pt x="55" y="6"/>
                  </a:lnTo>
                  <a:lnTo>
                    <a:pt x="52" y="6"/>
                  </a:lnTo>
                  <a:lnTo>
                    <a:pt x="52" y="6"/>
                  </a:lnTo>
                  <a:lnTo>
                    <a:pt x="52" y="6"/>
                  </a:lnTo>
                  <a:lnTo>
                    <a:pt x="52" y="6"/>
                  </a:lnTo>
                  <a:lnTo>
                    <a:pt x="52" y="6"/>
                  </a:lnTo>
                  <a:lnTo>
                    <a:pt x="52" y="6"/>
                  </a:lnTo>
                  <a:lnTo>
                    <a:pt x="49" y="6"/>
                  </a:lnTo>
                  <a:lnTo>
                    <a:pt x="46" y="6"/>
                  </a:lnTo>
                  <a:lnTo>
                    <a:pt x="46" y="6"/>
                  </a:lnTo>
                  <a:lnTo>
                    <a:pt x="44" y="6"/>
                  </a:lnTo>
                  <a:lnTo>
                    <a:pt x="44" y="6"/>
                  </a:lnTo>
                  <a:lnTo>
                    <a:pt x="41" y="3"/>
                  </a:lnTo>
                  <a:lnTo>
                    <a:pt x="38" y="3"/>
                  </a:lnTo>
                  <a:lnTo>
                    <a:pt x="35" y="3"/>
                  </a:lnTo>
                  <a:lnTo>
                    <a:pt x="33" y="3"/>
                  </a:lnTo>
                  <a:lnTo>
                    <a:pt x="30" y="3"/>
                  </a:lnTo>
                  <a:lnTo>
                    <a:pt x="27" y="3"/>
                  </a:lnTo>
                  <a:lnTo>
                    <a:pt x="24" y="3"/>
                  </a:lnTo>
                  <a:lnTo>
                    <a:pt x="22" y="3"/>
                  </a:lnTo>
                  <a:lnTo>
                    <a:pt x="19" y="3"/>
                  </a:lnTo>
                  <a:lnTo>
                    <a:pt x="19" y="3"/>
                  </a:lnTo>
                  <a:lnTo>
                    <a:pt x="16" y="3"/>
                  </a:lnTo>
                  <a:lnTo>
                    <a:pt x="16" y="3"/>
                  </a:lnTo>
                  <a:lnTo>
                    <a:pt x="13" y="3"/>
                  </a:lnTo>
                  <a:lnTo>
                    <a:pt x="13" y="3"/>
                  </a:lnTo>
                  <a:lnTo>
                    <a:pt x="13" y="3"/>
                  </a:lnTo>
                  <a:lnTo>
                    <a:pt x="11" y="3"/>
                  </a:lnTo>
                  <a:lnTo>
                    <a:pt x="11" y="3"/>
                  </a:lnTo>
                  <a:lnTo>
                    <a:pt x="11" y="3"/>
                  </a:lnTo>
                  <a:lnTo>
                    <a:pt x="11" y="3"/>
                  </a:lnTo>
                  <a:lnTo>
                    <a:pt x="11" y="3"/>
                  </a:lnTo>
                  <a:lnTo>
                    <a:pt x="11" y="3"/>
                  </a:lnTo>
                  <a:lnTo>
                    <a:pt x="11" y="3"/>
                  </a:lnTo>
                  <a:lnTo>
                    <a:pt x="11" y="3"/>
                  </a:lnTo>
                  <a:lnTo>
                    <a:pt x="11" y="3"/>
                  </a:lnTo>
                  <a:lnTo>
                    <a:pt x="11" y="3"/>
                  </a:lnTo>
                  <a:lnTo>
                    <a:pt x="11" y="3"/>
                  </a:lnTo>
                  <a:lnTo>
                    <a:pt x="11" y="3"/>
                  </a:lnTo>
                  <a:lnTo>
                    <a:pt x="11" y="22"/>
                  </a:lnTo>
                  <a:close/>
                  <a:moveTo>
                    <a:pt x="16" y="50"/>
                  </a:moveTo>
                  <a:lnTo>
                    <a:pt x="16" y="50"/>
                  </a:lnTo>
                  <a:lnTo>
                    <a:pt x="35" y="50"/>
                  </a:lnTo>
                  <a:lnTo>
                    <a:pt x="71" y="47"/>
                  </a:lnTo>
                  <a:lnTo>
                    <a:pt x="77" y="47"/>
                  </a:lnTo>
                  <a:lnTo>
                    <a:pt x="77" y="47"/>
                  </a:lnTo>
                  <a:lnTo>
                    <a:pt x="77" y="47"/>
                  </a:lnTo>
                  <a:lnTo>
                    <a:pt x="77" y="47"/>
                  </a:lnTo>
                  <a:lnTo>
                    <a:pt x="77" y="47"/>
                  </a:lnTo>
                  <a:lnTo>
                    <a:pt x="77" y="47"/>
                  </a:lnTo>
                  <a:lnTo>
                    <a:pt x="77" y="47"/>
                  </a:lnTo>
                  <a:lnTo>
                    <a:pt x="77" y="47"/>
                  </a:lnTo>
                  <a:lnTo>
                    <a:pt x="77" y="47"/>
                  </a:lnTo>
                  <a:lnTo>
                    <a:pt x="77" y="47"/>
                  </a:lnTo>
                  <a:lnTo>
                    <a:pt x="77" y="47"/>
                  </a:lnTo>
                  <a:lnTo>
                    <a:pt x="77" y="47"/>
                  </a:lnTo>
                  <a:lnTo>
                    <a:pt x="77" y="44"/>
                  </a:lnTo>
                  <a:lnTo>
                    <a:pt x="77" y="44"/>
                  </a:lnTo>
                  <a:lnTo>
                    <a:pt x="77" y="44"/>
                  </a:lnTo>
                  <a:lnTo>
                    <a:pt x="77" y="44"/>
                  </a:lnTo>
                  <a:lnTo>
                    <a:pt x="77" y="44"/>
                  </a:lnTo>
                  <a:lnTo>
                    <a:pt x="77" y="44"/>
                  </a:lnTo>
                  <a:lnTo>
                    <a:pt x="77" y="44"/>
                  </a:lnTo>
                  <a:lnTo>
                    <a:pt x="77" y="44"/>
                  </a:lnTo>
                  <a:lnTo>
                    <a:pt x="77" y="44"/>
                  </a:lnTo>
                  <a:lnTo>
                    <a:pt x="77" y="39"/>
                  </a:lnTo>
                  <a:lnTo>
                    <a:pt x="77" y="39"/>
                  </a:lnTo>
                  <a:lnTo>
                    <a:pt x="77" y="39"/>
                  </a:lnTo>
                  <a:lnTo>
                    <a:pt x="77" y="39"/>
                  </a:lnTo>
                  <a:lnTo>
                    <a:pt x="77" y="39"/>
                  </a:lnTo>
                  <a:lnTo>
                    <a:pt x="77" y="39"/>
                  </a:lnTo>
                  <a:lnTo>
                    <a:pt x="74" y="36"/>
                  </a:lnTo>
                  <a:lnTo>
                    <a:pt x="74" y="36"/>
                  </a:lnTo>
                  <a:lnTo>
                    <a:pt x="74" y="36"/>
                  </a:lnTo>
                  <a:lnTo>
                    <a:pt x="74" y="36"/>
                  </a:lnTo>
                  <a:lnTo>
                    <a:pt x="74" y="36"/>
                  </a:lnTo>
                  <a:lnTo>
                    <a:pt x="74" y="36"/>
                  </a:lnTo>
                  <a:lnTo>
                    <a:pt x="74" y="36"/>
                  </a:lnTo>
                  <a:lnTo>
                    <a:pt x="74" y="36"/>
                  </a:lnTo>
                  <a:lnTo>
                    <a:pt x="74" y="36"/>
                  </a:lnTo>
                  <a:lnTo>
                    <a:pt x="71" y="36"/>
                  </a:lnTo>
                  <a:lnTo>
                    <a:pt x="71" y="36"/>
                  </a:lnTo>
                  <a:lnTo>
                    <a:pt x="71" y="36"/>
                  </a:lnTo>
                  <a:lnTo>
                    <a:pt x="71" y="36"/>
                  </a:lnTo>
                  <a:lnTo>
                    <a:pt x="71" y="36"/>
                  </a:lnTo>
                  <a:lnTo>
                    <a:pt x="68" y="36"/>
                  </a:lnTo>
                  <a:lnTo>
                    <a:pt x="68" y="33"/>
                  </a:lnTo>
                  <a:lnTo>
                    <a:pt x="68" y="33"/>
                  </a:lnTo>
                  <a:lnTo>
                    <a:pt x="68" y="33"/>
                  </a:lnTo>
                  <a:lnTo>
                    <a:pt x="68" y="33"/>
                  </a:lnTo>
                  <a:lnTo>
                    <a:pt x="68" y="33"/>
                  </a:lnTo>
                  <a:lnTo>
                    <a:pt x="68" y="30"/>
                  </a:lnTo>
                  <a:lnTo>
                    <a:pt x="68" y="30"/>
                  </a:lnTo>
                  <a:lnTo>
                    <a:pt x="68" y="30"/>
                  </a:lnTo>
                  <a:lnTo>
                    <a:pt x="68" y="30"/>
                  </a:lnTo>
                  <a:lnTo>
                    <a:pt x="68" y="30"/>
                  </a:lnTo>
                  <a:lnTo>
                    <a:pt x="68" y="30"/>
                  </a:lnTo>
                  <a:lnTo>
                    <a:pt x="68" y="30"/>
                  </a:lnTo>
                  <a:lnTo>
                    <a:pt x="68" y="30"/>
                  </a:lnTo>
                  <a:lnTo>
                    <a:pt x="68" y="30"/>
                  </a:lnTo>
                  <a:lnTo>
                    <a:pt x="68" y="28"/>
                  </a:lnTo>
                  <a:lnTo>
                    <a:pt x="68" y="28"/>
                  </a:lnTo>
                  <a:lnTo>
                    <a:pt x="68" y="28"/>
                  </a:lnTo>
                  <a:lnTo>
                    <a:pt x="68" y="28"/>
                  </a:lnTo>
                  <a:lnTo>
                    <a:pt x="68" y="28"/>
                  </a:lnTo>
                  <a:lnTo>
                    <a:pt x="68" y="28"/>
                  </a:lnTo>
                  <a:lnTo>
                    <a:pt x="66" y="28"/>
                  </a:lnTo>
                  <a:lnTo>
                    <a:pt x="66" y="25"/>
                  </a:lnTo>
                  <a:lnTo>
                    <a:pt x="66" y="25"/>
                  </a:lnTo>
                  <a:lnTo>
                    <a:pt x="66" y="25"/>
                  </a:lnTo>
                  <a:lnTo>
                    <a:pt x="66" y="25"/>
                  </a:lnTo>
                  <a:lnTo>
                    <a:pt x="63" y="25"/>
                  </a:lnTo>
                  <a:lnTo>
                    <a:pt x="63" y="25"/>
                  </a:lnTo>
                  <a:lnTo>
                    <a:pt x="63" y="22"/>
                  </a:lnTo>
                  <a:lnTo>
                    <a:pt x="63" y="22"/>
                  </a:lnTo>
                  <a:lnTo>
                    <a:pt x="60" y="22"/>
                  </a:lnTo>
                  <a:lnTo>
                    <a:pt x="60" y="22"/>
                  </a:lnTo>
                  <a:lnTo>
                    <a:pt x="60" y="22"/>
                  </a:lnTo>
                  <a:lnTo>
                    <a:pt x="57" y="22"/>
                  </a:lnTo>
                  <a:lnTo>
                    <a:pt x="55" y="6"/>
                  </a:lnTo>
                  <a:lnTo>
                    <a:pt x="55" y="6"/>
                  </a:lnTo>
                  <a:lnTo>
                    <a:pt x="55" y="6"/>
                  </a:lnTo>
                  <a:lnTo>
                    <a:pt x="55" y="6"/>
                  </a:lnTo>
                  <a:lnTo>
                    <a:pt x="55" y="6"/>
                  </a:lnTo>
                  <a:lnTo>
                    <a:pt x="55" y="6"/>
                  </a:lnTo>
                  <a:lnTo>
                    <a:pt x="55" y="6"/>
                  </a:lnTo>
                  <a:lnTo>
                    <a:pt x="55" y="6"/>
                  </a:lnTo>
                  <a:lnTo>
                    <a:pt x="55" y="6"/>
                  </a:lnTo>
                  <a:lnTo>
                    <a:pt x="55" y="6"/>
                  </a:lnTo>
                  <a:lnTo>
                    <a:pt x="55" y="6"/>
                  </a:lnTo>
                  <a:lnTo>
                    <a:pt x="55" y="6"/>
                  </a:lnTo>
                  <a:lnTo>
                    <a:pt x="55" y="6"/>
                  </a:lnTo>
                  <a:lnTo>
                    <a:pt x="55" y="6"/>
                  </a:lnTo>
                  <a:lnTo>
                    <a:pt x="55" y="3"/>
                  </a:lnTo>
                  <a:lnTo>
                    <a:pt x="52" y="3"/>
                  </a:lnTo>
                  <a:lnTo>
                    <a:pt x="52" y="3"/>
                  </a:lnTo>
                  <a:lnTo>
                    <a:pt x="52" y="3"/>
                  </a:lnTo>
                  <a:lnTo>
                    <a:pt x="52" y="3"/>
                  </a:lnTo>
                  <a:lnTo>
                    <a:pt x="49" y="3"/>
                  </a:lnTo>
                  <a:lnTo>
                    <a:pt x="49" y="3"/>
                  </a:lnTo>
                  <a:lnTo>
                    <a:pt x="46" y="3"/>
                  </a:lnTo>
                  <a:lnTo>
                    <a:pt x="44" y="3"/>
                  </a:lnTo>
                  <a:lnTo>
                    <a:pt x="44" y="3"/>
                  </a:lnTo>
                  <a:lnTo>
                    <a:pt x="41" y="3"/>
                  </a:lnTo>
                  <a:lnTo>
                    <a:pt x="38" y="3"/>
                  </a:lnTo>
                  <a:lnTo>
                    <a:pt x="35" y="3"/>
                  </a:lnTo>
                  <a:lnTo>
                    <a:pt x="33" y="3"/>
                  </a:lnTo>
                  <a:lnTo>
                    <a:pt x="30" y="3"/>
                  </a:lnTo>
                  <a:lnTo>
                    <a:pt x="27" y="0"/>
                  </a:lnTo>
                  <a:lnTo>
                    <a:pt x="27" y="0"/>
                  </a:lnTo>
                  <a:lnTo>
                    <a:pt x="24" y="0"/>
                  </a:lnTo>
                  <a:lnTo>
                    <a:pt x="22" y="0"/>
                  </a:lnTo>
                  <a:lnTo>
                    <a:pt x="22" y="0"/>
                  </a:lnTo>
                  <a:lnTo>
                    <a:pt x="19" y="0"/>
                  </a:lnTo>
                  <a:lnTo>
                    <a:pt x="16" y="0"/>
                  </a:lnTo>
                  <a:lnTo>
                    <a:pt x="16" y="0"/>
                  </a:lnTo>
                  <a:lnTo>
                    <a:pt x="13" y="0"/>
                  </a:lnTo>
                  <a:lnTo>
                    <a:pt x="13" y="0"/>
                  </a:lnTo>
                  <a:lnTo>
                    <a:pt x="11" y="0"/>
                  </a:lnTo>
                  <a:lnTo>
                    <a:pt x="11" y="0"/>
                  </a:lnTo>
                  <a:lnTo>
                    <a:pt x="11" y="0"/>
                  </a:lnTo>
                  <a:lnTo>
                    <a:pt x="11" y="0"/>
                  </a:lnTo>
                  <a:lnTo>
                    <a:pt x="11" y="0"/>
                  </a:lnTo>
                  <a:lnTo>
                    <a:pt x="8" y="0"/>
                  </a:lnTo>
                  <a:lnTo>
                    <a:pt x="8" y="0"/>
                  </a:lnTo>
                  <a:lnTo>
                    <a:pt x="5" y="3"/>
                  </a:lnTo>
                  <a:lnTo>
                    <a:pt x="2" y="3"/>
                  </a:lnTo>
                  <a:lnTo>
                    <a:pt x="2" y="3"/>
                  </a:lnTo>
                  <a:lnTo>
                    <a:pt x="0" y="6"/>
                  </a:lnTo>
                  <a:lnTo>
                    <a:pt x="0" y="6"/>
                  </a:lnTo>
                  <a:lnTo>
                    <a:pt x="0" y="6"/>
                  </a:lnTo>
                  <a:lnTo>
                    <a:pt x="0" y="33"/>
                  </a:lnTo>
                  <a:lnTo>
                    <a:pt x="0" y="36"/>
                  </a:lnTo>
                  <a:lnTo>
                    <a:pt x="0" y="44"/>
                  </a:lnTo>
                  <a:lnTo>
                    <a:pt x="2" y="44"/>
                  </a:lnTo>
                  <a:lnTo>
                    <a:pt x="2" y="44"/>
                  </a:lnTo>
                  <a:lnTo>
                    <a:pt x="5" y="44"/>
                  </a:lnTo>
                  <a:lnTo>
                    <a:pt x="5" y="47"/>
                  </a:lnTo>
                  <a:lnTo>
                    <a:pt x="5" y="47"/>
                  </a:lnTo>
                  <a:lnTo>
                    <a:pt x="5" y="50"/>
                  </a:lnTo>
                  <a:lnTo>
                    <a:pt x="2" y="50"/>
                  </a:lnTo>
                  <a:lnTo>
                    <a:pt x="2" y="50"/>
                  </a:lnTo>
                  <a:lnTo>
                    <a:pt x="2" y="52"/>
                  </a:lnTo>
                  <a:lnTo>
                    <a:pt x="2" y="52"/>
                  </a:lnTo>
                  <a:lnTo>
                    <a:pt x="2" y="55"/>
                  </a:lnTo>
                  <a:lnTo>
                    <a:pt x="2" y="55"/>
                  </a:lnTo>
                  <a:lnTo>
                    <a:pt x="2" y="55"/>
                  </a:lnTo>
                  <a:lnTo>
                    <a:pt x="2" y="55"/>
                  </a:lnTo>
                  <a:lnTo>
                    <a:pt x="2" y="58"/>
                  </a:lnTo>
                  <a:lnTo>
                    <a:pt x="2" y="58"/>
                  </a:lnTo>
                  <a:lnTo>
                    <a:pt x="2" y="58"/>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5" y="61"/>
                  </a:lnTo>
                  <a:lnTo>
                    <a:pt x="5" y="61"/>
                  </a:lnTo>
                  <a:lnTo>
                    <a:pt x="5" y="58"/>
                  </a:lnTo>
                  <a:lnTo>
                    <a:pt x="5" y="58"/>
                  </a:lnTo>
                  <a:lnTo>
                    <a:pt x="5" y="58"/>
                  </a:lnTo>
                  <a:lnTo>
                    <a:pt x="5" y="58"/>
                  </a:lnTo>
                  <a:lnTo>
                    <a:pt x="5" y="55"/>
                  </a:lnTo>
                  <a:lnTo>
                    <a:pt x="5" y="55"/>
                  </a:lnTo>
                  <a:lnTo>
                    <a:pt x="5" y="55"/>
                  </a:lnTo>
                  <a:lnTo>
                    <a:pt x="5" y="52"/>
                  </a:lnTo>
                  <a:lnTo>
                    <a:pt x="5" y="52"/>
                  </a:lnTo>
                  <a:lnTo>
                    <a:pt x="5" y="50"/>
                  </a:lnTo>
                  <a:lnTo>
                    <a:pt x="5" y="50"/>
                  </a:lnTo>
                  <a:lnTo>
                    <a:pt x="5" y="47"/>
                  </a:lnTo>
                  <a:lnTo>
                    <a:pt x="5" y="47"/>
                  </a:lnTo>
                  <a:lnTo>
                    <a:pt x="5" y="44"/>
                  </a:lnTo>
                  <a:lnTo>
                    <a:pt x="5" y="44"/>
                  </a:lnTo>
                  <a:lnTo>
                    <a:pt x="5" y="44"/>
                  </a:lnTo>
                  <a:lnTo>
                    <a:pt x="5" y="41"/>
                  </a:lnTo>
                  <a:lnTo>
                    <a:pt x="5" y="41"/>
                  </a:lnTo>
                  <a:lnTo>
                    <a:pt x="5" y="41"/>
                  </a:lnTo>
                  <a:lnTo>
                    <a:pt x="8" y="39"/>
                  </a:lnTo>
                  <a:lnTo>
                    <a:pt x="8" y="39"/>
                  </a:lnTo>
                  <a:lnTo>
                    <a:pt x="8" y="39"/>
                  </a:lnTo>
                  <a:lnTo>
                    <a:pt x="8" y="39"/>
                  </a:lnTo>
                  <a:lnTo>
                    <a:pt x="8" y="39"/>
                  </a:lnTo>
                  <a:lnTo>
                    <a:pt x="8" y="39"/>
                  </a:lnTo>
                  <a:lnTo>
                    <a:pt x="8" y="39"/>
                  </a:lnTo>
                  <a:lnTo>
                    <a:pt x="8" y="39"/>
                  </a:lnTo>
                  <a:lnTo>
                    <a:pt x="8" y="39"/>
                  </a:lnTo>
                  <a:lnTo>
                    <a:pt x="8" y="39"/>
                  </a:lnTo>
                  <a:lnTo>
                    <a:pt x="8" y="39"/>
                  </a:lnTo>
                  <a:lnTo>
                    <a:pt x="11" y="39"/>
                  </a:lnTo>
                  <a:lnTo>
                    <a:pt x="11" y="39"/>
                  </a:lnTo>
                  <a:lnTo>
                    <a:pt x="11" y="39"/>
                  </a:lnTo>
                  <a:lnTo>
                    <a:pt x="11" y="39"/>
                  </a:lnTo>
                  <a:lnTo>
                    <a:pt x="11" y="39"/>
                  </a:lnTo>
                  <a:lnTo>
                    <a:pt x="11" y="39"/>
                  </a:lnTo>
                  <a:lnTo>
                    <a:pt x="11" y="39"/>
                  </a:lnTo>
                  <a:lnTo>
                    <a:pt x="11" y="39"/>
                  </a:lnTo>
                  <a:lnTo>
                    <a:pt x="11" y="39"/>
                  </a:lnTo>
                  <a:lnTo>
                    <a:pt x="11" y="39"/>
                  </a:lnTo>
                  <a:lnTo>
                    <a:pt x="13" y="41"/>
                  </a:lnTo>
                  <a:lnTo>
                    <a:pt x="13" y="41"/>
                  </a:lnTo>
                  <a:lnTo>
                    <a:pt x="13" y="41"/>
                  </a:lnTo>
                  <a:lnTo>
                    <a:pt x="13" y="41"/>
                  </a:lnTo>
                  <a:lnTo>
                    <a:pt x="13" y="41"/>
                  </a:lnTo>
                  <a:lnTo>
                    <a:pt x="13" y="44"/>
                  </a:lnTo>
                  <a:lnTo>
                    <a:pt x="13" y="44"/>
                  </a:lnTo>
                  <a:lnTo>
                    <a:pt x="13" y="44"/>
                  </a:lnTo>
                  <a:lnTo>
                    <a:pt x="13" y="47"/>
                  </a:lnTo>
                  <a:lnTo>
                    <a:pt x="13" y="47"/>
                  </a:lnTo>
                  <a:lnTo>
                    <a:pt x="13" y="47"/>
                  </a:lnTo>
                  <a:lnTo>
                    <a:pt x="13" y="47"/>
                  </a:lnTo>
                  <a:lnTo>
                    <a:pt x="16" y="50"/>
                  </a:lnTo>
                  <a:close/>
                </a:path>
              </a:pathLst>
            </a:custGeom>
            <a:solidFill>
              <a:srgbClr val="FEFEC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7" name="Freeform 18"/>
            <p:cNvSpPr/>
            <p:nvPr/>
          </p:nvSpPr>
          <p:spPr bwMode="auto">
            <a:xfrm>
              <a:off x="2424" y="773"/>
              <a:ext cx="46" cy="19"/>
            </a:xfrm>
            <a:custGeom>
              <a:avLst/>
              <a:gdLst/>
              <a:ahLst/>
              <a:cxnLst>
                <a:cxn ang="0">
                  <a:pos x="2" y="19"/>
                </a:cxn>
                <a:cxn ang="0">
                  <a:pos x="2" y="19"/>
                </a:cxn>
                <a:cxn ang="0">
                  <a:pos x="2" y="19"/>
                </a:cxn>
                <a:cxn ang="0">
                  <a:pos x="5" y="16"/>
                </a:cxn>
                <a:cxn ang="0">
                  <a:pos x="11" y="16"/>
                </a:cxn>
                <a:cxn ang="0">
                  <a:pos x="13" y="16"/>
                </a:cxn>
                <a:cxn ang="0">
                  <a:pos x="16" y="16"/>
                </a:cxn>
                <a:cxn ang="0">
                  <a:pos x="22" y="16"/>
                </a:cxn>
                <a:cxn ang="0">
                  <a:pos x="24" y="16"/>
                </a:cxn>
                <a:cxn ang="0">
                  <a:pos x="27" y="16"/>
                </a:cxn>
                <a:cxn ang="0">
                  <a:pos x="30" y="16"/>
                </a:cxn>
                <a:cxn ang="0">
                  <a:pos x="35" y="16"/>
                </a:cxn>
                <a:cxn ang="0">
                  <a:pos x="38" y="16"/>
                </a:cxn>
                <a:cxn ang="0">
                  <a:pos x="41" y="19"/>
                </a:cxn>
                <a:cxn ang="0">
                  <a:pos x="44" y="19"/>
                </a:cxn>
                <a:cxn ang="0">
                  <a:pos x="46" y="19"/>
                </a:cxn>
                <a:cxn ang="0">
                  <a:pos x="44" y="5"/>
                </a:cxn>
                <a:cxn ang="0">
                  <a:pos x="44" y="3"/>
                </a:cxn>
                <a:cxn ang="0">
                  <a:pos x="44" y="3"/>
                </a:cxn>
                <a:cxn ang="0">
                  <a:pos x="44" y="3"/>
                </a:cxn>
                <a:cxn ang="0">
                  <a:pos x="44" y="3"/>
                </a:cxn>
                <a:cxn ang="0">
                  <a:pos x="44" y="3"/>
                </a:cxn>
                <a:cxn ang="0">
                  <a:pos x="41" y="3"/>
                </a:cxn>
                <a:cxn ang="0">
                  <a:pos x="41" y="3"/>
                </a:cxn>
                <a:cxn ang="0">
                  <a:pos x="41" y="3"/>
                </a:cxn>
                <a:cxn ang="0">
                  <a:pos x="38" y="3"/>
                </a:cxn>
                <a:cxn ang="0">
                  <a:pos x="35" y="3"/>
                </a:cxn>
                <a:cxn ang="0">
                  <a:pos x="33" y="3"/>
                </a:cxn>
                <a:cxn ang="0">
                  <a:pos x="27" y="0"/>
                </a:cxn>
                <a:cxn ang="0">
                  <a:pos x="22" y="0"/>
                </a:cxn>
                <a:cxn ang="0">
                  <a:pos x="16" y="0"/>
                </a:cxn>
                <a:cxn ang="0">
                  <a:pos x="11" y="0"/>
                </a:cxn>
                <a:cxn ang="0">
                  <a:pos x="8" y="0"/>
                </a:cxn>
                <a:cxn ang="0">
                  <a:pos x="5" y="0"/>
                </a:cxn>
                <a:cxn ang="0">
                  <a:pos x="2" y="0"/>
                </a:cxn>
                <a:cxn ang="0">
                  <a:pos x="0" y="0"/>
                </a:cxn>
                <a:cxn ang="0">
                  <a:pos x="0" y="0"/>
                </a:cxn>
                <a:cxn ang="0">
                  <a:pos x="0" y="0"/>
                </a:cxn>
                <a:cxn ang="0">
                  <a:pos x="0" y="0"/>
                </a:cxn>
                <a:cxn ang="0">
                  <a:pos x="0" y="0"/>
                </a:cxn>
                <a:cxn ang="0">
                  <a:pos x="0" y="0"/>
                </a:cxn>
                <a:cxn ang="0">
                  <a:pos x="0" y="19"/>
                </a:cxn>
              </a:cxnLst>
              <a:rect l="0" t="0" r="r" b="b"/>
              <a:pathLst>
                <a:path w="46" h="19">
                  <a:moveTo>
                    <a:pt x="0" y="19"/>
                  </a:moveTo>
                  <a:lnTo>
                    <a:pt x="2" y="19"/>
                  </a:lnTo>
                  <a:lnTo>
                    <a:pt x="2" y="19"/>
                  </a:lnTo>
                  <a:lnTo>
                    <a:pt x="2" y="19"/>
                  </a:lnTo>
                  <a:lnTo>
                    <a:pt x="2" y="19"/>
                  </a:lnTo>
                  <a:lnTo>
                    <a:pt x="2" y="19"/>
                  </a:lnTo>
                  <a:lnTo>
                    <a:pt x="5" y="19"/>
                  </a:lnTo>
                  <a:lnTo>
                    <a:pt x="5" y="16"/>
                  </a:lnTo>
                  <a:lnTo>
                    <a:pt x="8" y="16"/>
                  </a:lnTo>
                  <a:lnTo>
                    <a:pt x="11" y="16"/>
                  </a:lnTo>
                  <a:lnTo>
                    <a:pt x="11" y="16"/>
                  </a:lnTo>
                  <a:lnTo>
                    <a:pt x="13" y="16"/>
                  </a:lnTo>
                  <a:lnTo>
                    <a:pt x="16" y="16"/>
                  </a:lnTo>
                  <a:lnTo>
                    <a:pt x="16" y="16"/>
                  </a:lnTo>
                  <a:lnTo>
                    <a:pt x="19" y="16"/>
                  </a:lnTo>
                  <a:lnTo>
                    <a:pt x="22" y="16"/>
                  </a:lnTo>
                  <a:lnTo>
                    <a:pt x="22" y="16"/>
                  </a:lnTo>
                  <a:lnTo>
                    <a:pt x="24" y="16"/>
                  </a:lnTo>
                  <a:lnTo>
                    <a:pt x="27" y="16"/>
                  </a:lnTo>
                  <a:lnTo>
                    <a:pt x="27" y="16"/>
                  </a:lnTo>
                  <a:lnTo>
                    <a:pt x="30" y="16"/>
                  </a:lnTo>
                  <a:lnTo>
                    <a:pt x="30" y="16"/>
                  </a:lnTo>
                  <a:lnTo>
                    <a:pt x="33" y="16"/>
                  </a:lnTo>
                  <a:lnTo>
                    <a:pt x="35" y="16"/>
                  </a:lnTo>
                  <a:lnTo>
                    <a:pt x="35" y="16"/>
                  </a:lnTo>
                  <a:lnTo>
                    <a:pt x="38" y="16"/>
                  </a:lnTo>
                  <a:lnTo>
                    <a:pt x="38" y="19"/>
                  </a:lnTo>
                  <a:lnTo>
                    <a:pt x="41" y="19"/>
                  </a:lnTo>
                  <a:lnTo>
                    <a:pt x="41" y="19"/>
                  </a:lnTo>
                  <a:lnTo>
                    <a:pt x="44" y="19"/>
                  </a:lnTo>
                  <a:lnTo>
                    <a:pt x="44" y="19"/>
                  </a:lnTo>
                  <a:lnTo>
                    <a:pt x="46" y="19"/>
                  </a:lnTo>
                  <a:lnTo>
                    <a:pt x="46" y="19"/>
                  </a:lnTo>
                  <a:lnTo>
                    <a:pt x="44" y="5"/>
                  </a:lnTo>
                  <a:lnTo>
                    <a:pt x="44" y="3"/>
                  </a:lnTo>
                  <a:lnTo>
                    <a:pt x="44" y="3"/>
                  </a:lnTo>
                  <a:lnTo>
                    <a:pt x="44" y="3"/>
                  </a:lnTo>
                  <a:lnTo>
                    <a:pt x="44" y="3"/>
                  </a:lnTo>
                  <a:lnTo>
                    <a:pt x="44" y="3"/>
                  </a:lnTo>
                  <a:lnTo>
                    <a:pt x="44" y="3"/>
                  </a:lnTo>
                  <a:lnTo>
                    <a:pt x="44" y="3"/>
                  </a:lnTo>
                  <a:lnTo>
                    <a:pt x="44" y="3"/>
                  </a:lnTo>
                  <a:lnTo>
                    <a:pt x="44" y="3"/>
                  </a:lnTo>
                  <a:lnTo>
                    <a:pt x="44" y="3"/>
                  </a:lnTo>
                  <a:lnTo>
                    <a:pt x="44" y="3"/>
                  </a:lnTo>
                  <a:lnTo>
                    <a:pt x="41" y="3"/>
                  </a:lnTo>
                  <a:lnTo>
                    <a:pt x="41" y="3"/>
                  </a:lnTo>
                  <a:lnTo>
                    <a:pt x="41" y="3"/>
                  </a:lnTo>
                  <a:lnTo>
                    <a:pt x="41" y="3"/>
                  </a:lnTo>
                  <a:lnTo>
                    <a:pt x="41" y="3"/>
                  </a:lnTo>
                  <a:lnTo>
                    <a:pt x="41" y="3"/>
                  </a:lnTo>
                  <a:lnTo>
                    <a:pt x="38" y="3"/>
                  </a:lnTo>
                  <a:lnTo>
                    <a:pt x="35" y="3"/>
                  </a:lnTo>
                  <a:lnTo>
                    <a:pt x="35" y="3"/>
                  </a:lnTo>
                  <a:lnTo>
                    <a:pt x="33" y="3"/>
                  </a:lnTo>
                  <a:lnTo>
                    <a:pt x="33" y="3"/>
                  </a:lnTo>
                  <a:lnTo>
                    <a:pt x="30" y="0"/>
                  </a:lnTo>
                  <a:lnTo>
                    <a:pt x="27" y="0"/>
                  </a:lnTo>
                  <a:lnTo>
                    <a:pt x="24" y="0"/>
                  </a:lnTo>
                  <a:lnTo>
                    <a:pt x="22" y="0"/>
                  </a:lnTo>
                  <a:lnTo>
                    <a:pt x="19" y="0"/>
                  </a:lnTo>
                  <a:lnTo>
                    <a:pt x="16" y="0"/>
                  </a:lnTo>
                  <a:lnTo>
                    <a:pt x="13" y="0"/>
                  </a:lnTo>
                  <a:lnTo>
                    <a:pt x="11" y="0"/>
                  </a:lnTo>
                  <a:lnTo>
                    <a:pt x="8" y="0"/>
                  </a:lnTo>
                  <a:lnTo>
                    <a:pt x="8" y="0"/>
                  </a:lnTo>
                  <a:lnTo>
                    <a:pt x="5" y="0"/>
                  </a:lnTo>
                  <a:lnTo>
                    <a:pt x="5" y="0"/>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19"/>
                  </a:lnTo>
                </a:path>
              </a:pathLst>
            </a:custGeom>
            <a:noFill/>
            <a:ln w="0">
              <a:solidFill>
                <a:srgbClr val="121415"/>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8" name="Freeform 19"/>
            <p:cNvSpPr/>
            <p:nvPr/>
          </p:nvSpPr>
          <p:spPr bwMode="auto">
            <a:xfrm>
              <a:off x="2413" y="770"/>
              <a:ext cx="77" cy="61"/>
            </a:xfrm>
            <a:custGeom>
              <a:avLst/>
              <a:gdLst/>
              <a:ahLst/>
              <a:cxnLst>
                <a:cxn ang="0">
                  <a:pos x="71" y="47"/>
                </a:cxn>
                <a:cxn ang="0">
                  <a:pos x="77" y="47"/>
                </a:cxn>
                <a:cxn ang="0">
                  <a:pos x="77" y="47"/>
                </a:cxn>
                <a:cxn ang="0">
                  <a:pos x="77" y="47"/>
                </a:cxn>
                <a:cxn ang="0">
                  <a:pos x="77" y="44"/>
                </a:cxn>
                <a:cxn ang="0">
                  <a:pos x="77" y="44"/>
                </a:cxn>
                <a:cxn ang="0">
                  <a:pos x="77" y="39"/>
                </a:cxn>
                <a:cxn ang="0">
                  <a:pos x="74" y="36"/>
                </a:cxn>
                <a:cxn ang="0">
                  <a:pos x="74" y="36"/>
                </a:cxn>
                <a:cxn ang="0">
                  <a:pos x="74" y="36"/>
                </a:cxn>
                <a:cxn ang="0">
                  <a:pos x="71" y="36"/>
                </a:cxn>
                <a:cxn ang="0">
                  <a:pos x="68" y="33"/>
                </a:cxn>
                <a:cxn ang="0">
                  <a:pos x="68" y="30"/>
                </a:cxn>
                <a:cxn ang="0">
                  <a:pos x="68" y="30"/>
                </a:cxn>
                <a:cxn ang="0">
                  <a:pos x="68" y="30"/>
                </a:cxn>
                <a:cxn ang="0">
                  <a:pos x="68" y="28"/>
                </a:cxn>
                <a:cxn ang="0">
                  <a:pos x="66" y="25"/>
                </a:cxn>
                <a:cxn ang="0">
                  <a:pos x="63" y="25"/>
                </a:cxn>
                <a:cxn ang="0">
                  <a:pos x="60" y="22"/>
                </a:cxn>
                <a:cxn ang="0">
                  <a:pos x="55" y="6"/>
                </a:cxn>
                <a:cxn ang="0">
                  <a:pos x="55" y="6"/>
                </a:cxn>
                <a:cxn ang="0">
                  <a:pos x="55" y="6"/>
                </a:cxn>
                <a:cxn ang="0">
                  <a:pos x="55" y="6"/>
                </a:cxn>
                <a:cxn ang="0">
                  <a:pos x="52" y="3"/>
                </a:cxn>
                <a:cxn ang="0">
                  <a:pos x="49" y="3"/>
                </a:cxn>
                <a:cxn ang="0">
                  <a:pos x="41" y="3"/>
                </a:cxn>
                <a:cxn ang="0">
                  <a:pos x="30" y="3"/>
                </a:cxn>
                <a:cxn ang="0">
                  <a:pos x="22" y="0"/>
                </a:cxn>
                <a:cxn ang="0">
                  <a:pos x="16" y="0"/>
                </a:cxn>
                <a:cxn ang="0">
                  <a:pos x="11" y="0"/>
                </a:cxn>
                <a:cxn ang="0">
                  <a:pos x="8" y="0"/>
                </a:cxn>
                <a:cxn ang="0">
                  <a:pos x="2" y="3"/>
                </a:cxn>
                <a:cxn ang="0">
                  <a:pos x="0" y="33"/>
                </a:cxn>
                <a:cxn ang="0">
                  <a:pos x="2" y="44"/>
                </a:cxn>
                <a:cxn ang="0">
                  <a:pos x="5" y="50"/>
                </a:cxn>
                <a:cxn ang="0">
                  <a:pos x="2" y="52"/>
                </a:cxn>
                <a:cxn ang="0">
                  <a:pos x="2" y="55"/>
                </a:cxn>
                <a:cxn ang="0">
                  <a:pos x="2" y="61"/>
                </a:cxn>
                <a:cxn ang="0">
                  <a:pos x="2" y="61"/>
                </a:cxn>
                <a:cxn ang="0">
                  <a:pos x="2" y="61"/>
                </a:cxn>
                <a:cxn ang="0">
                  <a:pos x="2" y="61"/>
                </a:cxn>
                <a:cxn ang="0">
                  <a:pos x="2" y="61"/>
                </a:cxn>
                <a:cxn ang="0">
                  <a:pos x="5" y="58"/>
                </a:cxn>
                <a:cxn ang="0">
                  <a:pos x="5" y="55"/>
                </a:cxn>
                <a:cxn ang="0">
                  <a:pos x="5" y="52"/>
                </a:cxn>
                <a:cxn ang="0">
                  <a:pos x="5" y="47"/>
                </a:cxn>
                <a:cxn ang="0">
                  <a:pos x="5" y="41"/>
                </a:cxn>
                <a:cxn ang="0">
                  <a:pos x="8" y="39"/>
                </a:cxn>
                <a:cxn ang="0">
                  <a:pos x="8" y="39"/>
                </a:cxn>
                <a:cxn ang="0">
                  <a:pos x="8" y="39"/>
                </a:cxn>
                <a:cxn ang="0">
                  <a:pos x="11" y="39"/>
                </a:cxn>
                <a:cxn ang="0">
                  <a:pos x="11" y="39"/>
                </a:cxn>
                <a:cxn ang="0">
                  <a:pos x="13" y="41"/>
                </a:cxn>
                <a:cxn ang="0">
                  <a:pos x="13" y="41"/>
                </a:cxn>
                <a:cxn ang="0">
                  <a:pos x="13" y="47"/>
                </a:cxn>
                <a:cxn ang="0">
                  <a:pos x="16" y="50"/>
                </a:cxn>
              </a:cxnLst>
              <a:rect l="0" t="0" r="r" b="b"/>
              <a:pathLst>
                <a:path w="77" h="61">
                  <a:moveTo>
                    <a:pt x="16" y="50"/>
                  </a:moveTo>
                  <a:lnTo>
                    <a:pt x="16" y="50"/>
                  </a:lnTo>
                  <a:lnTo>
                    <a:pt x="35" y="50"/>
                  </a:lnTo>
                  <a:lnTo>
                    <a:pt x="71" y="47"/>
                  </a:lnTo>
                  <a:lnTo>
                    <a:pt x="77" y="47"/>
                  </a:lnTo>
                  <a:lnTo>
                    <a:pt x="77" y="47"/>
                  </a:lnTo>
                  <a:lnTo>
                    <a:pt x="77" y="47"/>
                  </a:lnTo>
                  <a:lnTo>
                    <a:pt x="77" y="47"/>
                  </a:lnTo>
                  <a:lnTo>
                    <a:pt x="77" y="47"/>
                  </a:lnTo>
                  <a:lnTo>
                    <a:pt x="77" y="47"/>
                  </a:lnTo>
                  <a:lnTo>
                    <a:pt x="77" y="47"/>
                  </a:lnTo>
                  <a:lnTo>
                    <a:pt x="77" y="47"/>
                  </a:lnTo>
                  <a:lnTo>
                    <a:pt x="77" y="47"/>
                  </a:lnTo>
                  <a:lnTo>
                    <a:pt x="77" y="47"/>
                  </a:lnTo>
                  <a:lnTo>
                    <a:pt x="77" y="47"/>
                  </a:lnTo>
                  <a:lnTo>
                    <a:pt x="77" y="47"/>
                  </a:lnTo>
                  <a:lnTo>
                    <a:pt x="77" y="44"/>
                  </a:lnTo>
                  <a:lnTo>
                    <a:pt x="77" y="44"/>
                  </a:lnTo>
                  <a:lnTo>
                    <a:pt x="77" y="44"/>
                  </a:lnTo>
                  <a:lnTo>
                    <a:pt x="77" y="44"/>
                  </a:lnTo>
                  <a:lnTo>
                    <a:pt x="77" y="44"/>
                  </a:lnTo>
                  <a:lnTo>
                    <a:pt x="77" y="44"/>
                  </a:lnTo>
                  <a:lnTo>
                    <a:pt x="77" y="44"/>
                  </a:lnTo>
                  <a:lnTo>
                    <a:pt x="77" y="44"/>
                  </a:lnTo>
                  <a:lnTo>
                    <a:pt x="77" y="44"/>
                  </a:lnTo>
                  <a:lnTo>
                    <a:pt x="77" y="39"/>
                  </a:lnTo>
                  <a:lnTo>
                    <a:pt x="77" y="39"/>
                  </a:lnTo>
                  <a:lnTo>
                    <a:pt x="77" y="39"/>
                  </a:lnTo>
                  <a:lnTo>
                    <a:pt x="77" y="39"/>
                  </a:lnTo>
                  <a:lnTo>
                    <a:pt x="77" y="39"/>
                  </a:lnTo>
                  <a:lnTo>
                    <a:pt x="77" y="39"/>
                  </a:lnTo>
                  <a:lnTo>
                    <a:pt x="74" y="36"/>
                  </a:lnTo>
                  <a:lnTo>
                    <a:pt x="74" y="36"/>
                  </a:lnTo>
                  <a:lnTo>
                    <a:pt x="74" y="36"/>
                  </a:lnTo>
                  <a:lnTo>
                    <a:pt x="74" y="36"/>
                  </a:lnTo>
                  <a:lnTo>
                    <a:pt x="74" y="36"/>
                  </a:lnTo>
                  <a:lnTo>
                    <a:pt x="74" y="36"/>
                  </a:lnTo>
                  <a:lnTo>
                    <a:pt x="74" y="36"/>
                  </a:lnTo>
                  <a:lnTo>
                    <a:pt x="74" y="36"/>
                  </a:lnTo>
                  <a:lnTo>
                    <a:pt x="74" y="36"/>
                  </a:lnTo>
                  <a:lnTo>
                    <a:pt x="71" y="36"/>
                  </a:lnTo>
                  <a:lnTo>
                    <a:pt x="71" y="36"/>
                  </a:lnTo>
                  <a:lnTo>
                    <a:pt x="71" y="36"/>
                  </a:lnTo>
                  <a:lnTo>
                    <a:pt x="71" y="36"/>
                  </a:lnTo>
                  <a:lnTo>
                    <a:pt x="71" y="36"/>
                  </a:lnTo>
                  <a:lnTo>
                    <a:pt x="68" y="36"/>
                  </a:lnTo>
                  <a:lnTo>
                    <a:pt x="68" y="33"/>
                  </a:lnTo>
                  <a:lnTo>
                    <a:pt x="68" y="33"/>
                  </a:lnTo>
                  <a:lnTo>
                    <a:pt x="68" y="33"/>
                  </a:lnTo>
                  <a:lnTo>
                    <a:pt x="68" y="33"/>
                  </a:lnTo>
                  <a:lnTo>
                    <a:pt x="68" y="33"/>
                  </a:lnTo>
                  <a:lnTo>
                    <a:pt x="68" y="30"/>
                  </a:lnTo>
                  <a:lnTo>
                    <a:pt x="68" y="30"/>
                  </a:lnTo>
                  <a:lnTo>
                    <a:pt x="68" y="30"/>
                  </a:lnTo>
                  <a:lnTo>
                    <a:pt x="68" y="30"/>
                  </a:lnTo>
                  <a:lnTo>
                    <a:pt x="68" y="30"/>
                  </a:lnTo>
                  <a:lnTo>
                    <a:pt x="68" y="30"/>
                  </a:lnTo>
                  <a:lnTo>
                    <a:pt x="68" y="30"/>
                  </a:lnTo>
                  <a:lnTo>
                    <a:pt x="68" y="30"/>
                  </a:lnTo>
                  <a:lnTo>
                    <a:pt x="68" y="30"/>
                  </a:lnTo>
                  <a:lnTo>
                    <a:pt x="68" y="28"/>
                  </a:lnTo>
                  <a:lnTo>
                    <a:pt x="68" y="28"/>
                  </a:lnTo>
                  <a:lnTo>
                    <a:pt x="68" y="28"/>
                  </a:lnTo>
                  <a:lnTo>
                    <a:pt x="68" y="28"/>
                  </a:lnTo>
                  <a:lnTo>
                    <a:pt x="68" y="28"/>
                  </a:lnTo>
                  <a:lnTo>
                    <a:pt x="68" y="28"/>
                  </a:lnTo>
                  <a:lnTo>
                    <a:pt x="66" y="28"/>
                  </a:lnTo>
                  <a:lnTo>
                    <a:pt x="66" y="25"/>
                  </a:lnTo>
                  <a:lnTo>
                    <a:pt x="66" y="25"/>
                  </a:lnTo>
                  <a:lnTo>
                    <a:pt x="66" y="25"/>
                  </a:lnTo>
                  <a:lnTo>
                    <a:pt x="66" y="25"/>
                  </a:lnTo>
                  <a:lnTo>
                    <a:pt x="63" y="25"/>
                  </a:lnTo>
                  <a:lnTo>
                    <a:pt x="63" y="25"/>
                  </a:lnTo>
                  <a:lnTo>
                    <a:pt x="63" y="22"/>
                  </a:lnTo>
                  <a:lnTo>
                    <a:pt x="63" y="22"/>
                  </a:lnTo>
                  <a:lnTo>
                    <a:pt x="60" y="22"/>
                  </a:lnTo>
                  <a:lnTo>
                    <a:pt x="60" y="22"/>
                  </a:lnTo>
                  <a:lnTo>
                    <a:pt x="60" y="22"/>
                  </a:lnTo>
                  <a:lnTo>
                    <a:pt x="57" y="22"/>
                  </a:lnTo>
                  <a:lnTo>
                    <a:pt x="55" y="6"/>
                  </a:lnTo>
                  <a:lnTo>
                    <a:pt x="55" y="6"/>
                  </a:lnTo>
                  <a:lnTo>
                    <a:pt x="55" y="6"/>
                  </a:lnTo>
                  <a:lnTo>
                    <a:pt x="55" y="6"/>
                  </a:lnTo>
                  <a:lnTo>
                    <a:pt x="55" y="6"/>
                  </a:lnTo>
                  <a:lnTo>
                    <a:pt x="55" y="6"/>
                  </a:lnTo>
                  <a:lnTo>
                    <a:pt x="55" y="6"/>
                  </a:lnTo>
                  <a:lnTo>
                    <a:pt x="55" y="6"/>
                  </a:lnTo>
                  <a:lnTo>
                    <a:pt x="55" y="6"/>
                  </a:lnTo>
                  <a:lnTo>
                    <a:pt x="55" y="6"/>
                  </a:lnTo>
                  <a:lnTo>
                    <a:pt x="55" y="6"/>
                  </a:lnTo>
                  <a:lnTo>
                    <a:pt x="55" y="6"/>
                  </a:lnTo>
                  <a:lnTo>
                    <a:pt x="55" y="6"/>
                  </a:lnTo>
                  <a:lnTo>
                    <a:pt x="55" y="6"/>
                  </a:lnTo>
                  <a:lnTo>
                    <a:pt x="55" y="3"/>
                  </a:lnTo>
                  <a:lnTo>
                    <a:pt x="52" y="3"/>
                  </a:lnTo>
                  <a:lnTo>
                    <a:pt x="52" y="3"/>
                  </a:lnTo>
                  <a:lnTo>
                    <a:pt x="52" y="3"/>
                  </a:lnTo>
                  <a:lnTo>
                    <a:pt x="52" y="3"/>
                  </a:lnTo>
                  <a:lnTo>
                    <a:pt x="49" y="3"/>
                  </a:lnTo>
                  <a:lnTo>
                    <a:pt x="49" y="3"/>
                  </a:lnTo>
                  <a:lnTo>
                    <a:pt x="46" y="3"/>
                  </a:lnTo>
                  <a:lnTo>
                    <a:pt x="44" y="3"/>
                  </a:lnTo>
                  <a:lnTo>
                    <a:pt x="44" y="3"/>
                  </a:lnTo>
                  <a:lnTo>
                    <a:pt x="41" y="3"/>
                  </a:lnTo>
                  <a:lnTo>
                    <a:pt x="38" y="3"/>
                  </a:lnTo>
                  <a:lnTo>
                    <a:pt x="35" y="3"/>
                  </a:lnTo>
                  <a:lnTo>
                    <a:pt x="33" y="3"/>
                  </a:lnTo>
                  <a:lnTo>
                    <a:pt x="30" y="3"/>
                  </a:lnTo>
                  <a:lnTo>
                    <a:pt x="27" y="0"/>
                  </a:lnTo>
                  <a:lnTo>
                    <a:pt x="27" y="0"/>
                  </a:lnTo>
                  <a:lnTo>
                    <a:pt x="24" y="0"/>
                  </a:lnTo>
                  <a:lnTo>
                    <a:pt x="22" y="0"/>
                  </a:lnTo>
                  <a:lnTo>
                    <a:pt x="22" y="0"/>
                  </a:lnTo>
                  <a:lnTo>
                    <a:pt x="19" y="0"/>
                  </a:lnTo>
                  <a:lnTo>
                    <a:pt x="16" y="0"/>
                  </a:lnTo>
                  <a:lnTo>
                    <a:pt x="16" y="0"/>
                  </a:lnTo>
                  <a:lnTo>
                    <a:pt x="13" y="0"/>
                  </a:lnTo>
                  <a:lnTo>
                    <a:pt x="13" y="0"/>
                  </a:lnTo>
                  <a:lnTo>
                    <a:pt x="11" y="0"/>
                  </a:lnTo>
                  <a:lnTo>
                    <a:pt x="11" y="0"/>
                  </a:lnTo>
                  <a:lnTo>
                    <a:pt x="11" y="0"/>
                  </a:lnTo>
                  <a:lnTo>
                    <a:pt x="11" y="0"/>
                  </a:lnTo>
                  <a:lnTo>
                    <a:pt x="11" y="0"/>
                  </a:lnTo>
                  <a:lnTo>
                    <a:pt x="8" y="0"/>
                  </a:lnTo>
                  <a:lnTo>
                    <a:pt x="8" y="0"/>
                  </a:lnTo>
                  <a:lnTo>
                    <a:pt x="5" y="3"/>
                  </a:lnTo>
                  <a:lnTo>
                    <a:pt x="2" y="3"/>
                  </a:lnTo>
                  <a:lnTo>
                    <a:pt x="2" y="3"/>
                  </a:lnTo>
                  <a:lnTo>
                    <a:pt x="0" y="6"/>
                  </a:lnTo>
                  <a:lnTo>
                    <a:pt x="0" y="6"/>
                  </a:lnTo>
                  <a:lnTo>
                    <a:pt x="0" y="6"/>
                  </a:lnTo>
                  <a:lnTo>
                    <a:pt x="0" y="33"/>
                  </a:lnTo>
                  <a:lnTo>
                    <a:pt x="0" y="36"/>
                  </a:lnTo>
                  <a:lnTo>
                    <a:pt x="0" y="44"/>
                  </a:lnTo>
                  <a:lnTo>
                    <a:pt x="2" y="44"/>
                  </a:lnTo>
                  <a:lnTo>
                    <a:pt x="2" y="44"/>
                  </a:lnTo>
                  <a:lnTo>
                    <a:pt x="5" y="44"/>
                  </a:lnTo>
                  <a:lnTo>
                    <a:pt x="5" y="47"/>
                  </a:lnTo>
                  <a:lnTo>
                    <a:pt x="5" y="47"/>
                  </a:lnTo>
                  <a:lnTo>
                    <a:pt x="5" y="50"/>
                  </a:lnTo>
                  <a:lnTo>
                    <a:pt x="2" y="50"/>
                  </a:lnTo>
                  <a:lnTo>
                    <a:pt x="2" y="50"/>
                  </a:lnTo>
                  <a:lnTo>
                    <a:pt x="2" y="52"/>
                  </a:lnTo>
                  <a:lnTo>
                    <a:pt x="2" y="52"/>
                  </a:lnTo>
                  <a:lnTo>
                    <a:pt x="2" y="55"/>
                  </a:lnTo>
                  <a:lnTo>
                    <a:pt x="2" y="55"/>
                  </a:lnTo>
                  <a:lnTo>
                    <a:pt x="2" y="55"/>
                  </a:lnTo>
                  <a:lnTo>
                    <a:pt x="2" y="55"/>
                  </a:lnTo>
                  <a:lnTo>
                    <a:pt x="2" y="58"/>
                  </a:lnTo>
                  <a:lnTo>
                    <a:pt x="2" y="58"/>
                  </a:lnTo>
                  <a:lnTo>
                    <a:pt x="2" y="58"/>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2" y="61"/>
                  </a:lnTo>
                  <a:lnTo>
                    <a:pt x="5" y="61"/>
                  </a:lnTo>
                  <a:lnTo>
                    <a:pt x="5" y="61"/>
                  </a:lnTo>
                  <a:lnTo>
                    <a:pt x="5" y="58"/>
                  </a:lnTo>
                  <a:lnTo>
                    <a:pt x="5" y="58"/>
                  </a:lnTo>
                  <a:lnTo>
                    <a:pt x="5" y="58"/>
                  </a:lnTo>
                  <a:lnTo>
                    <a:pt x="5" y="58"/>
                  </a:lnTo>
                  <a:lnTo>
                    <a:pt x="5" y="55"/>
                  </a:lnTo>
                  <a:lnTo>
                    <a:pt x="5" y="55"/>
                  </a:lnTo>
                  <a:lnTo>
                    <a:pt x="5" y="55"/>
                  </a:lnTo>
                  <a:lnTo>
                    <a:pt x="5" y="52"/>
                  </a:lnTo>
                  <a:lnTo>
                    <a:pt x="5" y="52"/>
                  </a:lnTo>
                  <a:lnTo>
                    <a:pt x="5" y="50"/>
                  </a:lnTo>
                  <a:lnTo>
                    <a:pt x="5" y="50"/>
                  </a:lnTo>
                  <a:lnTo>
                    <a:pt x="5" y="47"/>
                  </a:lnTo>
                  <a:lnTo>
                    <a:pt x="5" y="47"/>
                  </a:lnTo>
                  <a:lnTo>
                    <a:pt x="5" y="44"/>
                  </a:lnTo>
                  <a:lnTo>
                    <a:pt x="5" y="44"/>
                  </a:lnTo>
                  <a:lnTo>
                    <a:pt x="5" y="44"/>
                  </a:lnTo>
                  <a:lnTo>
                    <a:pt x="5" y="41"/>
                  </a:lnTo>
                  <a:lnTo>
                    <a:pt x="5" y="41"/>
                  </a:lnTo>
                  <a:lnTo>
                    <a:pt x="5" y="41"/>
                  </a:lnTo>
                  <a:lnTo>
                    <a:pt x="8" y="39"/>
                  </a:lnTo>
                  <a:lnTo>
                    <a:pt x="8" y="39"/>
                  </a:lnTo>
                  <a:lnTo>
                    <a:pt x="8" y="39"/>
                  </a:lnTo>
                  <a:lnTo>
                    <a:pt x="8" y="39"/>
                  </a:lnTo>
                  <a:lnTo>
                    <a:pt x="8" y="39"/>
                  </a:lnTo>
                  <a:lnTo>
                    <a:pt x="8" y="39"/>
                  </a:lnTo>
                  <a:lnTo>
                    <a:pt x="8" y="39"/>
                  </a:lnTo>
                  <a:lnTo>
                    <a:pt x="8" y="39"/>
                  </a:lnTo>
                  <a:lnTo>
                    <a:pt x="8" y="39"/>
                  </a:lnTo>
                  <a:lnTo>
                    <a:pt x="8" y="39"/>
                  </a:lnTo>
                  <a:lnTo>
                    <a:pt x="8" y="39"/>
                  </a:lnTo>
                  <a:lnTo>
                    <a:pt x="11" y="39"/>
                  </a:lnTo>
                  <a:lnTo>
                    <a:pt x="11" y="39"/>
                  </a:lnTo>
                  <a:lnTo>
                    <a:pt x="11" y="39"/>
                  </a:lnTo>
                  <a:lnTo>
                    <a:pt x="11" y="39"/>
                  </a:lnTo>
                  <a:lnTo>
                    <a:pt x="11" y="39"/>
                  </a:lnTo>
                  <a:lnTo>
                    <a:pt x="11" y="39"/>
                  </a:lnTo>
                  <a:lnTo>
                    <a:pt x="11" y="39"/>
                  </a:lnTo>
                  <a:lnTo>
                    <a:pt x="11" y="39"/>
                  </a:lnTo>
                  <a:lnTo>
                    <a:pt x="11" y="39"/>
                  </a:lnTo>
                  <a:lnTo>
                    <a:pt x="11" y="39"/>
                  </a:lnTo>
                  <a:lnTo>
                    <a:pt x="13" y="41"/>
                  </a:lnTo>
                  <a:lnTo>
                    <a:pt x="13" y="41"/>
                  </a:lnTo>
                  <a:lnTo>
                    <a:pt x="13" y="41"/>
                  </a:lnTo>
                  <a:lnTo>
                    <a:pt x="13" y="41"/>
                  </a:lnTo>
                  <a:lnTo>
                    <a:pt x="13" y="41"/>
                  </a:lnTo>
                  <a:lnTo>
                    <a:pt x="13" y="44"/>
                  </a:lnTo>
                  <a:lnTo>
                    <a:pt x="13" y="44"/>
                  </a:lnTo>
                  <a:lnTo>
                    <a:pt x="13" y="44"/>
                  </a:lnTo>
                  <a:lnTo>
                    <a:pt x="13" y="47"/>
                  </a:lnTo>
                  <a:lnTo>
                    <a:pt x="13" y="47"/>
                  </a:lnTo>
                  <a:lnTo>
                    <a:pt x="13" y="47"/>
                  </a:lnTo>
                  <a:lnTo>
                    <a:pt x="13" y="47"/>
                  </a:lnTo>
                  <a:lnTo>
                    <a:pt x="16" y="50"/>
                  </a:lnTo>
                </a:path>
              </a:pathLst>
            </a:custGeom>
            <a:noFill/>
            <a:ln w="0">
              <a:solidFill>
                <a:srgbClr val="121415"/>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79" name="Freeform 20"/>
            <p:cNvSpPr/>
            <p:nvPr/>
          </p:nvSpPr>
          <p:spPr bwMode="auto">
            <a:xfrm>
              <a:off x="2424" y="773"/>
              <a:ext cx="46" cy="19"/>
            </a:xfrm>
            <a:custGeom>
              <a:avLst/>
              <a:gdLst/>
              <a:ahLst/>
              <a:cxnLst>
                <a:cxn ang="0">
                  <a:pos x="2" y="19"/>
                </a:cxn>
                <a:cxn ang="0">
                  <a:pos x="2" y="19"/>
                </a:cxn>
                <a:cxn ang="0">
                  <a:pos x="2" y="19"/>
                </a:cxn>
                <a:cxn ang="0">
                  <a:pos x="5" y="16"/>
                </a:cxn>
                <a:cxn ang="0">
                  <a:pos x="11" y="16"/>
                </a:cxn>
                <a:cxn ang="0">
                  <a:pos x="13" y="16"/>
                </a:cxn>
                <a:cxn ang="0">
                  <a:pos x="16" y="16"/>
                </a:cxn>
                <a:cxn ang="0">
                  <a:pos x="22" y="16"/>
                </a:cxn>
                <a:cxn ang="0">
                  <a:pos x="24" y="16"/>
                </a:cxn>
                <a:cxn ang="0">
                  <a:pos x="27" y="16"/>
                </a:cxn>
                <a:cxn ang="0">
                  <a:pos x="30" y="16"/>
                </a:cxn>
                <a:cxn ang="0">
                  <a:pos x="35" y="16"/>
                </a:cxn>
                <a:cxn ang="0">
                  <a:pos x="38" y="16"/>
                </a:cxn>
                <a:cxn ang="0">
                  <a:pos x="41" y="19"/>
                </a:cxn>
                <a:cxn ang="0">
                  <a:pos x="44" y="19"/>
                </a:cxn>
                <a:cxn ang="0">
                  <a:pos x="46" y="19"/>
                </a:cxn>
                <a:cxn ang="0">
                  <a:pos x="44" y="5"/>
                </a:cxn>
                <a:cxn ang="0">
                  <a:pos x="44" y="3"/>
                </a:cxn>
                <a:cxn ang="0">
                  <a:pos x="44" y="3"/>
                </a:cxn>
                <a:cxn ang="0">
                  <a:pos x="44" y="3"/>
                </a:cxn>
                <a:cxn ang="0">
                  <a:pos x="44" y="3"/>
                </a:cxn>
                <a:cxn ang="0">
                  <a:pos x="44" y="3"/>
                </a:cxn>
                <a:cxn ang="0">
                  <a:pos x="44" y="3"/>
                </a:cxn>
                <a:cxn ang="0">
                  <a:pos x="41" y="3"/>
                </a:cxn>
                <a:cxn ang="0">
                  <a:pos x="41" y="3"/>
                </a:cxn>
                <a:cxn ang="0">
                  <a:pos x="41" y="3"/>
                </a:cxn>
                <a:cxn ang="0">
                  <a:pos x="35" y="3"/>
                </a:cxn>
                <a:cxn ang="0">
                  <a:pos x="33" y="3"/>
                </a:cxn>
                <a:cxn ang="0">
                  <a:pos x="30" y="0"/>
                </a:cxn>
                <a:cxn ang="0">
                  <a:pos x="24" y="0"/>
                </a:cxn>
                <a:cxn ang="0">
                  <a:pos x="19" y="0"/>
                </a:cxn>
                <a:cxn ang="0">
                  <a:pos x="13" y="0"/>
                </a:cxn>
                <a:cxn ang="0">
                  <a:pos x="8" y="0"/>
                </a:cxn>
                <a:cxn ang="0">
                  <a:pos x="5" y="0"/>
                </a:cxn>
                <a:cxn ang="0">
                  <a:pos x="2" y="0"/>
                </a:cxn>
                <a:cxn ang="0">
                  <a:pos x="2" y="0"/>
                </a:cxn>
                <a:cxn ang="0">
                  <a:pos x="0" y="0"/>
                </a:cxn>
                <a:cxn ang="0">
                  <a:pos x="0" y="0"/>
                </a:cxn>
                <a:cxn ang="0">
                  <a:pos x="0" y="0"/>
                </a:cxn>
                <a:cxn ang="0">
                  <a:pos x="0" y="0"/>
                </a:cxn>
                <a:cxn ang="0">
                  <a:pos x="0" y="0"/>
                </a:cxn>
                <a:cxn ang="0">
                  <a:pos x="0" y="0"/>
                </a:cxn>
                <a:cxn ang="0">
                  <a:pos x="0" y="19"/>
                </a:cxn>
              </a:cxnLst>
              <a:rect l="0" t="0" r="r" b="b"/>
              <a:pathLst>
                <a:path w="46" h="19">
                  <a:moveTo>
                    <a:pt x="0" y="19"/>
                  </a:moveTo>
                  <a:lnTo>
                    <a:pt x="2" y="19"/>
                  </a:lnTo>
                  <a:lnTo>
                    <a:pt x="2" y="19"/>
                  </a:lnTo>
                  <a:lnTo>
                    <a:pt x="2" y="19"/>
                  </a:lnTo>
                  <a:lnTo>
                    <a:pt x="2" y="19"/>
                  </a:lnTo>
                  <a:lnTo>
                    <a:pt x="2" y="19"/>
                  </a:lnTo>
                  <a:lnTo>
                    <a:pt x="5" y="19"/>
                  </a:lnTo>
                  <a:lnTo>
                    <a:pt x="5" y="16"/>
                  </a:lnTo>
                  <a:lnTo>
                    <a:pt x="8" y="16"/>
                  </a:lnTo>
                  <a:lnTo>
                    <a:pt x="11" y="16"/>
                  </a:lnTo>
                  <a:lnTo>
                    <a:pt x="11" y="16"/>
                  </a:lnTo>
                  <a:lnTo>
                    <a:pt x="13" y="16"/>
                  </a:lnTo>
                  <a:lnTo>
                    <a:pt x="16" y="16"/>
                  </a:lnTo>
                  <a:lnTo>
                    <a:pt x="16" y="16"/>
                  </a:lnTo>
                  <a:lnTo>
                    <a:pt x="19" y="16"/>
                  </a:lnTo>
                  <a:lnTo>
                    <a:pt x="22" y="16"/>
                  </a:lnTo>
                  <a:lnTo>
                    <a:pt x="22" y="16"/>
                  </a:lnTo>
                  <a:lnTo>
                    <a:pt x="24" y="16"/>
                  </a:lnTo>
                  <a:lnTo>
                    <a:pt x="27" y="16"/>
                  </a:lnTo>
                  <a:lnTo>
                    <a:pt x="27" y="16"/>
                  </a:lnTo>
                  <a:lnTo>
                    <a:pt x="30" y="16"/>
                  </a:lnTo>
                  <a:lnTo>
                    <a:pt x="30" y="16"/>
                  </a:lnTo>
                  <a:lnTo>
                    <a:pt x="33" y="16"/>
                  </a:lnTo>
                  <a:lnTo>
                    <a:pt x="35" y="16"/>
                  </a:lnTo>
                  <a:lnTo>
                    <a:pt x="35" y="16"/>
                  </a:lnTo>
                  <a:lnTo>
                    <a:pt x="38" y="16"/>
                  </a:lnTo>
                  <a:lnTo>
                    <a:pt x="38" y="19"/>
                  </a:lnTo>
                  <a:lnTo>
                    <a:pt x="41" y="19"/>
                  </a:lnTo>
                  <a:lnTo>
                    <a:pt x="41" y="19"/>
                  </a:lnTo>
                  <a:lnTo>
                    <a:pt x="44" y="19"/>
                  </a:lnTo>
                  <a:lnTo>
                    <a:pt x="44" y="19"/>
                  </a:lnTo>
                  <a:lnTo>
                    <a:pt x="46" y="19"/>
                  </a:lnTo>
                  <a:lnTo>
                    <a:pt x="46" y="19"/>
                  </a:lnTo>
                  <a:lnTo>
                    <a:pt x="44" y="5"/>
                  </a:lnTo>
                  <a:lnTo>
                    <a:pt x="44" y="3"/>
                  </a:lnTo>
                  <a:lnTo>
                    <a:pt x="44" y="3"/>
                  </a:lnTo>
                  <a:lnTo>
                    <a:pt x="44" y="3"/>
                  </a:lnTo>
                  <a:lnTo>
                    <a:pt x="44" y="3"/>
                  </a:lnTo>
                  <a:lnTo>
                    <a:pt x="44" y="3"/>
                  </a:lnTo>
                  <a:lnTo>
                    <a:pt x="44" y="3"/>
                  </a:lnTo>
                  <a:lnTo>
                    <a:pt x="44" y="3"/>
                  </a:lnTo>
                  <a:lnTo>
                    <a:pt x="44" y="3"/>
                  </a:lnTo>
                  <a:lnTo>
                    <a:pt x="44" y="3"/>
                  </a:lnTo>
                  <a:lnTo>
                    <a:pt x="44" y="3"/>
                  </a:lnTo>
                  <a:lnTo>
                    <a:pt x="44" y="3"/>
                  </a:lnTo>
                  <a:lnTo>
                    <a:pt x="44" y="3"/>
                  </a:lnTo>
                  <a:lnTo>
                    <a:pt x="41" y="3"/>
                  </a:lnTo>
                  <a:lnTo>
                    <a:pt x="41" y="3"/>
                  </a:lnTo>
                  <a:lnTo>
                    <a:pt x="41" y="3"/>
                  </a:lnTo>
                  <a:lnTo>
                    <a:pt x="41" y="3"/>
                  </a:lnTo>
                  <a:lnTo>
                    <a:pt x="41" y="3"/>
                  </a:lnTo>
                  <a:lnTo>
                    <a:pt x="41" y="3"/>
                  </a:lnTo>
                  <a:lnTo>
                    <a:pt x="38" y="3"/>
                  </a:lnTo>
                  <a:lnTo>
                    <a:pt x="35" y="3"/>
                  </a:lnTo>
                  <a:lnTo>
                    <a:pt x="35" y="3"/>
                  </a:lnTo>
                  <a:lnTo>
                    <a:pt x="33" y="3"/>
                  </a:lnTo>
                  <a:lnTo>
                    <a:pt x="33" y="3"/>
                  </a:lnTo>
                  <a:lnTo>
                    <a:pt x="30" y="0"/>
                  </a:lnTo>
                  <a:lnTo>
                    <a:pt x="27" y="0"/>
                  </a:lnTo>
                  <a:lnTo>
                    <a:pt x="24" y="0"/>
                  </a:lnTo>
                  <a:lnTo>
                    <a:pt x="22" y="0"/>
                  </a:lnTo>
                  <a:lnTo>
                    <a:pt x="19" y="0"/>
                  </a:lnTo>
                  <a:lnTo>
                    <a:pt x="16" y="0"/>
                  </a:lnTo>
                  <a:lnTo>
                    <a:pt x="13" y="0"/>
                  </a:lnTo>
                  <a:lnTo>
                    <a:pt x="11" y="0"/>
                  </a:lnTo>
                  <a:lnTo>
                    <a:pt x="8" y="0"/>
                  </a:lnTo>
                  <a:lnTo>
                    <a:pt x="8" y="0"/>
                  </a:lnTo>
                  <a:lnTo>
                    <a:pt x="5" y="0"/>
                  </a:lnTo>
                  <a:lnTo>
                    <a:pt x="5" y="0"/>
                  </a:lnTo>
                  <a:lnTo>
                    <a:pt x="2" y="0"/>
                  </a:lnTo>
                  <a:lnTo>
                    <a:pt x="2" y="0"/>
                  </a:ln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19"/>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0" name="Freeform 21"/>
            <p:cNvSpPr/>
            <p:nvPr/>
          </p:nvSpPr>
          <p:spPr bwMode="auto">
            <a:xfrm>
              <a:off x="2413" y="773"/>
              <a:ext cx="11" cy="41"/>
            </a:xfrm>
            <a:custGeom>
              <a:avLst/>
              <a:gdLst/>
              <a:ahLst/>
              <a:cxnLst>
                <a:cxn ang="0">
                  <a:pos x="8" y="30"/>
                </a:cxn>
                <a:cxn ang="0">
                  <a:pos x="8" y="22"/>
                </a:cxn>
                <a:cxn ang="0">
                  <a:pos x="11" y="0"/>
                </a:cxn>
                <a:cxn ang="0">
                  <a:pos x="8" y="0"/>
                </a:cxn>
                <a:cxn ang="0">
                  <a:pos x="8" y="0"/>
                </a:cxn>
                <a:cxn ang="0">
                  <a:pos x="8" y="0"/>
                </a:cxn>
                <a:cxn ang="0">
                  <a:pos x="8" y="0"/>
                </a:cxn>
                <a:cxn ang="0">
                  <a:pos x="5" y="3"/>
                </a:cxn>
                <a:cxn ang="0">
                  <a:pos x="2" y="3"/>
                </a:cxn>
                <a:cxn ang="0">
                  <a:pos x="0" y="14"/>
                </a:cxn>
                <a:cxn ang="0">
                  <a:pos x="0" y="16"/>
                </a:cxn>
                <a:cxn ang="0">
                  <a:pos x="0" y="16"/>
                </a:cxn>
                <a:cxn ang="0">
                  <a:pos x="0" y="19"/>
                </a:cxn>
                <a:cxn ang="0">
                  <a:pos x="0" y="19"/>
                </a:cxn>
                <a:cxn ang="0">
                  <a:pos x="0" y="22"/>
                </a:cxn>
                <a:cxn ang="0">
                  <a:pos x="0" y="22"/>
                </a:cxn>
                <a:cxn ang="0">
                  <a:pos x="0" y="25"/>
                </a:cxn>
                <a:cxn ang="0">
                  <a:pos x="0" y="27"/>
                </a:cxn>
                <a:cxn ang="0">
                  <a:pos x="0" y="30"/>
                </a:cxn>
                <a:cxn ang="0">
                  <a:pos x="0" y="30"/>
                </a:cxn>
                <a:cxn ang="0">
                  <a:pos x="0" y="33"/>
                </a:cxn>
                <a:cxn ang="0">
                  <a:pos x="2" y="41"/>
                </a:cxn>
                <a:cxn ang="0">
                  <a:pos x="5" y="41"/>
                </a:cxn>
                <a:cxn ang="0">
                  <a:pos x="5" y="36"/>
                </a:cxn>
                <a:cxn ang="0">
                  <a:pos x="5" y="36"/>
                </a:cxn>
                <a:cxn ang="0">
                  <a:pos x="8" y="33"/>
                </a:cxn>
                <a:cxn ang="0">
                  <a:pos x="8" y="33"/>
                </a:cxn>
                <a:cxn ang="0">
                  <a:pos x="8" y="33"/>
                </a:cxn>
                <a:cxn ang="0">
                  <a:pos x="8" y="33"/>
                </a:cxn>
                <a:cxn ang="0">
                  <a:pos x="8" y="33"/>
                </a:cxn>
                <a:cxn ang="0">
                  <a:pos x="8" y="33"/>
                </a:cxn>
                <a:cxn ang="0">
                  <a:pos x="8" y="33"/>
                </a:cxn>
                <a:cxn ang="0">
                  <a:pos x="8" y="33"/>
                </a:cxn>
                <a:cxn ang="0">
                  <a:pos x="8" y="33"/>
                </a:cxn>
                <a:cxn ang="0">
                  <a:pos x="8" y="33"/>
                </a:cxn>
                <a:cxn ang="0">
                  <a:pos x="8" y="33"/>
                </a:cxn>
                <a:cxn ang="0">
                  <a:pos x="8" y="33"/>
                </a:cxn>
              </a:cxnLst>
              <a:rect l="0" t="0" r="r" b="b"/>
              <a:pathLst>
                <a:path w="11" h="41">
                  <a:moveTo>
                    <a:pt x="8" y="33"/>
                  </a:moveTo>
                  <a:lnTo>
                    <a:pt x="8" y="30"/>
                  </a:lnTo>
                  <a:lnTo>
                    <a:pt x="8" y="22"/>
                  </a:lnTo>
                  <a:lnTo>
                    <a:pt x="8" y="22"/>
                  </a:lnTo>
                  <a:lnTo>
                    <a:pt x="8" y="22"/>
                  </a:lnTo>
                  <a:lnTo>
                    <a:pt x="11" y="0"/>
                  </a:lnTo>
                  <a:lnTo>
                    <a:pt x="11" y="0"/>
                  </a:lnTo>
                  <a:lnTo>
                    <a:pt x="8" y="0"/>
                  </a:lnTo>
                  <a:lnTo>
                    <a:pt x="8" y="0"/>
                  </a:lnTo>
                  <a:lnTo>
                    <a:pt x="8" y="0"/>
                  </a:lnTo>
                  <a:lnTo>
                    <a:pt x="8" y="0"/>
                  </a:lnTo>
                  <a:lnTo>
                    <a:pt x="8" y="0"/>
                  </a:lnTo>
                  <a:lnTo>
                    <a:pt x="8" y="0"/>
                  </a:lnTo>
                  <a:lnTo>
                    <a:pt x="8" y="0"/>
                  </a:lnTo>
                  <a:lnTo>
                    <a:pt x="8" y="0"/>
                  </a:lnTo>
                  <a:lnTo>
                    <a:pt x="5" y="3"/>
                  </a:lnTo>
                  <a:lnTo>
                    <a:pt x="5" y="3"/>
                  </a:lnTo>
                  <a:lnTo>
                    <a:pt x="2" y="3"/>
                  </a:lnTo>
                  <a:lnTo>
                    <a:pt x="2" y="3"/>
                  </a:lnTo>
                  <a:lnTo>
                    <a:pt x="0" y="14"/>
                  </a:lnTo>
                  <a:lnTo>
                    <a:pt x="0" y="16"/>
                  </a:lnTo>
                  <a:lnTo>
                    <a:pt x="0" y="16"/>
                  </a:lnTo>
                  <a:lnTo>
                    <a:pt x="0" y="16"/>
                  </a:lnTo>
                  <a:lnTo>
                    <a:pt x="0" y="16"/>
                  </a:lnTo>
                  <a:lnTo>
                    <a:pt x="0" y="19"/>
                  </a:lnTo>
                  <a:lnTo>
                    <a:pt x="0" y="19"/>
                  </a:lnTo>
                  <a:lnTo>
                    <a:pt x="0" y="19"/>
                  </a:lnTo>
                  <a:lnTo>
                    <a:pt x="0" y="19"/>
                  </a:lnTo>
                  <a:lnTo>
                    <a:pt x="0" y="19"/>
                  </a:lnTo>
                  <a:lnTo>
                    <a:pt x="0" y="22"/>
                  </a:lnTo>
                  <a:lnTo>
                    <a:pt x="0" y="22"/>
                  </a:lnTo>
                  <a:lnTo>
                    <a:pt x="0" y="22"/>
                  </a:lnTo>
                  <a:lnTo>
                    <a:pt x="0" y="25"/>
                  </a:lnTo>
                  <a:lnTo>
                    <a:pt x="0" y="25"/>
                  </a:lnTo>
                  <a:lnTo>
                    <a:pt x="0" y="25"/>
                  </a:lnTo>
                  <a:lnTo>
                    <a:pt x="0" y="27"/>
                  </a:lnTo>
                  <a:lnTo>
                    <a:pt x="0" y="27"/>
                  </a:lnTo>
                  <a:lnTo>
                    <a:pt x="0" y="30"/>
                  </a:lnTo>
                  <a:lnTo>
                    <a:pt x="0" y="30"/>
                  </a:lnTo>
                  <a:lnTo>
                    <a:pt x="0" y="30"/>
                  </a:lnTo>
                  <a:lnTo>
                    <a:pt x="0" y="33"/>
                  </a:lnTo>
                  <a:lnTo>
                    <a:pt x="0" y="33"/>
                  </a:lnTo>
                  <a:lnTo>
                    <a:pt x="0" y="41"/>
                  </a:lnTo>
                  <a:lnTo>
                    <a:pt x="2" y="41"/>
                  </a:lnTo>
                  <a:lnTo>
                    <a:pt x="2" y="41"/>
                  </a:lnTo>
                  <a:lnTo>
                    <a:pt x="5" y="41"/>
                  </a:lnTo>
                  <a:lnTo>
                    <a:pt x="5" y="36"/>
                  </a:lnTo>
                  <a:lnTo>
                    <a:pt x="5" y="36"/>
                  </a:lnTo>
                  <a:lnTo>
                    <a:pt x="5" y="36"/>
                  </a:lnTo>
                  <a:lnTo>
                    <a:pt x="5" y="36"/>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lnTo>
                    <a:pt x="8" y="33"/>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1" name="Freeform 22"/>
            <p:cNvSpPr/>
            <p:nvPr/>
          </p:nvSpPr>
          <p:spPr bwMode="auto">
            <a:xfrm>
              <a:off x="2369" y="748"/>
              <a:ext cx="90" cy="66"/>
            </a:xfrm>
            <a:custGeom>
              <a:avLst/>
              <a:gdLst/>
              <a:ahLst/>
              <a:cxnLst>
                <a:cxn ang="0">
                  <a:pos x="44" y="39"/>
                </a:cxn>
                <a:cxn ang="0">
                  <a:pos x="44" y="28"/>
                </a:cxn>
                <a:cxn ang="0">
                  <a:pos x="44" y="28"/>
                </a:cxn>
                <a:cxn ang="0">
                  <a:pos x="44" y="28"/>
                </a:cxn>
                <a:cxn ang="0">
                  <a:pos x="46" y="25"/>
                </a:cxn>
                <a:cxn ang="0">
                  <a:pos x="46" y="25"/>
                </a:cxn>
                <a:cxn ang="0">
                  <a:pos x="49" y="25"/>
                </a:cxn>
                <a:cxn ang="0">
                  <a:pos x="52" y="22"/>
                </a:cxn>
                <a:cxn ang="0">
                  <a:pos x="52" y="22"/>
                </a:cxn>
                <a:cxn ang="0">
                  <a:pos x="55" y="22"/>
                </a:cxn>
                <a:cxn ang="0">
                  <a:pos x="55" y="22"/>
                </a:cxn>
                <a:cxn ang="0">
                  <a:pos x="55" y="22"/>
                </a:cxn>
                <a:cxn ang="0">
                  <a:pos x="55" y="22"/>
                </a:cxn>
                <a:cxn ang="0">
                  <a:pos x="55" y="22"/>
                </a:cxn>
                <a:cxn ang="0">
                  <a:pos x="57" y="22"/>
                </a:cxn>
                <a:cxn ang="0">
                  <a:pos x="57" y="22"/>
                </a:cxn>
                <a:cxn ang="0">
                  <a:pos x="60" y="22"/>
                </a:cxn>
                <a:cxn ang="0">
                  <a:pos x="60" y="22"/>
                </a:cxn>
                <a:cxn ang="0">
                  <a:pos x="63" y="22"/>
                </a:cxn>
                <a:cxn ang="0">
                  <a:pos x="66" y="22"/>
                </a:cxn>
                <a:cxn ang="0">
                  <a:pos x="66" y="22"/>
                </a:cxn>
                <a:cxn ang="0">
                  <a:pos x="68" y="22"/>
                </a:cxn>
                <a:cxn ang="0">
                  <a:pos x="71" y="22"/>
                </a:cxn>
                <a:cxn ang="0">
                  <a:pos x="71" y="22"/>
                </a:cxn>
                <a:cxn ang="0">
                  <a:pos x="74" y="25"/>
                </a:cxn>
                <a:cxn ang="0">
                  <a:pos x="77" y="25"/>
                </a:cxn>
                <a:cxn ang="0">
                  <a:pos x="79" y="25"/>
                </a:cxn>
                <a:cxn ang="0">
                  <a:pos x="82" y="25"/>
                </a:cxn>
                <a:cxn ang="0">
                  <a:pos x="85" y="25"/>
                </a:cxn>
                <a:cxn ang="0">
                  <a:pos x="88" y="25"/>
                </a:cxn>
                <a:cxn ang="0">
                  <a:pos x="88" y="25"/>
                </a:cxn>
                <a:cxn ang="0">
                  <a:pos x="90" y="25"/>
                </a:cxn>
                <a:cxn ang="0">
                  <a:pos x="90" y="14"/>
                </a:cxn>
                <a:cxn ang="0">
                  <a:pos x="90" y="11"/>
                </a:cxn>
                <a:cxn ang="0">
                  <a:pos x="90" y="11"/>
                </a:cxn>
                <a:cxn ang="0">
                  <a:pos x="90" y="8"/>
                </a:cxn>
                <a:cxn ang="0">
                  <a:pos x="90" y="8"/>
                </a:cxn>
                <a:cxn ang="0">
                  <a:pos x="90" y="6"/>
                </a:cxn>
                <a:cxn ang="0">
                  <a:pos x="90" y="6"/>
                </a:cxn>
                <a:cxn ang="0">
                  <a:pos x="88" y="6"/>
                </a:cxn>
                <a:cxn ang="0">
                  <a:pos x="88" y="3"/>
                </a:cxn>
                <a:cxn ang="0">
                  <a:pos x="88" y="3"/>
                </a:cxn>
                <a:cxn ang="0">
                  <a:pos x="88" y="3"/>
                </a:cxn>
                <a:cxn ang="0">
                  <a:pos x="85" y="3"/>
                </a:cxn>
                <a:cxn ang="0">
                  <a:pos x="35" y="0"/>
                </a:cxn>
                <a:cxn ang="0">
                  <a:pos x="35" y="0"/>
                </a:cxn>
                <a:cxn ang="0">
                  <a:pos x="33" y="0"/>
                </a:cxn>
                <a:cxn ang="0">
                  <a:pos x="33" y="3"/>
                </a:cxn>
                <a:cxn ang="0">
                  <a:pos x="2" y="14"/>
                </a:cxn>
                <a:cxn ang="0">
                  <a:pos x="0" y="17"/>
                </a:cxn>
                <a:cxn ang="0">
                  <a:pos x="0" y="17"/>
                </a:cxn>
                <a:cxn ang="0">
                  <a:pos x="0" y="17"/>
                </a:cxn>
                <a:cxn ang="0">
                  <a:pos x="0" y="61"/>
                </a:cxn>
                <a:cxn ang="0">
                  <a:pos x="0" y="61"/>
                </a:cxn>
                <a:cxn ang="0">
                  <a:pos x="44" y="66"/>
                </a:cxn>
                <a:cxn ang="0">
                  <a:pos x="44" y="66"/>
                </a:cxn>
                <a:cxn ang="0">
                  <a:pos x="44" y="58"/>
                </a:cxn>
                <a:cxn ang="0">
                  <a:pos x="44" y="55"/>
                </a:cxn>
                <a:cxn ang="0">
                  <a:pos x="44" y="39"/>
                </a:cxn>
              </a:cxnLst>
              <a:rect l="0" t="0" r="r" b="b"/>
              <a:pathLst>
                <a:path w="90" h="66">
                  <a:moveTo>
                    <a:pt x="44" y="39"/>
                  </a:moveTo>
                  <a:lnTo>
                    <a:pt x="44" y="28"/>
                  </a:lnTo>
                  <a:lnTo>
                    <a:pt x="44" y="28"/>
                  </a:lnTo>
                  <a:lnTo>
                    <a:pt x="44" y="28"/>
                  </a:lnTo>
                  <a:lnTo>
                    <a:pt x="46" y="25"/>
                  </a:lnTo>
                  <a:lnTo>
                    <a:pt x="46" y="25"/>
                  </a:lnTo>
                  <a:lnTo>
                    <a:pt x="49" y="25"/>
                  </a:lnTo>
                  <a:lnTo>
                    <a:pt x="52" y="22"/>
                  </a:lnTo>
                  <a:lnTo>
                    <a:pt x="52" y="22"/>
                  </a:lnTo>
                  <a:lnTo>
                    <a:pt x="55" y="22"/>
                  </a:lnTo>
                  <a:lnTo>
                    <a:pt x="55" y="22"/>
                  </a:lnTo>
                  <a:lnTo>
                    <a:pt x="55" y="22"/>
                  </a:lnTo>
                  <a:lnTo>
                    <a:pt x="55" y="22"/>
                  </a:lnTo>
                  <a:lnTo>
                    <a:pt x="55" y="22"/>
                  </a:lnTo>
                  <a:lnTo>
                    <a:pt x="57" y="22"/>
                  </a:lnTo>
                  <a:lnTo>
                    <a:pt x="57" y="22"/>
                  </a:lnTo>
                  <a:lnTo>
                    <a:pt x="60" y="22"/>
                  </a:lnTo>
                  <a:lnTo>
                    <a:pt x="60" y="22"/>
                  </a:lnTo>
                  <a:lnTo>
                    <a:pt x="63" y="22"/>
                  </a:lnTo>
                  <a:lnTo>
                    <a:pt x="66" y="22"/>
                  </a:lnTo>
                  <a:lnTo>
                    <a:pt x="66" y="22"/>
                  </a:lnTo>
                  <a:lnTo>
                    <a:pt x="68" y="22"/>
                  </a:lnTo>
                  <a:lnTo>
                    <a:pt x="71" y="22"/>
                  </a:lnTo>
                  <a:lnTo>
                    <a:pt x="71" y="22"/>
                  </a:lnTo>
                  <a:lnTo>
                    <a:pt x="74" y="25"/>
                  </a:lnTo>
                  <a:lnTo>
                    <a:pt x="77" y="25"/>
                  </a:lnTo>
                  <a:lnTo>
                    <a:pt x="79" y="25"/>
                  </a:lnTo>
                  <a:lnTo>
                    <a:pt x="82" y="25"/>
                  </a:lnTo>
                  <a:lnTo>
                    <a:pt x="85" y="25"/>
                  </a:lnTo>
                  <a:lnTo>
                    <a:pt x="88" y="25"/>
                  </a:lnTo>
                  <a:lnTo>
                    <a:pt x="88" y="25"/>
                  </a:lnTo>
                  <a:lnTo>
                    <a:pt x="90" y="25"/>
                  </a:lnTo>
                  <a:lnTo>
                    <a:pt x="90" y="14"/>
                  </a:lnTo>
                  <a:lnTo>
                    <a:pt x="90" y="11"/>
                  </a:lnTo>
                  <a:lnTo>
                    <a:pt x="90" y="11"/>
                  </a:lnTo>
                  <a:lnTo>
                    <a:pt x="90" y="8"/>
                  </a:lnTo>
                  <a:lnTo>
                    <a:pt x="90" y="8"/>
                  </a:lnTo>
                  <a:lnTo>
                    <a:pt x="90" y="6"/>
                  </a:lnTo>
                  <a:lnTo>
                    <a:pt x="90" y="6"/>
                  </a:lnTo>
                  <a:lnTo>
                    <a:pt x="88" y="6"/>
                  </a:lnTo>
                  <a:lnTo>
                    <a:pt x="88" y="3"/>
                  </a:lnTo>
                  <a:lnTo>
                    <a:pt x="88" y="3"/>
                  </a:lnTo>
                  <a:lnTo>
                    <a:pt x="88" y="3"/>
                  </a:lnTo>
                  <a:lnTo>
                    <a:pt x="85" y="3"/>
                  </a:lnTo>
                  <a:lnTo>
                    <a:pt x="35" y="0"/>
                  </a:lnTo>
                  <a:lnTo>
                    <a:pt x="35" y="0"/>
                  </a:lnTo>
                  <a:lnTo>
                    <a:pt x="33" y="0"/>
                  </a:lnTo>
                  <a:lnTo>
                    <a:pt x="33" y="3"/>
                  </a:lnTo>
                  <a:lnTo>
                    <a:pt x="2" y="14"/>
                  </a:lnTo>
                  <a:lnTo>
                    <a:pt x="0" y="17"/>
                  </a:lnTo>
                  <a:lnTo>
                    <a:pt x="0" y="17"/>
                  </a:lnTo>
                  <a:lnTo>
                    <a:pt x="0" y="17"/>
                  </a:lnTo>
                  <a:lnTo>
                    <a:pt x="0" y="61"/>
                  </a:lnTo>
                  <a:lnTo>
                    <a:pt x="0" y="61"/>
                  </a:lnTo>
                  <a:lnTo>
                    <a:pt x="44" y="66"/>
                  </a:lnTo>
                  <a:lnTo>
                    <a:pt x="44" y="66"/>
                  </a:lnTo>
                  <a:lnTo>
                    <a:pt x="44" y="58"/>
                  </a:lnTo>
                  <a:lnTo>
                    <a:pt x="44" y="55"/>
                  </a:lnTo>
                  <a:lnTo>
                    <a:pt x="44" y="39"/>
                  </a:lnTo>
                  <a:close/>
                </a:path>
              </a:pathLst>
            </a:custGeom>
            <a:solidFill>
              <a:srgbClr val="B5D57D"/>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2" name="Freeform 23"/>
            <p:cNvSpPr/>
            <p:nvPr/>
          </p:nvSpPr>
          <p:spPr bwMode="auto">
            <a:xfrm>
              <a:off x="2369" y="748"/>
              <a:ext cx="90" cy="66"/>
            </a:xfrm>
            <a:custGeom>
              <a:avLst/>
              <a:gdLst/>
              <a:ahLst/>
              <a:cxnLst>
                <a:cxn ang="0">
                  <a:pos x="44" y="28"/>
                </a:cxn>
                <a:cxn ang="0">
                  <a:pos x="46" y="25"/>
                </a:cxn>
                <a:cxn ang="0">
                  <a:pos x="46" y="25"/>
                </a:cxn>
                <a:cxn ang="0">
                  <a:pos x="49" y="25"/>
                </a:cxn>
                <a:cxn ang="0">
                  <a:pos x="49" y="25"/>
                </a:cxn>
                <a:cxn ang="0">
                  <a:pos x="49" y="25"/>
                </a:cxn>
                <a:cxn ang="0">
                  <a:pos x="52" y="25"/>
                </a:cxn>
                <a:cxn ang="0">
                  <a:pos x="52" y="25"/>
                </a:cxn>
                <a:cxn ang="0">
                  <a:pos x="52" y="22"/>
                </a:cxn>
                <a:cxn ang="0">
                  <a:pos x="52" y="22"/>
                </a:cxn>
                <a:cxn ang="0">
                  <a:pos x="52" y="22"/>
                </a:cxn>
                <a:cxn ang="0">
                  <a:pos x="55" y="22"/>
                </a:cxn>
                <a:cxn ang="0">
                  <a:pos x="55" y="22"/>
                </a:cxn>
                <a:cxn ang="0">
                  <a:pos x="55" y="22"/>
                </a:cxn>
                <a:cxn ang="0">
                  <a:pos x="57" y="22"/>
                </a:cxn>
                <a:cxn ang="0">
                  <a:pos x="60" y="22"/>
                </a:cxn>
                <a:cxn ang="0">
                  <a:pos x="63" y="22"/>
                </a:cxn>
                <a:cxn ang="0">
                  <a:pos x="66" y="22"/>
                </a:cxn>
                <a:cxn ang="0">
                  <a:pos x="66" y="22"/>
                </a:cxn>
                <a:cxn ang="0">
                  <a:pos x="68" y="22"/>
                </a:cxn>
                <a:cxn ang="0">
                  <a:pos x="71" y="22"/>
                </a:cxn>
                <a:cxn ang="0">
                  <a:pos x="74" y="22"/>
                </a:cxn>
                <a:cxn ang="0">
                  <a:pos x="77" y="25"/>
                </a:cxn>
                <a:cxn ang="0">
                  <a:pos x="79" y="25"/>
                </a:cxn>
                <a:cxn ang="0">
                  <a:pos x="85" y="25"/>
                </a:cxn>
                <a:cxn ang="0">
                  <a:pos x="88" y="25"/>
                </a:cxn>
                <a:cxn ang="0">
                  <a:pos x="90" y="14"/>
                </a:cxn>
                <a:cxn ang="0">
                  <a:pos x="90" y="11"/>
                </a:cxn>
                <a:cxn ang="0">
                  <a:pos x="90" y="11"/>
                </a:cxn>
                <a:cxn ang="0">
                  <a:pos x="90" y="8"/>
                </a:cxn>
                <a:cxn ang="0">
                  <a:pos x="90" y="8"/>
                </a:cxn>
                <a:cxn ang="0">
                  <a:pos x="90" y="8"/>
                </a:cxn>
                <a:cxn ang="0">
                  <a:pos x="90" y="6"/>
                </a:cxn>
                <a:cxn ang="0">
                  <a:pos x="90" y="6"/>
                </a:cxn>
                <a:cxn ang="0">
                  <a:pos x="88" y="6"/>
                </a:cxn>
                <a:cxn ang="0">
                  <a:pos x="88" y="6"/>
                </a:cxn>
                <a:cxn ang="0">
                  <a:pos x="88" y="3"/>
                </a:cxn>
                <a:cxn ang="0">
                  <a:pos x="88" y="3"/>
                </a:cxn>
                <a:cxn ang="0">
                  <a:pos x="88" y="3"/>
                </a:cxn>
                <a:cxn ang="0">
                  <a:pos x="88" y="3"/>
                </a:cxn>
                <a:cxn ang="0">
                  <a:pos x="85" y="3"/>
                </a:cxn>
                <a:cxn ang="0">
                  <a:pos x="35" y="0"/>
                </a:cxn>
                <a:cxn ang="0">
                  <a:pos x="33" y="3"/>
                </a:cxn>
                <a:cxn ang="0">
                  <a:pos x="0" y="17"/>
                </a:cxn>
                <a:cxn ang="0">
                  <a:pos x="0" y="17"/>
                </a:cxn>
                <a:cxn ang="0">
                  <a:pos x="0" y="61"/>
                </a:cxn>
                <a:cxn ang="0">
                  <a:pos x="44" y="66"/>
                </a:cxn>
                <a:cxn ang="0">
                  <a:pos x="44" y="55"/>
                </a:cxn>
              </a:cxnLst>
              <a:rect l="0" t="0" r="r" b="b"/>
              <a:pathLst>
                <a:path w="90" h="66">
                  <a:moveTo>
                    <a:pt x="44" y="39"/>
                  </a:moveTo>
                  <a:lnTo>
                    <a:pt x="44" y="28"/>
                  </a:lnTo>
                  <a:lnTo>
                    <a:pt x="46" y="25"/>
                  </a:lnTo>
                  <a:lnTo>
                    <a:pt x="46" y="25"/>
                  </a:lnTo>
                  <a:lnTo>
                    <a:pt x="46" y="25"/>
                  </a:lnTo>
                  <a:lnTo>
                    <a:pt x="46" y="25"/>
                  </a:lnTo>
                  <a:lnTo>
                    <a:pt x="46" y="25"/>
                  </a:lnTo>
                  <a:lnTo>
                    <a:pt x="49" y="25"/>
                  </a:lnTo>
                  <a:lnTo>
                    <a:pt x="49" y="25"/>
                  </a:lnTo>
                  <a:lnTo>
                    <a:pt x="49" y="25"/>
                  </a:lnTo>
                  <a:lnTo>
                    <a:pt x="49" y="25"/>
                  </a:lnTo>
                  <a:lnTo>
                    <a:pt x="49" y="25"/>
                  </a:lnTo>
                  <a:lnTo>
                    <a:pt x="49" y="25"/>
                  </a:lnTo>
                  <a:lnTo>
                    <a:pt x="52" y="25"/>
                  </a:lnTo>
                  <a:lnTo>
                    <a:pt x="52" y="25"/>
                  </a:lnTo>
                  <a:lnTo>
                    <a:pt x="52" y="25"/>
                  </a:lnTo>
                  <a:lnTo>
                    <a:pt x="52" y="25"/>
                  </a:lnTo>
                  <a:lnTo>
                    <a:pt x="52" y="22"/>
                  </a:lnTo>
                  <a:lnTo>
                    <a:pt x="52" y="22"/>
                  </a:lnTo>
                  <a:lnTo>
                    <a:pt x="52" y="22"/>
                  </a:lnTo>
                  <a:lnTo>
                    <a:pt x="52" y="22"/>
                  </a:lnTo>
                  <a:lnTo>
                    <a:pt x="52" y="22"/>
                  </a:lnTo>
                  <a:lnTo>
                    <a:pt x="55" y="22"/>
                  </a:lnTo>
                  <a:lnTo>
                    <a:pt x="55" y="22"/>
                  </a:lnTo>
                  <a:lnTo>
                    <a:pt x="55" y="22"/>
                  </a:lnTo>
                  <a:lnTo>
                    <a:pt x="55" y="22"/>
                  </a:lnTo>
                  <a:lnTo>
                    <a:pt x="55" y="22"/>
                  </a:lnTo>
                  <a:lnTo>
                    <a:pt x="55" y="22"/>
                  </a:lnTo>
                  <a:lnTo>
                    <a:pt x="57" y="22"/>
                  </a:lnTo>
                  <a:lnTo>
                    <a:pt x="57" y="22"/>
                  </a:lnTo>
                  <a:lnTo>
                    <a:pt x="60" y="22"/>
                  </a:lnTo>
                  <a:lnTo>
                    <a:pt x="60" y="22"/>
                  </a:lnTo>
                  <a:lnTo>
                    <a:pt x="60" y="22"/>
                  </a:lnTo>
                  <a:lnTo>
                    <a:pt x="63" y="22"/>
                  </a:lnTo>
                  <a:lnTo>
                    <a:pt x="63" y="22"/>
                  </a:lnTo>
                  <a:lnTo>
                    <a:pt x="66" y="22"/>
                  </a:lnTo>
                  <a:lnTo>
                    <a:pt x="66" y="22"/>
                  </a:lnTo>
                  <a:lnTo>
                    <a:pt x="66" y="22"/>
                  </a:lnTo>
                  <a:lnTo>
                    <a:pt x="68" y="22"/>
                  </a:lnTo>
                  <a:lnTo>
                    <a:pt x="68" y="22"/>
                  </a:lnTo>
                  <a:lnTo>
                    <a:pt x="71" y="22"/>
                  </a:lnTo>
                  <a:lnTo>
                    <a:pt x="71" y="22"/>
                  </a:lnTo>
                  <a:lnTo>
                    <a:pt x="74" y="22"/>
                  </a:lnTo>
                  <a:lnTo>
                    <a:pt x="74" y="22"/>
                  </a:lnTo>
                  <a:lnTo>
                    <a:pt x="74" y="25"/>
                  </a:lnTo>
                  <a:lnTo>
                    <a:pt x="77" y="25"/>
                  </a:lnTo>
                  <a:lnTo>
                    <a:pt x="77" y="25"/>
                  </a:lnTo>
                  <a:lnTo>
                    <a:pt x="79" y="25"/>
                  </a:lnTo>
                  <a:lnTo>
                    <a:pt x="82" y="25"/>
                  </a:lnTo>
                  <a:lnTo>
                    <a:pt x="85" y="25"/>
                  </a:lnTo>
                  <a:lnTo>
                    <a:pt x="85" y="25"/>
                  </a:lnTo>
                  <a:lnTo>
                    <a:pt x="88" y="25"/>
                  </a:lnTo>
                  <a:lnTo>
                    <a:pt x="90" y="25"/>
                  </a:lnTo>
                  <a:lnTo>
                    <a:pt x="90" y="14"/>
                  </a:lnTo>
                  <a:lnTo>
                    <a:pt x="90" y="11"/>
                  </a:lnTo>
                  <a:lnTo>
                    <a:pt x="90" y="11"/>
                  </a:lnTo>
                  <a:lnTo>
                    <a:pt x="90" y="11"/>
                  </a:lnTo>
                  <a:lnTo>
                    <a:pt x="90" y="11"/>
                  </a:lnTo>
                  <a:lnTo>
                    <a:pt x="90" y="8"/>
                  </a:lnTo>
                  <a:lnTo>
                    <a:pt x="90" y="8"/>
                  </a:lnTo>
                  <a:lnTo>
                    <a:pt x="90" y="8"/>
                  </a:lnTo>
                  <a:lnTo>
                    <a:pt x="90" y="8"/>
                  </a:lnTo>
                  <a:lnTo>
                    <a:pt x="90" y="8"/>
                  </a:lnTo>
                  <a:lnTo>
                    <a:pt x="90" y="8"/>
                  </a:lnTo>
                  <a:lnTo>
                    <a:pt x="90" y="8"/>
                  </a:lnTo>
                  <a:lnTo>
                    <a:pt x="90" y="6"/>
                  </a:lnTo>
                  <a:lnTo>
                    <a:pt x="90" y="6"/>
                  </a:lnTo>
                  <a:lnTo>
                    <a:pt x="90" y="6"/>
                  </a:lnTo>
                  <a:lnTo>
                    <a:pt x="90" y="6"/>
                  </a:lnTo>
                  <a:lnTo>
                    <a:pt x="88" y="6"/>
                  </a:lnTo>
                  <a:lnTo>
                    <a:pt x="88" y="6"/>
                  </a:lnTo>
                  <a:lnTo>
                    <a:pt x="88" y="6"/>
                  </a:lnTo>
                  <a:lnTo>
                    <a:pt x="88" y="6"/>
                  </a:lnTo>
                  <a:lnTo>
                    <a:pt x="88" y="3"/>
                  </a:lnTo>
                  <a:lnTo>
                    <a:pt x="88" y="3"/>
                  </a:lnTo>
                  <a:lnTo>
                    <a:pt x="88" y="3"/>
                  </a:lnTo>
                  <a:lnTo>
                    <a:pt x="88" y="3"/>
                  </a:lnTo>
                  <a:lnTo>
                    <a:pt x="88" y="3"/>
                  </a:lnTo>
                  <a:lnTo>
                    <a:pt x="88" y="3"/>
                  </a:lnTo>
                  <a:lnTo>
                    <a:pt x="88" y="3"/>
                  </a:lnTo>
                  <a:lnTo>
                    <a:pt x="85" y="3"/>
                  </a:lnTo>
                  <a:lnTo>
                    <a:pt x="85" y="3"/>
                  </a:lnTo>
                  <a:lnTo>
                    <a:pt x="35" y="0"/>
                  </a:lnTo>
                  <a:lnTo>
                    <a:pt x="35" y="0"/>
                  </a:lnTo>
                  <a:lnTo>
                    <a:pt x="33" y="0"/>
                  </a:lnTo>
                  <a:lnTo>
                    <a:pt x="33" y="3"/>
                  </a:lnTo>
                  <a:lnTo>
                    <a:pt x="2" y="14"/>
                  </a:lnTo>
                  <a:lnTo>
                    <a:pt x="0" y="17"/>
                  </a:lnTo>
                  <a:lnTo>
                    <a:pt x="0" y="17"/>
                  </a:lnTo>
                  <a:lnTo>
                    <a:pt x="0" y="17"/>
                  </a:lnTo>
                  <a:lnTo>
                    <a:pt x="0" y="61"/>
                  </a:lnTo>
                  <a:lnTo>
                    <a:pt x="0" y="61"/>
                  </a:lnTo>
                  <a:lnTo>
                    <a:pt x="44" y="66"/>
                  </a:lnTo>
                  <a:lnTo>
                    <a:pt x="44" y="66"/>
                  </a:lnTo>
                  <a:lnTo>
                    <a:pt x="44" y="58"/>
                  </a:lnTo>
                  <a:lnTo>
                    <a:pt x="44" y="55"/>
                  </a:lnTo>
                  <a:lnTo>
                    <a:pt x="44" y="39"/>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3" name="Freeform 24"/>
            <p:cNvSpPr/>
            <p:nvPr/>
          </p:nvSpPr>
          <p:spPr bwMode="auto">
            <a:xfrm>
              <a:off x="2437" y="778"/>
              <a:ext cx="17" cy="9"/>
            </a:xfrm>
            <a:custGeom>
              <a:avLst/>
              <a:gdLst/>
              <a:ahLst/>
              <a:cxnLst>
                <a:cxn ang="0">
                  <a:pos x="0" y="9"/>
                </a:cxn>
                <a:cxn ang="0">
                  <a:pos x="0" y="9"/>
                </a:cxn>
                <a:cxn ang="0">
                  <a:pos x="0" y="9"/>
                </a:cxn>
                <a:cxn ang="0">
                  <a:pos x="0" y="9"/>
                </a:cxn>
                <a:cxn ang="0">
                  <a:pos x="0" y="0"/>
                </a:cxn>
                <a:cxn ang="0">
                  <a:pos x="0" y="0"/>
                </a:cxn>
                <a:cxn ang="0">
                  <a:pos x="0" y="0"/>
                </a:cxn>
                <a:cxn ang="0">
                  <a:pos x="14" y="0"/>
                </a:cxn>
                <a:cxn ang="0">
                  <a:pos x="14" y="0"/>
                </a:cxn>
                <a:cxn ang="0">
                  <a:pos x="17" y="0"/>
                </a:cxn>
                <a:cxn ang="0">
                  <a:pos x="17" y="3"/>
                </a:cxn>
                <a:cxn ang="0">
                  <a:pos x="17" y="9"/>
                </a:cxn>
                <a:cxn ang="0">
                  <a:pos x="17" y="9"/>
                </a:cxn>
                <a:cxn ang="0">
                  <a:pos x="14" y="9"/>
                </a:cxn>
                <a:cxn ang="0">
                  <a:pos x="14" y="9"/>
                </a:cxn>
                <a:cxn ang="0">
                  <a:pos x="0" y="9"/>
                </a:cxn>
              </a:cxnLst>
              <a:rect l="0" t="0" r="r" b="b"/>
              <a:pathLst>
                <a:path w="17" h="9">
                  <a:moveTo>
                    <a:pt x="0" y="9"/>
                  </a:moveTo>
                  <a:lnTo>
                    <a:pt x="0" y="9"/>
                  </a:lnTo>
                  <a:lnTo>
                    <a:pt x="0" y="9"/>
                  </a:lnTo>
                  <a:lnTo>
                    <a:pt x="0" y="9"/>
                  </a:lnTo>
                  <a:lnTo>
                    <a:pt x="0" y="0"/>
                  </a:lnTo>
                  <a:lnTo>
                    <a:pt x="0" y="0"/>
                  </a:lnTo>
                  <a:lnTo>
                    <a:pt x="0" y="0"/>
                  </a:lnTo>
                  <a:lnTo>
                    <a:pt x="14" y="0"/>
                  </a:lnTo>
                  <a:lnTo>
                    <a:pt x="14" y="0"/>
                  </a:lnTo>
                  <a:lnTo>
                    <a:pt x="17" y="0"/>
                  </a:lnTo>
                  <a:lnTo>
                    <a:pt x="17" y="3"/>
                  </a:lnTo>
                  <a:lnTo>
                    <a:pt x="17" y="9"/>
                  </a:lnTo>
                  <a:lnTo>
                    <a:pt x="17" y="9"/>
                  </a:lnTo>
                  <a:lnTo>
                    <a:pt x="14" y="9"/>
                  </a:lnTo>
                  <a:lnTo>
                    <a:pt x="14" y="9"/>
                  </a:lnTo>
                  <a:lnTo>
                    <a:pt x="0" y="9"/>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4" name="Freeform 25"/>
            <p:cNvSpPr/>
            <p:nvPr/>
          </p:nvSpPr>
          <p:spPr bwMode="auto">
            <a:xfrm>
              <a:off x="2437" y="778"/>
              <a:ext cx="17" cy="9"/>
            </a:xfrm>
            <a:custGeom>
              <a:avLst/>
              <a:gdLst/>
              <a:ahLst/>
              <a:cxnLst>
                <a:cxn ang="0">
                  <a:pos x="0" y="9"/>
                </a:cxn>
                <a:cxn ang="0">
                  <a:pos x="0" y="9"/>
                </a:cxn>
                <a:cxn ang="0">
                  <a:pos x="0" y="9"/>
                </a:cxn>
                <a:cxn ang="0">
                  <a:pos x="0" y="9"/>
                </a:cxn>
                <a:cxn ang="0">
                  <a:pos x="0" y="0"/>
                </a:cxn>
                <a:cxn ang="0">
                  <a:pos x="0" y="0"/>
                </a:cxn>
                <a:cxn ang="0">
                  <a:pos x="0" y="0"/>
                </a:cxn>
                <a:cxn ang="0">
                  <a:pos x="14" y="0"/>
                </a:cxn>
                <a:cxn ang="0">
                  <a:pos x="14" y="0"/>
                </a:cxn>
                <a:cxn ang="0">
                  <a:pos x="17" y="0"/>
                </a:cxn>
                <a:cxn ang="0">
                  <a:pos x="17" y="3"/>
                </a:cxn>
                <a:cxn ang="0">
                  <a:pos x="17" y="9"/>
                </a:cxn>
                <a:cxn ang="0">
                  <a:pos x="17" y="9"/>
                </a:cxn>
                <a:cxn ang="0">
                  <a:pos x="14" y="9"/>
                </a:cxn>
                <a:cxn ang="0">
                  <a:pos x="14" y="9"/>
                </a:cxn>
                <a:cxn ang="0">
                  <a:pos x="0" y="9"/>
                </a:cxn>
              </a:cxnLst>
              <a:rect l="0" t="0" r="r" b="b"/>
              <a:pathLst>
                <a:path w="17" h="9">
                  <a:moveTo>
                    <a:pt x="0" y="9"/>
                  </a:moveTo>
                  <a:lnTo>
                    <a:pt x="0" y="9"/>
                  </a:lnTo>
                  <a:lnTo>
                    <a:pt x="0" y="9"/>
                  </a:lnTo>
                  <a:lnTo>
                    <a:pt x="0" y="9"/>
                  </a:lnTo>
                  <a:lnTo>
                    <a:pt x="0" y="0"/>
                  </a:lnTo>
                  <a:lnTo>
                    <a:pt x="0" y="0"/>
                  </a:lnTo>
                  <a:lnTo>
                    <a:pt x="0" y="0"/>
                  </a:lnTo>
                  <a:lnTo>
                    <a:pt x="14" y="0"/>
                  </a:lnTo>
                  <a:lnTo>
                    <a:pt x="14" y="0"/>
                  </a:lnTo>
                  <a:lnTo>
                    <a:pt x="17" y="0"/>
                  </a:lnTo>
                  <a:lnTo>
                    <a:pt x="17" y="3"/>
                  </a:lnTo>
                  <a:lnTo>
                    <a:pt x="17" y="9"/>
                  </a:lnTo>
                  <a:lnTo>
                    <a:pt x="17" y="9"/>
                  </a:lnTo>
                  <a:lnTo>
                    <a:pt x="14" y="9"/>
                  </a:lnTo>
                  <a:lnTo>
                    <a:pt x="14" y="9"/>
                  </a:lnTo>
                  <a:lnTo>
                    <a:pt x="0" y="9"/>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5" name="Freeform 26"/>
            <p:cNvSpPr/>
            <p:nvPr/>
          </p:nvSpPr>
          <p:spPr bwMode="auto">
            <a:xfrm>
              <a:off x="2424" y="778"/>
              <a:ext cx="11" cy="9"/>
            </a:xfrm>
            <a:custGeom>
              <a:avLst/>
              <a:gdLst/>
              <a:ahLst/>
              <a:cxnLst>
                <a:cxn ang="0">
                  <a:pos x="0" y="0"/>
                </a:cxn>
                <a:cxn ang="0">
                  <a:pos x="11" y="0"/>
                </a:cxn>
                <a:cxn ang="0">
                  <a:pos x="11" y="0"/>
                </a:cxn>
                <a:cxn ang="0">
                  <a:pos x="11" y="0"/>
                </a:cxn>
                <a:cxn ang="0">
                  <a:pos x="11" y="0"/>
                </a:cxn>
                <a:cxn ang="0">
                  <a:pos x="11" y="6"/>
                </a:cxn>
                <a:cxn ang="0">
                  <a:pos x="11" y="6"/>
                </a:cxn>
                <a:cxn ang="0">
                  <a:pos x="11" y="9"/>
                </a:cxn>
                <a:cxn ang="0">
                  <a:pos x="11" y="9"/>
                </a:cxn>
                <a:cxn ang="0">
                  <a:pos x="11" y="9"/>
                </a:cxn>
                <a:cxn ang="0">
                  <a:pos x="0" y="9"/>
                </a:cxn>
                <a:cxn ang="0">
                  <a:pos x="0" y="0"/>
                </a:cxn>
              </a:cxnLst>
              <a:rect l="0" t="0" r="r" b="b"/>
              <a:pathLst>
                <a:path w="11" h="9">
                  <a:moveTo>
                    <a:pt x="0" y="0"/>
                  </a:moveTo>
                  <a:lnTo>
                    <a:pt x="11" y="0"/>
                  </a:lnTo>
                  <a:lnTo>
                    <a:pt x="11" y="0"/>
                  </a:lnTo>
                  <a:lnTo>
                    <a:pt x="11" y="0"/>
                  </a:lnTo>
                  <a:lnTo>
                    <a:pt x="11" y="0"/>
                  </a:lnTo>
                  <a:lnTo>
                    <a:pt x="11" y="6"/>
                  </a:lnTo>
                  <a:lnTo>
                    <a:pt x="11" y="6"/>
                  </a:lnTo>
                  <a:lnTo>
                    <a:pt x="11" y="9"/>
                  </a:lnTo>
                  <a:lnTo>
                    <a:pt x="11" y="9"/>
                  </a:lnTo>
                  <a:lnTo>
                    <a:pt x="11" y="9"/>
                  </a:lnTo>
                  <a:lnTo>
                    <a:pt x="0" y="9"/>
                  </a:lnTo>
                  <a:lnTo>
                    <a:pt x="0"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6" name="Freeform 27"/>
            <p:cNvSpPr/>
            <p:nvPr/>
          </p:nvSpPr>
          <p:spPr bwMode="auto">
            <a:xfrm>
              <a:off x="2424" y="778"/>
              <a:ext cx="11" cy="9"/>
            </a:xfrm>
            <a:custGeom>
              <a:avLst/>
              <a:gdLst/>
              <a:ahLst/>
              <a:cxnLst>
                <a:cxn ang="0">
                  <a:pos x="0" y="0"/>
                </a:cxn>
                <a:cxn ang="0">
                  <a:pos x="11" y="0"/>
                </a:cxn>
                <a:cxn ang="0">
                  <a:pos x="11" y="0"/>
                </a:cxn>
                <a:cxn ang="0">
                  <a:pos x="11" y="0"/>
                </a:cxn>
                <a:cxn ang="0">
                  <a:pos x="11" y="0"/>
                </a:cxn>
                <a:cxn ang="0">
                  <a:pos x="11" y="6"/>
                </a:cxn>
                <a:cxn ang="0">
                  <a:pos x="11" y="6"/>
                </a:cxn>
                <a:cxn ang="0">
                  <a:pos x="11" y="9"/>
                </a:cxn>
                <a:cxn ang="0">
                  <a:pos x="11" y="9"/>
                </a:cxn>
                <a:cxn ang="0">
                  <a:pos x="11" y="9"/>
                </a:cxn>
                <a:cxn ang="0">
                  <a:pos x="0" y="9"/>
                </a:cxn>
                <a:cxn ang="0">
                  <a:pos x="0" y="0"/>
                </a:cxn>
              </a:cxnLst>
              <a:rect l="0" t="0" r="r" b="b"/>
              <a:pathLst>
                <a:path w="11" h="9">
                  <a:moveTo>
                    <a:pt x="0" y="0"/>
                  </a:moveTo>
                  <a:lnTo>
                    <a:pt x="11" y="0"/>
                  </a:lnTo>
                  <a:lnTo>
                    <a:pt x="11" y="0"/>
                  </a:lnTo>
                  <a:lnTo>
                    <a:pt x="11" y="0"/>
                  </a:lnTo>
                  <a:lnTo>
                    <a:pt x="11" y="0"/>
                  </a:lnTo>
                  <a:lnTo>
                    <a:pt x="11" y="6"/>
                  </a:lnTo>
                  <a:lnTo>
                    <a:pt x="11" y="6"/>
                  </a:lnTo>
                  <a:lnTo>
                    <a:pt x="11" y="9"/>
                  </a:lnTo>
                  <a:lnTo>
                    <a:pt x="11" y="9"/>
                  </a:lnTo>
                  <a:lnTo>
                    <a:pt x="11" y="9"/>
                  </a:lnTo>
                  <a:lnTo>
                    <a:pt x="0" y="9"/>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7" name="Freeform 28"/>
            <p:cNvSpPr/>
            <p:nvPr/>
          </p:nvSpPr>
          <p:spPr bwMode="auto">
            <a:xfrm>
              <a:off x="2426" y="820"/>
              <a:ext cx="64" cy="11"/>
            </a:xfrm>
            <a:custGeom>
              <a:avLst/>
              <a:gdLst/>
              <a:ahLst/>
              <a:cxnLst>
                <a:cxn ang="0">
                  <a:pos x="3" y="0"/>
                </a:cxn>
                <a:cxn ang="0">
                  <a:pos x="3" y="0"/>
                </a:cxn>
                <a:cxn ang="0">
                  <a:pos x="3" y="0"/>
                </a:cxn>
                <a:cxn ang="0">
                  <a:pos x="3" y="0"/>
                </a:cxn>
                <a:cxn ang="0">
                  <a:pos x="0" y="0"/>
                </a:cxn>
                <a:cxn ang="0">
                  <a:pos x="0" y="0"/>
                </a:cxn>
                <a:cxn ang="0">
                  <a:pos x="0" y="0"/>
                </a:cxn>
                <a:cxn ang="0">
                  <a:pos x="0" y="0"/>
                </a:cxn>
                <a:cxn ang="0">
                  <a:pos x="0" y="2"/>
                </a:cxn>
                <a:cxn ang="0">
                  <a:pos x="0" y="2"/>
                </a:cxn>
                <a:cxn ang="0">
                  <a:pos x="0" y="5"/>
                </a:cxn>
                <a:cxn ang="0">
                  <a:pos x="3" y="8"/>
                </a:cxn>
                <a:cxn ang="0">
                  <a:pos x="3" y="8"/>
                </a:cxn>
                <a:cxn ang="0">
                  <a:pos x="3" y="8"/>
                </a:cxn>
                <a:cxn ang="0">
                  <a:pos x="3" y="8"/>
                </a:cxn>
                <a:cxn ang="0">
                  <a:pos x="3" y="11"/>
                </a:cxn>
                <a:cxn ang="0">
                  <a:pos x="3" y="11"/>
                </a:cxn>
                <a:cxn ang="0">
                  <a:pos x="6" y="11"/>
                </a:cxn>
                <a:cxn ang="0">
                  <a:pos x="20" y="8"/>
                </a:cxn>
                <a:cxn ang="0">
                  <a:pos x="55" y="8"/>
                </a:cxn>
                <a:cxn ang="0">
                  <a:pos x="55" y="8"/>
                </a:cxn>
                <a:cxn ang="0">
                  <a:pos x="55" y="8"/>
                </a:cxn>
                <a:cxn ang="0">
                  <a:pos x="58" y="8"/>
                </a:cxn>
                <a:cxn ang="0">
                  <a:pos x="58" y="8"/>
                </a:cxn>
                <a:cxn ang="0">
                  <a:pos x="64" y="8"/>
                </a:cxn>
                <a:cxn ang="0">
                  <a:pos x="64" y="8"/>
                </a:cxn>
                <a:cxn ang="0">
                  <a:pos x="64" y="8"/>
                </a:cxn>
                <a:cxn ang="0">
                  <a:pos x="64" y="8"/>
                </a:cxn>
                <a:cxn ang="0">
                  <a:pos x="64" y="5"/>
                </a:cxn>
                <a:cxn ang="0">
                  <a:pos x="64" y="5"/>
                </a:cxn>
                <a:cxn ang="0">
                  <a:pos x="64" y="5"/>
                </a:cxn>
                <a:cxn ang="0">
                  <a:pos x="64" y="2"/>
                </a:cxn>
                <a:cxn ang="0">
                  <a:pos x="64" y="2"/>
                </a:cxn>
                <a:cxn ang="0">
                  <a:pos x="64" y="0"/>
                </a:cxn>
                <a:cxn ang="0">
                  <a:pos x="64" y="0"/>
                </a:cxn>
                <a:cxn ang="0">
                  <a:pos x="64" y="0"/>
                </a:cxn>
                <a:cxn ang="0">
                  <a:pos x="64" y="0"/>
                </a:cxn>
                <a:cxn ang="0">
                  <a:pos x="61" y="0"/>
                </a:cxn>
                <a:cxn ang="0">
                  <a:pos x="20" y="0"/>
                </a:cxn>
              </a:cxnLst>
              <a:rect l="0" t="0" r="r" b="b"/>
              <a:pathLst>
                <a:path w="64" h="11">
                  <a:moveTo>
                    <a:pt x="3" y="0"/>
                  </a:moveTo>
                  <a:lnTo>
                    <a:pt x="3" y="0"/>
                  </a:lnTo>
                  <a:lnTo>
                    <a:pt x="3" y="0"/>
                  </a:lnTo>
                  <a:lnTo>
                    <a:pt x="3" y="0"/>
                  </a:lnTo>
                  <a:lnTo>
                    <a:pt x="3" y="0"/>
                  </a:lnTo>
                  <a:lnTo>
                    <a:pt x="3" y="0"/>
                  </a:lnTo>
                  <a:lnTo>
                    <a:pt x="3" y="0"/>
                  </a:lnTo>
                  <a:lnTo>
                    <a:pt x="3" y="0"/>
                  </a:lnTo>
                  <a:lnTo>
                    <a:pt x="3" y="0"/>
                  </a:lnTo>
                  <a:lnTo>
                    <a:pt x="0" y="0"/>
                  </a:lnTo>
                  <a:lnTo>
                    <a:pt x="0" y="0"/>
                  </a:lnTo>
                  <a:lnTo>
                    <a:pt x="0" y="0"/>
                  </a:lnTo>
                  <a:lnTo>
                    <a:pt x="0" y="0"/>
                  </a:lnTo>
                  <a:lnTo>
                    <a:pt x="0" y="0"/>
                  </a:lnTo>
                  <a:lnTo>
                    <a:pt x="0" y="0"/>
                  </a:lnTo>
                  <a:lnTo>
                    <a:pt x="0" y="0"/>
                  </a:lnTo>
                  <a:lnTo>
                    <a:pt x="0" y="0"/>
                  </a:lnTo>
                  <a:lnTo>
                    <a:pt x="0" y="2"/>
                  </a:lnTo>
                  <a:lnTo>
                    <a:pt x="0" y="2"/>
                  </a:lnTo>
                  <a:lnTo>
                    <a:pt x="0" y="2"/>
                  </a:lnTo>
                  <a:lnTo>
                    <a:pt x="0" y="5"/>
                  </a:lnTo>
                  <a:lnTo>
                    <a:pt x="0" y="5"/>
                  </a:lnTo>
                  <a:lnTo>
                    <a:pt x="0" y="5"/>
                  </a:lnTo>
                  <a:lnTo>
                    <a:pt x="3" y="8"/>
                  </a:lnTo>
                  <a:lnTo>
                    <a:pt x="3" y="8"/>
                  </a:lnTo>
                  <a:lnTo>
                    <a:pt x="3" y="8"/>
                  </a:lnTo>
                  <a:lnTo>
                    <a:pt x="3" y="8"/>
                  </a:lnTo>
                  <a:lnTo>
                    <a:pt x="3" y="8"/>
                  </a:lnTo>
                  <a:lnTo>
                    <a:pt x="3" y="8"/>
                  </a:lnTo>
                  <a:lnTo>
                    <a:pt x="3" y="8"/>
                  </a:lnTo>
                  <a:lnTo>
                    <a:pt x="3" y="11"/>
                  </a:lnTo>
                  <a:lnTo>
                    <a:pt x="3" y="11"/>
                  </a:lnTo>
                  <a:lnTo>
                    <a:pt x="3" y="11"/>
                  </a:lnTo>
                  <a:lnTo>
                    <a:pt x="3" y="11"/>
                  </a:lnTo>
                  <a:lnTo>
                    <a:pt x="6" y="11"/>
                  </a:lnTo>
                  <a:lnTo>
                    <a:pt x="6" y="11"/>
                  </a:lnTo>
                  <a:lnTo>
                    <a:pt x="20" y="8"/>
                  </a:lnTo>
                  <a:lnTo>
                    <a:pt x="20" y="8"/>
                  </a:lnTo>
                  <a:lnTo>
                    <a:pt x="22" y="11"/>
                  </a:lnTo>
                  <a:lnTo>
                    <a:pt x="55" y="8"/>
                  </a:lnTo>
                  <a:lnTo>
                    <a:pt x="55" y="8"/>
                  </a:lnTo>
                  <a:lnTo>
                    <a:pt x="55" y="8"/>
                  </a:lnTo>
                  <a:lnTo>
                    <a:pt x="55" y="8"/>
                  </a:lnTo>
                  <a:lnTo>
                    <a:pt x="55" y="8"/>
                  </a:lnTo>
                  <a:lnTo>
                    <a:pt x="55" y="8"/>
                  </a:lnTo>
                  <a:lnTo>
                    <a:pt x="58" y="8"/>
                  </a:lnTo>
                  <a:lnTo>
                    <a:pt x="58" y="8"/>
                  </a:lnTo>
                  <a:lnTo>
                    <a:pt x="58" y="8"/>
                  </a:lnTo>
                  <a:lnTo>
                    <a:pt x="58" y="8"/>
                  </a:lnTo>
                  <a:lnTo>
                    <a:pt x="64" y="8"/>
                  </a:lnTo>
                  <a:lnTo>
                    <a:pt x="64" y="8"/>
                  </a:lnTo>
                  <a:lnTo>
                    <a:pt x="64" y="8"/>
                  </a:lnTo>
                  <a:lnTo>
                    <a:pt x="64" y="8"/>
                  </a:lnTo>
                  <a:lnTo>
                    <a:pt x="64" y="8"/>
                  </a:lnTo>
                  <a:lnTo>
                    <a:pt x="64" y="8"/>
                  </a:lnTo>
                  <a:lnTo>
                    <a:pt x="64" y="8"/>
                  </a:lnTo>
                  <a:lnTo>
                    <a:pt x="64" y="5"/>
                  </a:lnTo>
                  <a:lnTo>
                    <a:pt x="64" y="5"/>
                  </a:lnTo>
                  <a:lnTo>
                    <a:pt x="64" y="5"/>
                  </a:lnTo>
                  <a:lnTo>
                    <a:pt x="64" y="5"/>
                  </a:lnTo>
                  <a:lnTo>
                    <a:pt x="64" y="5"/>
                  </a:lnTo>
                  <a:lnTo>
                    <a:pt x="64" y="5"/>
                  </a:lnTo>
                  <a:lnTo>
                    <a:pt x="64" y="5"/>
                  </a:lnTo>
                  <a:lnTo>
                    <a:pt x="64" y="2"/>
                  </a:lnTo>
                  <a:lnTo>
                    <a:pt x="64" y="2"/>
                  </a:lnTo>
                  <a:lnTo>
                    <a:pt x="64" y="2"/>
                  </a:lnTo>
                  <a:lnTo>
                    <a:pt x="64" y="0"/>
                  </a:lnTo>
                  <a:lnTo>
                    <a:pt x="64" y="0"/>
                  </a:lnTo>
                  <a:lnTo>
                    <a:pt x="64" y="0"/>
                  </a:lnTo>
                  <a:lnTo>
                    <a:pt x="64" y="0"/>
                  </a:lnTo>
                  <a:lnTo>
                    <a:pt x="64" y="0"/>
                  </a:lnTo>
                  <a:lnTo>
                    <a:pt x="64" y="0"/>
                  </a:lnTo>
                  <a:lnTo>
                    <a:pt x="64" y="0"/>
                  </a:lnTo>
                  <a:lnTo>
                    <a:pt x="64" y="0"/>
                  </a:lnTo>
                  <a:lnTo>
                    <a:pt x="61" y="0"/>
                  </a:lnTo>
                  <a:lnTo>
                    <a:pt x="61" y="0"/>
                  </a:lnTo>
                  <a:lnTo>
                    <a:pt x="55" y="0"/>
                  </a:lnTo>
                  <a:lnTo>
                    <a:pt x="20" y="0"/>
                  </a:lnTo>
                  <a:lnTo>
                    <a:pt x="3" y="0"/>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8" name="Freeform 29"/>
            <p:cNvSpPr/>
            <p:nvPr/>
          </p:nvSpPr>
          <p:spPr bwMode="auto">
            <a:xfrm>
              <a:off x="2426" y="820"/>
              <a:ext cx="64" cy="11"/>
            </a:xfrm>
            <a:custGeom>
              <a:avLst/>
              <a:gdLst/>
              <a:ahLst/>
              <a:cxnLst>
                <a:cxn ang="0">
                  <a:pos x="3" y="0"/>
                </a:cxn>
                <a:cxn ang="0">
                  <a:pos x="3" y="0"/>
                </a:cxn>
                <a:cxn ang="0">
                  <a:pos x="3" y="0"/>
                </a:cxn>
                <a:cxn ang="0">
                  <a:pos x="0" y="0"/>
                </a:cxn>
                <a:cxn ang="0">
                  <a:pos x="0" y="0"/>
                </a:cxn>
                <a:cxn ang="0">
                  <a:pos x="0" y="0"/>
                </a:cxn>
                <a:cxn ang="0">
                  <a:pos x="0" y="0"/>
                </a:cxn>
                <a:cxn ang="0">
                  <a:pos x="0" y="2"/>
                </a:cxn>
                <a:cxn ang="0">
                  <a:pos x="0" y="2"/>
                </a:cxn>
                <a:cxn ang="0">
                  <a:pos x="0" y="5"/>
                </a:cxn>
                <a:cxn ang="0">
                  <a:pos x="0" y="5"/>
                </a:cxn>
                <a:cxn ang="0">
                  <a:pos x="3" y="8"/>
                </a:cxn>
                <a:cxn ang="0">
                  <a:pos x="3" y="8"/>
                </a:cxn>
                <a:cxn ang="0">
                  <a:pos x="3" y="8"/>
                </a:cxn>
                <a:cxn ang="0">
                  <a:pos x="3" y="8"/>
                </a:cxn>
                <a:cxn ang="0">
                  <a:pos x="3" y="8"/>
                </a:cxn>
                <a:cxn ang="0">
                  <a:pos x="3" y="11"/>
                </a:cxn>
                <a:cxn ang="0">
                  <a:pos x="6" y="11"/>
                </a:cxn>
                <a:cxn ang="0">
                  <a:pos x="6" y="11"/>
                </a:cxn>
                <a:cxn ang="0">
                  <a:pos x="9" y="11"/>
                </a:cxn>
                <a:cxn ang="0">
                  <a:pos x="11" y="11"/>
                </a:cxn>
                <a:cxn ang="0">
                  <a:pos x="14" y="11"/>
                </a:cxn>
                <a:cxn ang="0">
                  <a:pos x="17" y="11"/>
                </a:cxn>
                <a:cxn ang="0">
                  <a:pos x="20" y="8"/>
                </a:cxn>
                <a:cxn ang="0">
                  <a:pos x="22" y="8"/>
                </a:cxn>
                <a:cxn ang="0">
                  <a:pos x="55" y="8"/>
                </a:cxn>
                <a:cxn ang="0">
                  <a:pos x="55" y="8"/>
                </a:cxn>
                <a:cxn ang="0">
                  <a:pos x="58" y="8"/>
                </a:cxn>
                <a:cxn ang="0">
                  <a:pos x="58" y="8"/>
                </a:cxn>
                <a:cxn ang="0">
                  <a:pos x="64" y="8"/>
                </a:cxn>
                <a:cxn ang="0">
                  <a:pos x="64" y="5"/>
                </a:cxn>
                <a:cxn ang="0">
                  <a:pos x="64" y="5"/>
                </a:cxn>
                <a:cxn ang="0">
                  <a:pos x="64" y="5"/>
                </a:cxn>
                <a:cxn ang="0">
                  <a:pos x="64" y="5"/>
                </a:cxn>
                <a:cxn ang="0">
                  <a:pos x="64" y="2"/>
                </a:cxn>
                <a:cxn ang="0">
                  <a:pos x="64" y="2"/>
                </a:cxn>
                <a:cxn ang="0">
                  <a:pos x="64" y="0"/>
                </a:cxn>
                <a:cxn ang="0">
                  <a:pos x="64" y="0"/>
                </a:cxn>
                <a:cxn ang="0">
                  <a:pos x="64" y="0"/>
                </a:cxn>
                <a:cxn ang="0">
                  <a:pos x="64" y="0"/>
                </a:cxn>
                <a:cxn ang="0">
                  <a:pos x="61" y="0"/>
                </a:cxn>
                <a:cxn ang="0">
                  <a:pos x="61" y="0"/>
                </a:cxn>
                <a:cxn ang="0">
                  <a:pos x="20" y="0"/>
                </a:cxn>
              </a:cxnLst>
              <a:rect l="0" t="0" r="r" b="b"/>
              <a:pathLst>
                <a:path w="64" h="11">
                  <a:moveTo>
                    <a:pt x="3" y="0"/>
                  </a:moveTo>
                  <a:lnTo>
                    <a:pt x="3" y="0"/>
                  </a:lnTo>
                  <a:lnTo>
                    <a:pt x="3" y="0"/>
                  </a:lnTo>
                  <a:lnTo>
                    <a:pt x="3" y="0"/>
                  </a:lnTo>
                  <a:lnTo>
                    <a:pt x="3" y="0"/>
                  </a:lnTo>
                  <a:lnTo>
                    <a:pt x="3" y="0"/>
                  </a:lnTo>
                  <a:lnTo>
                    <a:pt x="3" y="0"/>
                  </a:lnTo>
                  <a:lnTo>
                    <a:pt x="3" y="0"/>
                  </a:lnTo>
                  <a:lnTo>
                    <a:pt x="3" y="0"/>
                  </a:lnTo>
                  <a:lnTo>
                    <a:pt x="3"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2"/>
                  </a:lnTo>
                  <a:lnTo>
                    <a:pt x="0" y="2"/>
                  </a:lnTo>
                  <a:lnTo>
                    <a:pt x="0" y="2"/>
                  </a:lnTo>
                  <a:lnTo>
                    <a:pt x="0" y="2"/>
                  </a:lnTo>
                  <a:lnTo>
                    <a:pt x="0" y="2"/>
                  </a:lnTo>
                  <a:lnTo>
                    <a:pt x="0" y="2"/>
                  </a:lnTo>
                  <a:lnTo>
                    <a:pt x="0" y="5"/>
                  </a:lnTo>
                  <a:lnTo>
                    <a:pt x="0" y="5"/>
                  </a:lnTo>
                  <a:lnTo>
                    <a:pt x="0" y="5"/>
                  </a:lnTo>
                  <a:lnTo>
                    <a:pt x="0" y="5"/>
                  </a:lnTo>
                  <a:lnTo>
                    <a:pt x="0" y="5"/>
                  </a:lnTo>
                  <a:lnTo>
                    <a:pt x="0" y="8"/>
                  </a:lnTo>
                  <a:lnTo>
                    <a:pt x="3" y="8"/>
                  </a:lnTo>
                  <a:lnTo>
                    <a:pt x="3" y="8"/>
                  </a:lnTo>
                  <a:lnTo>
                    <a:pt x="3" y="8"/>
                  </a:lnTo>
                  <a:lnTo>
                    <a:pt x="3" y="8"/>
                  </a:lnTo>
                  <a:lnTo>
                    <a:pt x="3" y="8"/>
                  </a:lnTo>
                  <a:lnTo>
                    <a:pt x="3" y="8"/>
                  </a:lnTo>
                  <a:lnTo>
                    <a:pt x="3" y="8"/>
                  </a:lnTo>
                  <a:lnTo>
                    <a:pt x="3" y="8"/>
                  </a:lnTo>
                  <a:lnTo>
                    <a:pt x="3" y="8"/>
                  </a:lnTo>
                  <a:lnTo>
                    <a:pt x="3" y="8"/>
                  </a:lnTo>
                  <a:lnTo>
                    <a:pt x="3" y="8"/>
                  </a:lnTo>
                  <a:lnTo>
                    <a:pt x="3" y="8"/>
                  </a:lnTo>
                  <a:lnTo>
                    <a:pt x="3" y="8"/>
                  </a:lnTo>
                  <a:lnTo>
                    <a:pt x="3" y="8"/>
                  </a:lnTo>
                  <a:lnTo>
                    <a:pt x="3" y="11"/>
                  </a:lnTo>
                  <a:lnTo>
                    <a:pt x="3" y="11"/>
                  </a:lnTo>
                  <a:lnTo>
                    <a:pt x="3" y="11"/>
                  </a:lnTo>
                  <a:lnTo>
                    <a:pt x="3" y="11"/>
                  </a:lnTo>
                  <a:lnTo>
                    <a:pt x="6" y="11"/>
                  </a:lnTo>
                  <a:lnTo>
                    <a:pt x="6" y="11"/>
                  </a:lnTo>
                  <a:lnTo>
                    <a:pt x="6" y="11"/>
                  </a:lnTo>
                  <a:lnTo>
                    <a:pt x="6" y="11"/>
                  </a:lnTo>
                  <a:lnTo>
                    <a:pt x="9" y="11"/>
                  </a:lnTo>
                  <a:lnTo>
                    <a:pt x="9" y="11"/>
                  </a:lnTo>
                  <a:lnTo>
                    <a:pt x="9" y="11"/>
                  </a:lnTo>
                  <a:lnTo>
                    <a:pt x="9" y="11"/>
                  </a:lnTo>
                  <a:lnTo>
                    <a:pt x="9" y="11"/>
                  </a:lnTo>
                  <a:lnTo>
                    <a:pt x="11" y="11"/>
                  </a:lnTo>
                  <a:lnTo>
                    <a:pt x="11" y="11"/>
                  </a:lnTo>
                  <a:lnTo>
                    <a:pt x="11" y="11"/>
                  </a:lnTo>
                  <a:lnTo>
                    <a:pt x="14" y="11"/>
                  </a:lnTo>
                  <a:lnTo>
                    <a:pt x="14" y="11"/>
                  </a:lnTo>
                  <a:lnTo>
                    <a:pt x="17" y="11"/>
                  </a:lnTo>
                  <a:lnTo>
                    <a:pt x="17" y="11"/>
                  </a:lnTo>
                  <a:lnTo>
                    <a:pt x="17" y="11"/>
                  </a:lnTo>
                  <a:lnTo>
                    <a:pt x="20" y="8"/>
                  </a:lnTo>
                  <a:lnTo>
                    <a:pt x="20" y="8"/>
                  </a:lnTo>
                  <a:lnTo>
                    <a:pt x="20" y="8"/>
                  </a:lnTo>
                  <a:lnTo>
                    <a:pt x="20" y="8"/>
                  </a:lnTo>
                  <a:lnTo>
                    <a:pt x="22" y="8"/>
                  </a:lnTo>
                  <a:lnTo>
                    <a:pt x="22" y="11"/>
                  </a:lnTo>
                  <a:lnTo>
                    <a:pt x="22" y="11"/>
                  </a:lnTo>
                  <a:lnTo>
                    <a:pt x="55" y="8"/>
                  </a:lnTo>
                  <a:lnTo>
                    <a:pt x="55" y="8"/>
                  </a:lnTo>
                  <a:lnTo>
                    <a:pt x="55" y="8"/>
                  </a:lnTo>
                  <a:lnTo>
                    <a:pt x="55" y="8"/>
                  </a:lnTo>
                  <a:lnTo>
                    <a:pt x="55" y="8"/>
                  </a:lnTo>
                  <a:lnTo>
                    <a:pt x="55" y="8"/>
                  </a:lnTo>
                  <a:lnTo>
                    <a:pt x="58" y="8"/>
                  </a:lnTo>
                  <a:lnTo>
                    <a:pt x="58" y="8"/>
                  </a:lnTo>
                  <a:lnTo>
                    <a:pt x="58" y="8"/>
                  </a:lnTo>
                  <a:lnTo>
                    <a:pt x="58" y="8"/>
                  </a:lnTo>
                  <a:lnTo>
                    <a:pt x="64" y="8"/>
                  </a:lnTo>
                  <a:lnTo>
                    <a:pt x="64" y="8"/>
                  </a:lnTo>
                  <a:lnTo>
                    <a:pt x="64" y="8"/>
                  </a:lnTo>
                  <a:lnTo>
                    <a:pt x="64" y="8"/>
                  </a:lnTo>
                  <a:lnTo>
                    <a:pt x="64" y="8"/>
                  </a:lnTo>
                  <a:lnTo>
                    <a:pt x="64" y="5"/>
                  </a:lnTo>
                  <a:lnTo>
                    <a:pt x="64" y="5"/>
                  </a:lnTo>
                  <a:lnTo>
                    <a:pt x="64" y="5"/>
                  </a:lnTo>
                  <a:lnTo>
                    <a:pt x="64" y="5"/>
                  </a:lnTo>
                  <a:lnTo>
                    <a:pt x="64" y="5"/>
                  </a:lnTo>
                  <a:lnTo>
                    <a:pt x="64" y="5"/>
                  </a:lnTo>
                  <a:lnTo>
                    <a:pt x="64" y="5"/>
                  </a:lnTo>
                  <a:lnTo>
                    <a:pt x="64" y="5"/>
                  </a:lnTo>
                  <a:lnTo>
                    <a:pt x="64" y="5"/>
                  </a:lnTo>
                  <a:lnTo>
                    <a:pt x="64" y="5"/>
                  </a:lnTo>
                  <a:lnTo>
                    <a:pt x="64" y="5"/>
                  </a:lnTo>
                  <a:lnTo>
                    <a:pt x="64" y="2"/>
                  </a:lnTo>
                  <a:lnTo>
                    <a:pt x="64" y="2"/>
                  </a:lnTo>
                  <a:lnTo>
                    <a:pt x="64" y="2"/>
                  </a:lnTo>
                  <a:lnTo>
                    <a:pt x="64" y="2"/>
                  </a:lnTo>
                  <a:lnTo>
                    <a:pt x="64" y="2"/>
                  </a:lnTo>
                  <a:lnTo>
                    <a:pt x="64" y="2"/>
                  </a:lnTo>
                  <a:lnTo>
                    <a:pt x="64" y="2"/>
                  </a:lnTo>
                  <a:lnTo>
                    <a:pt x="64" y="0"/>
                  </a:lnTo>
                  <a:lnTo>
                    <a:pt x="64" y="0"/>
                  </a:lnTo>
                  <a:lnTo>
                    <a:pt x="64" y="0"/>
                  </a:lnTo>
                  <a:lnTo>
                    <a:pt x="64" y="0"/>
                  </a:lnTo>
                  <a:lnTo>
                    <a:pt x="64" y="0"/>
                  </a:lnTo>
                  <a:lnTo>
                    <a:pt x="64" y="0"/>
                  </a:lnTo>
                  <a:lnTo>
                    <a:pt x="64" y="0"/>
                  </a:lnTo>
                  <a:lnTo>
                    <a:pt x="64" y="0"/>
                  </a:lnTo>
                  <a:lnTo>
                    <a:pt x="64" y="0"/>
                  </a:lnTo>
                  <a:lnTo>
                    <a:pt x="64" y="0"/>
                  </a:lnTo>
                  <a:lnTo>
                    <a:pt x="64" y="0"/>
                  </a:lnTo>
                  <a:lnTo>
                    <a:pt x="64" y="0"/>
                  </a:lnTo>
                  <a:lnTo>
                    <a:pt x="61" y="0"/>
                  </a:lnTo>
                  <a:lnTo>
                    <a:pt x="61" y="0"/>
                  </a:lnTo>
                  <a:lnTo>
                    <a:pt x="61" y="0"/>
                  </a:lnTo>
                  <a:lnTo>
                    <a:pt x="61" y="0"/>
                  </a:lnTo>
                  <a:lnTo>
                    <a:pt x="61" y="0"/>
                  </a:lnTo>
                  <a:lnTo>
                    <a:pt x="55" y="0"/>
                  </a:lnTo>
                  <a:lnTo>
                    <a:pt x="20" y="0"/>
                  </a:lnTo>
                  <a:lnTo>
                    <a:pt x="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89" name="Freeform 30"/>
            <p:cNvSpPr/>
            <p:nvPr/>
          </p:nvSpPr>
          <p:spPr bwMode="auto">
            <a:xfrm>
              <a:off x="2369" y="809"/>
              <a:ext cx="49" cy="22"/>
            </a:xfrm>
            <a:custGeom>
              <a:avLst/>
              <a:gdLst/>
              <a:ahLst/>
              <a:cxnLst>
                <a:cxn ang="0">
                  <a:pos x="0" y="2"/>
                </a:cxn>
                <a:cxn ang="0">
                  <a:pos x="5" y="16"/>
                </a:cxn>
                <a:cxn ang="0">
                  <a:pos x="8" y="19"/>
                </a:cxn>
                <a:cxn ang="0">
                  <a:pos x="8" y="19"/>
                </a:cxn>
                <a:cxn ang="0">
                  <a:pos x="8" y="22"/>
                </a:cxn>
                <a:cxn ang="0">
                  <a:pos x="8" y="22"/>
                </a:cxn>
                <a:cxn ang="0">
                  <a:pos x="11" y="22"/>
                </a:cxn>
                <a:cxn ang="0">
                  <a:pos x="11" y="22"/>
                </a:cxn>
                <a:cxn ang="0">
                  <a:pos x="13" y="22"/>
                </a:cxn>
                <a:cxn ang="0">
                  <a:pos x="16" y="22"/>
                </a:cxn>
                <a:cxn ang="0">
                  <a:pos x="16" y="22"/>
                </a:cxn>
                <a:cxn ang="0">
                  <a:pos x="16" y="22"/>
                </a:cxn>
                <a:cxn ang="0">
                  <a:pos x="16" y="22"/>
                </a:cxn>
                <a:cxn ang="0">
                  <a:pos x="19" y="22"/>
                </a:cxn>
                <a:cxn ang="0">
                  <a:pos x="22" y="22"/>
                </a:cxn>
                <a:cxn ang="0">
                  <a:pos x="22" y="22"/>
                </a:cxn>
                <a:cxn ang="0">
                  <a:pos x="24" y="22"/>
                </a:cxn>
                <a:cxn ang="0">
                  <a:pos x="24" y="22"/>
                </a:cxn>
                <a:cxn ang="0">
                  <a:pos x="24" y="19"/>
                </a:cxn>
                <a:cxn ang="0">
                  <a:pos x="24" y="16"/>
                </a:cxn>
                <a:cxn ang="0">
                  <a:pos x="24" y="16"/>
                </a:cxn>
                <a:cxn ang="0">
                  <a:pos x="24" y="13"/>
                </a:cxn>
                <a:cxn ang="0">
                  <a:pos x="24" y="13"/>
                </a:cxn>
                <a:cxn ang="0">
                  <a:pos x="24" y="13"/>
                </a:cxn>
                <a:cxn ang="0">
                  <a:pos x="27" y="13"/>
                </a:cxn>
                <a:cxn ang="0">
                  <a:pos x="27" y="13"/>
                </a:cxn>
                <a:cxn ang="0">
                  <a:pos x="27" y="16"/>
                </a:cxn>
                <a:cxn ang="0">
                  <a:pos x="27" y="16"/>
                </a:cxn>
                <a:cxn ang="0">
                  <a:pos x="27" y="16"/>
                </a:cxn>
                <a:cxn ang="0">
                  <a:pos x="27" y="16"/>
                </a:cxn>
                <a:cxn ang="0">
                  <a:pos x="30" y="16"/>
                </a:cxn>
                <a:cxn ang="0">
                  <a:pos x="30" y="16"/>
                </a:cxn>
                <a:cxn ang="0">
                  <a:pos x="30" y="16"/>
                </a:cxn>
                <a:cxn ang="0">
                  <a:pos x="30" y="16"/>
                </a:cxn>
                <a:cxn ang="0">
                  <a:pos x="30" y="13"/>
                </a:cxn>
                <a:cxn ang="0">
                  <a:pos x="33" y="13"/>
                </a:cxn>
                <a:cxn ang="0">
                  <a:pos x="33" y="13"/>
                </a:cxn>
                <a:cxn ang="0">
                  <a:pos x="33" y="13"/>
                </a:cxn>
                <a:cxn ang="0">
                  <a:pos x="33" y="13"/>
                </a:cxn>
                <a:cxn ang="0">
                  <a:pos x="33" y="13"/>
                </a:cxn>
                <a:cxn ang="0">
                  <a:pos x="33" y="8"/>
                </a:cxn>
                <a:cxn ang="0">
                  <a:pos x="44" y="8"/>
                </a:cxn>
                <a:cxn ang="0">
                  <a:pos x="49" y="5"/>
                </a:cxn>
                <a:cxn ang="0">
                  <a:pos x="46" y="5"/>
                </a:cxn>
                <a:cxn ang="0">
                  <a:pos x="16" y="0"/>
                </a:cxn>
              </a:cxnLst>
              <a:rect l="0" t="0" r="r" b="b"/>
              <a:pathLst>
                <a:path w="49" h="22">
                  <a:moveTo>
                    <a:pt x="0" y="0"/>
                  </a:moveTo>
                  <a:lnTo>
                    <a:pt x="0" y="2"/>
                  </a:lnTo>
                  <a:lnTo>
                    <a:pt x="5" y="2"/>
                  </a:lnTo>
                  <a:lnTo>
                    <a:pt x="5" y="16"/>
                  </a:lnTo>
                  <a:lnTo>
                    <a:pt x="8" y="16"/>
                  </a:lnTo>
                  <a:lnTo>
                    <a:pt x="8" y="19"/>
                  </a:lnTo>
                  <a:lnTo>
                    <a:pt x="8" y="19"/>
                  </a:lnTo>
                  <a:lnTo>
                    <a:pt x="8" y="19"/>
                  </a:lnTo>
                  <a:lnTo>
                    <a:pt x="8" y="19"/>
                  </a:lnTo>
                  <a:lnTo>
                    <a:pt x="8" y="22"/>
                  </a:lnTo>
                  <a:lnTo>
                    <a:pt x="8" y="22"/>
                  </a:lnTo>
                  <a:lnTo>
                    <a:pt x="8" y="22"/>
                  </a:lnTo>
                  <a:lnTo>
                    <a:pt x="8" y="22"/>
                  </a:lnTo>
                  <a:lnTo>
                    <a:pt x="11" y="22"/>
                  </a:lnTo>
                  <a:lnTo>
                    <a:pt x="11" y="22"/>
                  </a:lnTo>
                  <a:lnTo>
                    <a:pt x="11" y="22"/>
                  </a:lnTo>
                  <a:lnTo>
                    <a:pt x="13" y="22"/>
                  </a:lnTo>
                  <a:lnTo>
                    <a:pt x="13" y="22"/>
                  </a:lnTo>
                  <a:lnTo>
                    <a:pt x="16" y="22"/>
                  </a:lnTo>
                  <a:lnTo>
                    <a:pt x="16" y="22"/>
                  </a:lnTo>
                  <a:lnTo>
                    <a:pt x="16" y="22"/>
                  </a:lnTo>
                  <a:lnTo>
                    <a:pt x="16" y="22"/>
                  </a:lnTo>
                  <a:lnTo>
                    <a:pt x="16" y="22"/>
                  </a:lnTo>
                  <a:lnTo>
                    <a:pt x="16" y="22"/>
                  </a:lnTo>
                  <a:lnTo>
                    <a:pt x="16" y="22"/>
                  </a:lnTo>
                  <a:lnTo>
                    <a:pt x="16" y="22"/>
                  </a:lnTo>
                  <a:lnTo>
                    <a:pt x="19" y="22"/>
                  </a:lnTo>
                  <a:lnTo>
                    <a:pt x="19" y="22"/>
                  </a:lnTo>
                  <a:lnTo>
                    <a:pt x="19" y="22"/>
                  </a:lnTo>
                  <a:lnTo>
                    <a:pt x="22" y="22"/>
                  </a:lnTo>
                  <a:lnTo>
                    <a:pt x="22" y="22"/>
                  </a:lnTo>
                  <a:lnTo>
                    <a:pt x="22" y="22"/>
                  </a:lnTo>
                  <a:lnTo>
                    <a:pt x="22" y="22"/>
                  </a:lnTo>
                  <a:lnTo>
                    <a:pt x="24" y="22"/>
                  </a:lnTo>
                  <a:lnTo>
                    <a:pt x="24" y="22"/>
                  </a:lnTo>
                  <a:lnTo>
                    <a:pt x="24" y="22"/>
                  </a:lnTo>
                  <a:lnTo>
                    <a:pt x="24" y="19"/>
                  </a:lnTo>
                  <a:lnTo>
                    <a:pt x="24" y="19"/>
                  </a:lnTo>
                  <a:lnTo>
                    <a:pt x="24" y="19"/>
                  </a:lnTo>
                  <a:lnTo>
                    <a:pt x="24" y="16"/>
                  </a:lnTo>
                  <a:lnTo>
                    <a:pt x="24" y="16"/>
                  </a:lnTo>
                  <a:lnTo>
                    <a:pt x="24" y="16"/>
                  </a:lnTo>
                  <a:lnTo>
                    <a:pt x="24" y="13"/>
                  </a:lnTo>
                  <a:lnTo>
                    <a:pt x="24" y="13"/>
                  </a:lnTo>
                  <a:lnTo>
                    <a:pt x="24" y="13"/>
                  </a:lnTo>
                  <a:lnTo>
                    <a:pt x="24" y="13"/>
                  </a:lnTo>
                  <a:lnTo>
                    <a:pt x="24" y="13"/>
                  </a:lnTo>
                  <a:lnTo>
                    <a:pt x="24" y="13"/>
                  </a:lnTo>
                  <a:lnTo>
                    <a:pt x="27" y="13"/>
                  </a:lnTo>
                  <a:lnTo>
                    <a:pt x="27" y="13"/>
                  </a:lnTo>
                  <a:lnTo>
                    <a:pt x="27" y="13"/>
                  </a:lnTo>
                  <a:lnTo>
                    <a:pt x="27" y="13"/>
                  </a:lnTo>
                  <a:lnTo>
                    <a:pt x="27" y="13"/>
                  </a:lnTo>
                  <a:lnTo>
                    <a:pt x="27" y="16"/>
                  </a:lnTo>
                  <a:lnTo>
                    <a:pt x="27" y="16"/>
                  </a:lnTo>
                  <a:lnTo>
                    <a:pt x="27" y="16"/>
                  </a:lnTo>
                  <a:lnTo>
                    <a:pt x="27" y="16"/>
                  </a:lnTo>
                  <a:lnTo>
                    <a:pt x="27" y="16"/>
                  </a:lnTo>
                  <a:lnTo>
                    <a:pt x="27" y="16"/>
                  </a:lnTo>
                  <a:lnTo>
                    <a:pt x="27" y="16"/>
                  </a:lnTo>
                  <a:lnTo>
                    <a:pt x="27" y="16"/>
                  </a:lnTo>
                  <a:lnTo>
                    <a:pt x="30" y="16"/>
                  </a:lnTo>
                  <a:lnTo>
                    <a:pt x="30" y="16"/>
                  </a:lnTo>
                  <a:lnTo>
                    <a:pt x="30" y="16"/>
                  </a:lnTo>
                  <a:lnTo>
                    <a:pt x="30" y="16"/>
                  </a:lnTo>
                  <a:lnTo>
                    <a:pt x="30" y="16"/>
                  </a:lnTo>
                  <a:lnTo>
                    <a:pt x="30" y="16"/>
                  </a:lnTo>
                  <a:lnTo>
                    <a:pt x="30" y="16"/>
                  </a:lnTo>
                  <a:lnTo>
                    <a:pt x="30" y="13"/>
                  </a:lnTo>
                  <a:lnTo>
                    <a:pt x="30" y="13"/>
                  </a:lnTo>
                  <a:lnTo>
                    <a:pt x="33" y="13"/>
                  </a:lnTo>
                  <a:lnTo>
                    <a:pt x="33" y="13"/>
                  </a:lnTo>
                  <a:lnTo>
                    <a:pt x="33" y="13"/>
                  </a:lnTo>
                  <a:lnTo>
                    <a:pt x="33" y="13"/>
                  </a:lnTo>
                  <a:lnTo>
                    <a:pt x="33" y="13"/>
                  </a:lnTo>
                  <a:lnTo>
                    <a:pt x="33" y="13"/>
                  </a:lnTo>
                  <a:lnTo>
                    <a:pt x="33" y="13"/>
                  </a:lnTo>
                  <a:lnTo>
                    <a:pt x="33" y="13"/>
                  </a:lnTo>
                  <a:lnTo>
                    <a:pt x="33" y="13"/>
                  </a:lnTo>
                  <a:lnTo>
                    <a:pt x="33" y="13"/>
                  </a:lnTo>
                  <a:lnTo>
                    <a:pt x="35" y="13"/>
                  </a:lnTo>
                  <a:lnTo>
                    <a:pt x="33" y="8"/>
                  </a:lnTo>
                  <a:lnTo>
                    <a:pt x="38" y="8"/>
                  </a:lnTo>
                  <a:lnTo>
                    <a:pt x="44" y="8"/>
                  </a:lnTo>
                  <a:lnTo>
                    <a:pt x="49" y="8"/>
                  </a:lnTo>
                  <a:lnTo>
                    <a:pt x="49" y="5"/>
                  </a:lnTo>
                  <a:lnTo>
                    <a:pt x="46" y="5"/>
                  </a:lnTo>
                  <a:lnTo>
                    <a:pt x="46" y="5"/>
                  </a:lnTo>
                  <a:lnTo>
                    <a:pt x="44" y="5"/>
                  </a:lnTo>
                  <a:lnTo>
                    <a:pt x="16" y="0"/>
                  </a:lnTo>
                  <a:lnTo>
                    <a:pt x="0"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0" name="Freeform 31"/>
            <p:cNvSpPr/>
            <p:nvPr/>
          </p:nvSpPr>
          <p:spPr bwMode="auto">
            <a:xfrm>
              <a:off x="2369" y="809"/>
              <a:ext cx="49" cy="22"/>
            </a:xfrm>
            <a:custGeom>
              <a:avLst/>
              <a:gdLst/>
              <a:ahLst/>
              <a:cxnLst>
                <a:cxn ang="0">
                  <a:pos x="5" y="16"/>
                </a:cxn>
                <a:cxn ang="0">
                  <a:pos x="8" y="19"/>
                </a:cxn>
                <a:cxn ang="0">
                  <a:pos x="8" y="19"/>
                </a:cxn>
                <a:cxn ang="0">
                  <a:pos x="8" y="22"/>
                </a:cxn>
                <a:cxn ang="0">
                  <a:pos x="8" y="22"/>
                </a:cxn>
                <a:cxn ang="0">
                  <a:pos x="8" y="22"/>
                </a:cxn>
                <a:cxn ang="0">
                  <a:pos x="8" y="22"/>
                </a:cxn>
                <a:cxn ang="0">
                  <a:pos x="11" y="22"/>
                </a:cxn>
                <a:cxn ang="0">
                  <a:pos x="11" y="22"/>
                </a:cxn>
                <a:cxn ang="0">
                  <a:pos x="11" y="22"/>
                </a:cxn>
                <a:cxn ang="0">
                  <a:pos x="13" y="22"/>
                </a:cxn>
                <a:cxn ang="0">
                  <a:pos x="13" y="22"/>
                </a:cxn>
                <a:cxn ang="0">
                  <a:pos x="16" y="22"/>
                </a:cxn>
                <a:cxn ang="0">
                  <a:pos x="16" y="22"/>
                </a:cxn>
                <a:cxn ang="0">
                  <a:pos x="16" y="22"/>
                </a:cxn>
                <a:cxn ang="0">
                  <a:pos x="16" y="22"/>
                </a:cxn>
                <a:cxn ang="0">
                  <a:pos x="16" y="22"/>
                </a:cxn>
                <a:cxn ang="0">
                  <a:pos x="16" y="22"/>
                </a:cxn>
                <a:cxn ang="0">
                  <a:pos x="19" y="22"/>
                </a:cxn>
                <a:cxn ang="0">
                  <a:pos x="19" y="22"/>
                </a:cxn>
                <a:cxn ang="0">
                  <a:pos x="19" y="22"/>
                </a:cxn>
                <a:cxn ang="0">
                  <a:pos x="22" y="22"/>
                </a:cxn>
                <a:cxn ang="0">
                  <a:pos x="22" y="22"/>
                </a:cxn>
                <a:cxn ang="0">
                  <a:pos x="22" y="22"/>
                </a:cxn>
                <a:cxn ang="0">
                  <a:pos x="22" y="22"/>
                </a:cxn>
                <a:cxn ang="0">
                  <a:pos x="24" y="22"/>
                </a:cxn>
                <a:cxn ang="0">
                  <a:pos x="24" y="19"/>
                </a:cxn>
                <a:cxn ang="0">
                  <a:pos x="24" y="19"/>
                </a:cxn>
                <a:cxn ang="0">
                  <a:pos x="24" y="19"/>
                </a:cxn>
                <a:cxn ang="0">
                  <a:pos x="24" y="16"/>
                </a:cxn>
                <a:cxn ang="0">
                  <a:pos x="24" y="16"/>
                </a:cxn>
                <a:cxn ang="0">
                  <a:pos x="24" y="13"/>
                </a:cxn>
                <a:cxn ang="0">
                  <a:pos x="24" y="13"/>
                </a:cxn>
                <a:cxn ang="0">
                  <a:pos x="27" y="13"/>
                </a:cxn>
                <a:cxn ang="0">
                  <a:pos x="27" y="13"/>
                </a:cxn>
                <a:cxn ang="0">
                  <a:pos x="27" y="13"/>
                </a:cxn>
                <a:cxn ang="0">
                  <a:pos x="27" y="16"/>
                </a:cxn>
                <a:cxn ang="0">
                  <a:pos x="27" y="16"/>
                </a:cxn>
                <a:cxn ang="0">
                  <a:pos x="27" y="16"/>
                </a:cxn>
                <a:cxn ang="0">
                  <a:pos x="27" y="16"/>
                </a:cxn>
                <a:cxn ang="0">
                  <a:pos x="30" y="16"/>
                </a:cxn>
                <a:cxn ang="0">
                  <a:pos x="30" y="16"/>
                </a:cxn>
                <a:cxn ang="0">
                  <a:pos x="30" y="16"/>
                </a:cxn>
                <a:cxn ang="0">
                  <a:pos x="30" y="16"/>
                </a:cxn>
                <a:cxn ang="0">
                  <a:pos x="30" y="16"/>
                </a:cxn>
                <a:cxn ang="0">
                  <a:pos x="30" y="13"/>
                </a:cxn>
                <a:cxn ang="0">
                  <a:pos x="30" y="13"/>
                </a:cxn>
                <a:cxn ang="0">
                  <a:pos x="33" y="13"/>
                </a:cxn>
                <a:cxn ang="0">
                  <a:pos x="33" y="13"/>
                </a:cxn>
                <a:cxn ang="0">
                  <a:pos x="33" y="13"/>
                </a:cxn>
                <a:cxn ang="0">
                  <a:pos x="33" y="13"/>
                </a:cxn>
                <a:cxn ang="0">
                  <a:pos x="33" y="13"/>
                </a:cxn>
                <a:cxn ang="0">
                  <a:pos x="33" y="13"/>
                </a:cxn>
                <a:cxn ang="0">
                  <a:pos x="33" y="13"/>
                </a:cxn>
                <a:cxn ang="0">
                  <a:pos x="33" y="13"/>
                </a:cxn>
                <a:cxn ang="0">
                  <a:pos x="44" y="8"/>
                </a:cxn>
                <a:cxn ang="0">
                  <a:pos x="46" y="5"/>
                </a:cxn>
              </a:cxnLst>
              <a:rect l="0" t="0" r="r" b="b"/>
              <a:pathLst>
                <a:path w="49" h="22">
                  <a:moveTo>
                    <a:pt x="0" y="0"/>
                  </a:moveTo>
                  <a:lnTo>
                    <a:pt x="0" y="2"/>
                  </a:lnTo>
                  <a:lnTo>
                    <a:pt x="5" y="2"/>
                  </a:lnTo>
                  <a:lnTo>
                    <a:pt x="5" y="16"/>
                  </a:lnTo>
                  <a:lnTo>
                    <a:pt x="8" y="16"/>
                  </a:lnTo>
                  <a:lnTo>
                    <a:pt x="8" y="16"/>
                  </a:lnTo>
                  <a:lnTo>
                    <a:pt x="8" y="19"/>
                  </a:lnTo>
                  <a:lnTo>
                    <a:pt x="8" y="19"/>
                  </a:lnTo>
                  <a:lnTo>
                    <a:pt x="8" y="19"/>
                  </a:lnTo>
                  <a:lnTo>
                    <a:pt x="8" y="19"/>
                  </a:lnTo>
                  <a:lnTo>
                    <a:pt x="8" y="19"/>
                  </a:lnTo>
                  <a:lnTo>
                    <a:pt x="8" y="19"/>
                  </a:lnTo>
                  <a:lnTo>
                    <a:pt x="8" y="19"/>
                  </a:lnTo>
                  <a:lnTo>
                    <a:pt x="8" y="19"/>
                  </a:lnTo>
                  <a:lnTo>
                    <a:pt x="8" y="22"/>
                  </a:lnTo>
                  <a:lnTo>
                    <a:pt x="8" y="22"/>
                  </a:lnTo>
                  <a:lnTo>
                    <a:pt x="8" y="22"/>
                  </a:lnTo>
                  <a:lnTo>
                    <a:pt x="8" y="22"/>
                  </a:lnTo>
                  <a:lnTo>
                    <a:pt x="8" y="22"/>
                  </a:lnTo>
                  <a:lnTo>
                    <a:pt x="8" y="22"/>
                  </a:lnTo>
                  <a:lnTo>
                    <a:pt x="8" y="22"/>
                  </a:lnTo>
                  <a:lnTo>
                    <a:pt x="8" y="22"/>
                  </a:lnTo>
                  <a:lnTo>
                    <a:pt x="8" y="22"/>
                  </a:lnTo>
                  <a:lnTo>
                    <a:pt x="8" y="22"/>
                  </a:lnTo>
                  <a:lnTo>
                    <a:pt x="8" y="22"/>
                  </a:lnTo>
                  <a:lnTo>
                    <a:pt x="8" y="22"/>
                  </a:lnTo>
                  <a:lnTo>
                    <a:pt x="8" y="22"/>
                  </a:lnTo>
                  <a:lnTo>
                    <a:pt x="8" y="22"/>
                  </a:lnTo>
                  <a:lnTo>
                    <a:pt x="8" y="22"/>
                  </a:lnTo>
                  <a:lnTo>
                    <a:pt x="11" y="22"/>
                  </a:lnTo>
                  <a:lnTo>
                    <a:pt x="11" y="22"/>
                  </a:lnTo>
                  <a:lnTo>
                    <a:pt x="11" y="22"/>
                  </a:lnTo>
                  <a:lnTo>
                    <a:pt x="11" y="22"/>
                  </a:lnTo>
                  <a:lnTo>
                    <a:pt x="11" y="22"/>
                  </a:lnTo>
                  <a:lnTo>
                    <a:pt x="11" y="22"/>
                  </a:lnTo>
                  <a:lnTo>
                    <a:pt x="11" y="22"/>
                  </a:lnTo>
                  <a:lnTo>
                    <a:pt x="11" y="22"/>
                  </a:lnTo>
                  <a:lnTo>
                    <a:pt x="11" y="22"/>
                  </a:lnTo>
                  <a:lnTo>
                    <a:pt x="11" y="22"/>
                  </a:lnTo>
                  <a:lnTo>
                    <a:pt x="11" y="22"/>
                  </a:lnTo>
                  <a:lnTo>
                    <a:pt x="11" y="22"/>
                  </a:lnTo>
                  <a:lnTo>
                    <a:pt x="13" y="22"/>
                  </a:lnTo>
                  <a:lnTo>
                    <a:pt x="13" y="22"/>
                  </a:lnTo>
                  <a:lnTo>
                    <a:pt x="13" y="22"/>
                  </a:lnTo>
                  <a:lnTo>
                    <a:pt x="13" y="22"/>
                  </a:lnTo>
                  <a:lnTo>
                    <a:pt x="13" y="22"/>
                  </a:lnTo>
                  <a:lnTo>
                    <a:pt x="13" y="22"/>
                  </a:lnTo>
                  <a:lnTo>
                    <a:pt x="13" y="22"/>
                  </a:lnTo>
                  <a:lnTo>
                    <a:pt x="13"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6" y="22"/>
                  </a:lnTo>
                  <a:lnTo>
                    <a:pt x="19" y="22"/>
                  </a:lnTo>
                  <a:lnTo>
                    <a:pt x="19" y="22"/>
                  </a:lnTo>
                  <a:lnTo>
                    <a:pt x="19" y="22"/>
                  </a:lnTo>
                  <a:lnTo>
                    <a:pt x="19" y="22"/>
                  </a:lnTo>
                  <a:lnTo>
                    <a:pt x="19" y="22"/>
                  </a:lnTo>
                  <a:lnTo>
                    <a:pt x="19" y="22"/>
                  </a:lnTo>
                  <a:lnTo>
                    <a:pt x="19" y="22"/>
                  </a:lnTo>
                  <a:lnTo>
                    <a:pt x="19" y="22"/>
                  </a:lnTo>
                  <a:lnTo>
                    <a:pt x="19" y="22"/>
                  </a:lnTo>
                  <a:lnTo>
                    <a:pt x="19" y="22"/>
                  </a:lnTo>
                  <a:lnTo>
                    <a:pt x="19" y="22"/>
                  </a:lnTo>
                  <a:lnTo>
                    <a:pt x="19" y="22"/>
                  </a:lnTo>
                  <a:lnTo>
                    <a:pt x="22" y="22"/>
                  </a:lnTo>
                  <a:lnTo>
                    <a:pt x="22" y="22"/>
                  </a:lnTo>
                  <a:lnTo>
                    <a:pt x="22" y="22"/>
                  </a:lnTo>
                  <a:lnTo>
                    <a:pt x="22" y="22"/>
                  </a:lnTo>
                  <a:lnTo>
                    <a:pt x="22" y="22"/>
                  </a:lnTo>
                  <a:lnTo>
                    <a:pt x="22" y="22"/>
                  </a:lnTo>
                  <a:lnTo>
                    <a:pt x="22" y="22"/>
                  </a:lnTo>
                  <a:lnTo>
                    <a:pt x="22" y="22"/>
                  </a:lnTo>
                  <a:lnTo>
                    <a:pt x="22" y="22"/>
                  </a:lnTo>
                  <a:lnTo>
                    <a:pt x="22" y="22"/>
                  </a:lnTo>
                  <a:lnTo>
                    <a:pt x="22" y="22"/>
                  </a:lnTo>
                  <a:lnTo>
                    <a:pt x="22" y="22"/>
                  </a:lnTo>
                  <a:lnTo>
                    <a:pt x="22" y="22"/>
                  </a:lnTo>
                  <a:lnTo>
                    <a:pt x="22" y="22"/>
                  </a:lnTo>
                  <a:lnTo>
                    <a:pt x="22" y="22"/>
                  </a:lnTo>
                  <a:lnTo>
                    <a:pt x="24" y="22"/>
                  </a:lnTo>
                  <a:lnTo>
                    <a:pt x="24" y="22"/>
                  </a:lnTo>
                  <a:lnTo>
                    <a:pt x="24" y="22"/>
                  </a:lnTo>
                  <a:lnTo>
                    <a:pt x="24" y="22"/>
                  </a:lnTo>
                  <a:lnTo>
                    <a:pt x="24" y="22"/>
                  </a:lnTo>
                  <a:lnTo>
                    <a:pt x="24" y="19"/>
                  </a:lnTo>
                  <a:lnTo>
                    <a:pt x="24" y="19"/>
                  </a:lnTo>
                  <a:lnTo>
                    <a:pt x="24" y="19"/>
                  </a:lnTo>
                  <a:lnTo>
                    <a:pt x="24" y="19"/>
                  </a:lnTo>
                  <a:lnTo>
                    <a:pt x="24" y="19"/>
                  </a:lnTo>
                  <a:lnTo>
                    <a:pt x="24" y="19"/>
                  </a:lnTo>
                  <a:lnTo>
                    <a:pt x="24" y="19"/>
                  </a:lnTo>
                  <a:lnTo>
                    <a:pt x="24" y="19"/>
                  </a:lnTo>
                  <a:lnTo>
                    <a:pt x="24" y="19"/>
                  </a:lnTo>
                  <a:lnTo>
                    <a:pt x="24" y="19"/>
                  </a:lnTo>
                  <a:lnTo>
                    <a:pt x="24" y="19"/>
                  </a:lnTo>
                  <a:lnTo>
                    <a:pt x="24" y="16"/>
                  </a:lnTo>
                  <a:lnTo>
                    <a:pt x="24" y="16"/>
                  </a:lnTo>
                  <a:lnTo>
                    <a:pt x="24" y="16"/>
                  </a:lnTo>
                  <a:lnTo>
                    <a:pt x="24" y="16"/>
                  </a:lnTo>
                  <a:lnTo>
                    <a:pt x="24" y="16"/>
                  </a:lnTo>
                  <a:lnTo>
                    <a:pt x="24" y="16"/>
                  </a:lnTo>
                  <a:lnTo>
                    <a:pt x="24" y="16"/>
                  </a:lnTo>
                  <a:lnTo>
                    <a:pt x="24" y="13"/>
                  </a:lnTo>
                  <a:lnTo>
                    <a:pt x="24" y="13"/>
                  </a:lnTo>
                  <a:lnTo>
                    <a:pt x="24" y="13"/>
                  </a:lnTo>
                  <a:lnTo>
                    <a:pt x="24" y="13"/>
                  </a:lnTo>
                  <a:lnTo>
                    <a:pt x="24" y="13"/>
                  </a:lnTo>
                  <a:lnTo>
                    <a:pt x="24" y="13"/>
                  </a:lnTo>
                  <a:lnTo>
                    <a:pt x="24" y="13"/>
                  </a:lnTo>
                  <a:lnTo>
                    <a:pt x="24" y="13"/>
                  </a:lnTo>
                  <a:lnTo>
                    <a:pt x="27" y="13"/>
                  </a:lnTo>
                  <a:lnTo>
                    <a:pt x="27" y="13"/>
                  </a:lnTo>
                  <a:lnTo>
                    <a:pt x="27" y="13"/>
                  </a:lnTo>
                  <a:lnTo>
                    <a:pt x="27" y="13"/>
                  </a:lnTo>
                  <a:lnTo>
                    <a:pt x="27" y="13"/>
                  </a:lnTo>
                  <a:lnTo>
                    <a:pt x="27" y="13"/>
                  </a:lnTo>
                  <a:lnTo>
                    <a:pt x="27" y="13"/>
                  </a:lnTo>
                  <a:lnTo>
                    <a:pt x="27" y="13"/>
                  </a:lnTo>
                  <a:lnTo>
                    <a:pt x="27" y="13"/>
                  </a:lnTo>
                  <a:lnTo>
                    <a:pt x="27" y="13"/>
                  </a:lnTo>
                  <a:lnTo>
                    <a:pt x="27" y="13"/>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27"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6"/>
                  </a:lnTo>
                  <a:lnTo>
                    <a:pt x="30" y="13"/>
                  </a:lnTo>
                  <a:lnTo>
                    <a:pt x="30" y="13"/>
                  </a:lnTo>
                  <a:lnTo>
                    <a:pt x="30" y="13"/>
                  </a:lnTo>
                  <a:lnTo>
                    <a:pt x="30" y="13"/>
                  </a:lnTo>
                  <a:lnTo>
                    <a:pt x="30"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3" y="13"/>
                  </a:lnTo>
                  <a:lnTo>
                    <a:pt x="35" y="13"/>
                  </a:lnTo>
                  <a:lnTo>
                    <a:pt x="33" y="8"/>
                  </a:lnTo>
                  <a:lnTo>
                    <a:pt x="38" y="8"/>
                  </a:lnTo>
                  <a:lnTo>
                    <a:pt x="44" y="8"/>
                  </a:lnTo>
                  <a:lnTo>
                    <a:pt x="49" y="8"/>
                  </a:lnTo>
                  <a:lnTo>
                    <a:pt x="49" y="5"/>
                  </a:lnTo>
                  <a:lnTo>
                    <a:pt x="46" y="5"/>
                  </a:lnTo>
                  <a:lnTo>
                    <a:pt x="46" y="5"/>
                  </a:lnTo>
                  <a:lnTo>
                    <a:pt x="44" y="5"/>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1" name="Freeform 32"/>
            <p:cNvSpPr/>
            <p:nvPr/>
          </p:nvSpPr>
          <p:spPr bwMode="auto">
            <a:xfrm>
              <a:off x="2369" y="751"/>
              <a:ext cx="35" cy="55"/>
            </a:xfrm>
            <a:custGeom>
              <a:avLst/>
              <a:gdLst/>
              <a:ahLst/>
              <a:cxnLst>
                <a:cxn ang="0">
                  <a:pos x="0" y="14"/>
                </a:cxn>
                <a:cxn ang="0">
                  <a:pos x="2" y="52"/>
                </a:cxn>
                <a:cxn ang="0">
                  <a:pos x="35" y="55"/>
                </a:cxn>
                <a:cxn ang="0">
                  <a:pos x="35" y="8"/>
                </a:cxn>
                <a:cxn ang="0">
                  <a:pos x="35" y="8"/>
                </a:cxn>
                <a:cxn ang="0">
                  <a:pos x="35" y="8"/>
                </a:cxn>
                <a:cxn ang="0">
                  <a:pos x="35" y="8"/>
                </a:cxn>
                <a:cxn ang="0">
                  <a:pos x="35" y="5"/>
                </a:cxn>
                <a:cxn ang="0">
                  <a:pos x="35" y="5"/>
                </a:cxn>
                <a:cxn ang="0">
                  <a:pos x="35" y="5"/>
                </a:cxn>
                <a:cxn ang="0">
                  <a:pos x="35" y="5"/>
                </a:cxn>
                <a:cxn ang="0">
                  <a:pos x="35" y="5"/>
                </a:cxn>
                <a:cxn ang="0">
                  <a:pos x="35" y="5"/>
                </a:cxn>
                <a:cxn ang="0">
                  <a:pos x="35" y="5"/>
                </a:cxn>
                <a:cxn ang="0">
                  <a:pos x="35" y="5"/>
                </a:cxn>
                <a:cxn ang="0">
                  <a:pos x="35" y="5"/>
                </a:cxn>
                <a:cxn ang="0">
                  <a:pos x="35" y="5"/>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3"/>
                </a:cxn>
                <a:cxn ang="0">
                  <a:pos x="35" y="0"/>
                </a:cxn>
                <a:cxn ang="0">
                  <a:pos x="35" y="0"/>
                </a:cxn>
                <a:cxn ang="0">
                  <a:pos x="35" y="0"/>
                </a:cxn>
                <a:cxn ang="0">
                  <a:pos x="33" y="0"/>
                </a:cxn>
                <a:cxn ang="0">
                  <a:pos x="33" y="0"/>
                </a:cxn>
                <a:cxn ang="0">
                  <a:pos x="0" y="14"/>
                </a:cxn>
              </a:cxnLst>
              <a:rect l="0" t="0" r="r" b="b"/>
              <a:pathLst>
                <a:path w="35" h="55">
                  <a:moveTo>
                    <a:pt x="0" y="14"/>
                  </a:moveTo>
                  <a:lnTo>
                    <a:pt x="2" y="52"/>
                  </a:lnTo>
                  <a:lnTo>
                    <a:pt x="35" y="55"/>
                  </a:lnTo>
                  <a:lnTo>
                    <a:pt x="35" y="8"/>
                  </a:lnTo>
                  <a:lnTo>
                    <a:pt x="35" y="8"/>
                  </a:lnTo>
                  <a:lnTo>
                    <a:pt x="35" y="8"/>
                  </a:lnTo>
                  <a:lnTo>
                    <a:pt x="35" y="8"/>
                  </a:lnTo>
                  <a:lnTo>
                    <a:pt x="35" y="5"/>
                  </a:lnTo>
                  <a:lnTo>
                    <a:pt x="35" y="5"/>
                  </a:lnTo>
                  <a:lnTo>
                    <a:pt x="35" y="5"/>
                  </a:lnTo>
                  <a:lnTo>
                    <a:pt x="35" y="5"/>
                  </a:lnTo>
                  <a:lnTo>
                    <a:pt x="35" y="5"/>
                  </a:lnTo>
                  <a:lnTo>
                    <a:pt x="35" y="5"/>
                  </a:lnTo>
                  <a:lnTo>
                    <a:pt x="35" y="5"/>
                  </a:lnTo>
                  <a:lnTo>
                    <a:pt x="35" y="5"/>
                  </a:lnTo>
                  <a:lnTo>
                    <a:pt x="35" y="5"/>
                  </a:lnTo>
                  <a:lnTo>
                    <a:pt x="35" y="5"/>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3"/>
                  </a:lnTo>
                  <a:lnTo>
                    <a:pt x="35" y="0"/>
                  </a:lnTo>
                  <a:lnTo>
                    <a:pt x="35" y="0"/>
                  </a:lnTo>
                  <a:lnTo>
                    <a:pt x="35" y="0"/>
                  </a:lnTo>
                  <a:lnTo>
                    <a:pt x="33" y="0"/>
                  </a:lnTo>
                  <a:lnTo>
                    <a:pt x="33" y="0"/>
                  </a:lnTo>
                  <a:lnTo>
                    <a:pt x="0" y="14"/>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2" name="Freeform 33"/>
            <p:cNvSpPr/>
            <p:nvPr/>
          </p:nvSpPr>
          <p:spPr bwMode="auto">
            <a:xfrm>
              <a:off x="2404" y="759"/>
              <a:ext cx="6" cy="52"/>
            </a:xfrm>
            <a:custGeom>
              <a:avLst/>
              <a:gdLst/>
              <a:ahLst/>
              <a:cxnLst>
                <a:cxn ang="0">
                  <a:pos x="0" y="0"/>
                </a:cxn>
                <a:cxn ang="0">
                  <a:pos x="3" y="0"/>
                </a:cxn>
                <a:cxn ang="0">
                  <a:pos x="6" y="0"/>
                </a:cxn>
                <a:cxn ang="0">
                  <a:pos x="6" y="0"/>
                </a:cxn>
                <a:cxn ang="0">
                  <a:pos x="6" y="0"/>
                </a:cxn>
                <a:cxn ang="0">
                  <a:pos x="6" y="52"/>
                </a:cxn>
                <a:cxn ang="0">
                  <a:pos x="6" y="52"/>
                </a:cxn>
                <a:cxn ang="0">
                  <a:pos x="3" y="52"/>
                </a:cxn>
                <a:cxn ang="0">
                  <a:pos x="0" y="52"/>
                </a:cxn>
                <a:cxn ang="0">
                  <a:pos x="0" y="0"/>
                </a:cxn>
              </a:cxnLst>
              <a:rect l="0" t="0" r="r" b="b"/>
              <a:pathLst>
                <a:path w="6" h="52">
                  <a:moveTo>
                    <a:pt x="0" y="0"/>
                  </a:moveTo>
                  <a:lnTo>
                    <a:pt x="3" y="0"/>
                  </a:lnTo>
                  <a:lnTo>
                    <a:pt x="6" y="0"/>
                  </a:lnTo>
                  <a:lnTo>
                    <a:pt x="6" y="0"/>
                  </a:lnTo>
                  <a:lnTo>
                    <a:pt x="6" y="0"/>
                  </a:lnTo>
                  <a:lnTo>
                    <a:pt x="6" y="52"/>
                  </a:lnTo>
                  <a:lnTo>
                    <a:pt x="6" y="52"/>
                  </a:lnTo>
                  <a:lnTo>
                    <a:pt x="3" y="52"/>
                  </a:lnTo>
                  <a:lnTo>
                    <a:pt x="0" y="52"/>
                  </a:lnTo>
                  <a:lnTo>
                    <a:pt x="0" y="0"/>
                  </a:lnTo>
                  <a:close/>
                </a:path>
              </a:pathLst>
            </a:custGeom>
            <a:solidFill>
              <a:srgbClr val="A5C573"/>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3" name="Freeform 34"/>
            <p:cNvSpPr/>
            <p:nvPr/>
          </p:nvSpPr>
          <p:spPr bwMode="auto">
            <a:xfrm>
              <a:off x="2404" y="759"/>
              <a:ext cx="6" cy="52"/>
            </a:xfrm>
            <a:custGeom>
              <a:avLst/>
              <a:gdLst/>
              <a:ahLst/>
              <a:cxnLst>
                <a:cxn ang="0">
                  <a:pos x="0" y="0"/>
                </a:cxn>
                <a:cxn ang="0">
                  <a:pos x="3" y="0"/>
                </a:cxn>
                <a:cxn ang="0">
                  <a:pos x="6" y="0"/>
                </a:cxn>
                <a:cxn ang="0">
                  <a:pos x="6" y="0"/>
                </a:cxn>
                <a:cxn ang="0">
                  <a:pos x="6" y="0"/>
                </a:cxn>
                <a:cxn ang="0">
                  <a:pos x="6" y="52"/>
                </a:cxn>
                <a:cxn ang="0">
                  <a:pos x="6" y="52"/>
                </a:cxn>
                <a:cxn ang="0">
                  <a:pos x="3" y="52"/>
                </a:cxn>
                <a:cxn ang="0">
                  <a:pos x="0" y="52"/>
                </a:cxn>
                <a:cxn ang="0">
                  <a:pos x="0" y="0"/>
                </a:cxn>
              </a:cxnLst>
              <a:rect l="0" t="0" r="r" b="b"/>
              <a:pathLst>
                <a:path w="6" h="52">
                  <a:moveTo>
                    <a:pt x="0" y="0"/>
                  </a:moveTo>
                  <a:lnTo>
                    <a:pt x="3" y="0"/>
                  </a:lnTo>
                  <a:lnTo>
                    <a:pt x="6" y="0"/>
                  </a:lnTo>
                  <a:lnTo>
                    <a:pt x="6" y="0"/>
                  </a:lnTo>
                  <a:lnTo>
                    <a:pt x="6" y="0"/>
                  </a:lnTo>
                  <a:lnTo>
                    <a:pt x="6" y="52"/>
                  </a:lnTo>
                  <a:lnTo>
                    <a:pt x="6" y="52"/>
                  </a:lnTo>
                  <a:lnTo>
                    <a:pt x="3" y="52"/>
                  </a:lnTo>
                  <a:lnTo>
                    <a:pt x="0" y="52"/>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4" name="Freeform 35"/>
            <p:cNvSpPr/>
            <p:nvPr/>
          </p:nvSpPr>
          <p:spPr bwMode="auto">
            <a:xfrm>
              <a:off x="2468" y="776"/>
              <a:ext cx="5" cy="16"/>
            </a:xfrm>
            <a:custGeom>
              <a:avLst/>
              <a:gdLst/>
              <a:ahLst/>
              <a:cxnLst>
                <a:cxn ang="0">
                  <a:pos x="2" y="13"/>
                </a:cxn>
                <a:cxn ang="0">
                  <a:pos x="2" y="16"/>
                </a:cxn>
                <a:cxn ang="0">
                  <a:pos x="2" y="16"/>
                </a:cxn>
                <a:cxn ang="0">
                  <a:pos x="2" y="16"/>
                </a:cxn>
                <a:cxn ang="0">
                  <a:pos x="2" y="16"/>
                </a:cxn>
                <a:cxn ang="0">
                  <a:pos x="5" y="16"/>
                </a:cxn>
                <a:cxn ang="0">
                  <a:pos x="5" y="16"/>
                </a:cxn>
                <a:cxn ang="0">
                  <a:pos x="5" y="16"/>
                </a:cxn>
                <a:cxn ang="0">
                  <a:pos x="5" y="16"/>
                </a:cxn>
                <a:cxn ang="0">
                  <a:pos x="5" y="16"/>
                </a:cxn>
                <a:cxn ang="0">
                  <a:pos x="5" y="13"/>
                </a:cxn>
                <a:cxn ang="0">
                  <a:pos x="5" y="13"/>
                </a:cxn>
                <a:cxn ang="0">
                  <a:pos x="5" y="13"/>
                </a:cxn>
                <a:cxn ang="0">
                  <a:pos x="5" y="13"/>
                </a:cxn>
                <a:cxn ang="0">
                  <a:pos x="5" y="13"/>
                </a:cxn>
                <a:cxn ang="0">
                  <a:pos x="5" y="2"/>
                </a:cxn>
                <a:cxn ang="0">
                  <a:pos x="5" y="2"/>
                </a:cxn>
                <a:cxn ang="0">
                  <a:pos x="5" y="2"/>
                </a:cxn>
                <a:cxn ang="0">
                  <a:pos x="5" y="2"/>
                </a:cxn>
                <a:cxn ang="0">
                  <a:pos x="5" y="2"/>
                </a:cxn>
                <a:cxn ang="0">
                  <a:pos x="5" y="2"/>
                </a:cxn>
                <a:cxn ang="0">
                  <a:pos x="5" y="2"/>
                </a:cxn>
                <a:cxn ang="0">
                  <a:pos x="5" y="2"/>
                </a:cxn>
                <a:cxn ang="0">
                  <a:pos x="5" y="2"/>
                </a:cxn>
                <a:cxn ang="0">
                  <a:pos x="5" y="2"/>
                </a:cxn>
                <a:cxn ang="0">
                  <a:pos x="5" y="2"/>
                </a:cxn>
                <a:cxn ang="0">
                  <a:pos x="2" y="2"/>
                </a:cxn>
                <a:cxn ang="0">
                  <a:pos x="0" y="2"/>
                </a:cxn>
                <a:cxn ang="0">
                  <a:pos x="0" y="0"/>
                </a:cxn>
                <a:cxn ang="0">
                  <a:pos x="0" y="2"/>
                </a:cxn>
                <a:cxn ang="0">
                  <a:pos x="2" y="2"/>
                </a:cxn>
                <a:cxn ang="0">
                  <a:pos x="0" y="2"/>
                </a:cxn>
                <a:cxn ang="0">
                  <a:pos x="0"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5" y="2"/>
                </a:cxn>
                <a:cxn ang="0">
                  <a:pos x="5" y="2"/>
                </a:cxn>
                <a:cxn ang="0">
                  <a:pos x="5" y="2"/>
                </a:cxn>
                <a:cxn ang="0">
                  <a:pos x="5" y="13"/>
                </a:cxn>
                <a:cxn ang="0">
                  <a:pos x="5" y="13"/>
                </a:cxn>
                <a:cxn ang="0">
                  <a:pos x="5" y="13"/>
                </a:cxn>
                <a:cxn ang="0">
                  <a:pos x="5" y="13"/>
                </a:cxn>
                <a:cxn ang="0">
                  <a:pos x="5" y="13"/>
                </a:cxn>
                <a:cxn ang="0">
                  <a:pos x="5" y="13"/>
                </a:cxn>
                <a:cxn ang="0">
                  <a:pos x="5" y="13"/>
                </a:cxn>
                <a:cxn ang="0">
                  <a:pos x="2" y="13"/>
                </a:cxn>
              </a:cxnLst>
              <a:rect l="0" t="0" r="r" b="b"/>
              <a:pathLst>
                <a:path w="5" h="16">
                  <a:moveTo>
                    <a:pt x="2" y="13"/>
                  </a:moveTo>
                  <a:lnTo>
                    <a:pt x="2" y="16"/>
                  </a:lnTo>
                  <a:lnTo>
                    <a:pt x="2" y="16"/>
                  </a:lnTo>
                  <a:lnTo>
                    <a:pt x="2" y="16"/>
                  </a:lnTo>
                  <a:lnTo>
                    <a:pt x="2" y="16"/>
                  </a:lnTo>
                  <a:lnTo>
                    <a:pt x="5" y="16"/>
                  </a:lnTo>
                  <a:lnTo>
                    <a:pt x="5" y="16"/>
                  </a:lnTo>
                  <a:lnTo>
                    <a:pt x="5" y="16"/>
                  </a:lnTo>
                  <a:lnTo>
                    <a:pt x="5" y="16"/>
                  </a:lnTo>
                  <a:lnTo>
                    <a:pt x="5" y="16"/>
                  </a:lnTo>
                  <a:lnTo>
                    <a:pt x="5" y="13"/>
                  </a:lnTo>
                  <a:lnTo>
                    <a:pt x="5" y="13"/>
                  </a:lnTo>
                  <a:lnTo>
                    <a:pt x="5" y="13"/>
                  </a:lnTo>
                  <a:lnTo>
                    <a:pt x="5" y="13"/>
                  </a:lnTo>
                  <a:lnTo>
                    <a:pt x="5" y="13"/>
                  </a:lnTo>
                  <a:lnTo>
                    <a:pt x="5" y="2"/>
                  </a:lnTo>
                  <a:lnTo>
                    <a:pt x="5" y="2"/>
                  </a:lnTo>
                  <a:lnTo>
                    <a:pt x="5" y="2"/>
                  </a:lnTo>
                  <a:lnTo>
                    <a:pt x="5" y="2"/>
                  </a:lnTo>
                  <a:lnTo>
                    <a:pt x="5" y="2"/>
                  </a:lnTo>
                  <a:lnTo>
                    <a:pt x="5" y="2"/>
                  </a:lnTo>
                  <a:lnTo>
                    <a:pt x="5" y="2"/>
                  </a:lnTo>
                  <a:lnTo>
                    <a:pt x="5" y="2"/>
                  </a:lnTo>
                  <a:lnTo>
                    <a:pt x="5" y="2"/>
                  </a:lnTo>
                  <a:lnTo>
                    <a:pt x="5" y="2"/>
                  </a:lnTo>
                  <a:lnTo>
                    <a:pt x="5" y="2"/>
                  </a:lnTo>
                  <a:lnTo>
                    <a:pt x="2" y="2"/>
                  </a:lnTo>
                  <a:lnTo>
                    <a:pt x="0" y="2"/>
                  </a:lnTo>
                  <a:lnTo>
                    <a:pt x="0" y="0"/>
                  </a:lnTo>
                  <a:lnTo>
                    <a:pt x="0" y="2"/>
                  </a:lnTo>
                  <a:lnTo>
                    <a:pt x="2" y="2"/>
                  </a:lnTo>
                  <a:lnTo>
                    <a:pt x="0" y="2"/>
                  </a:lnTo>
                  <a:lnTo>
                    <a:pt x="0" y="2"/>
                  </a:lnTo>
                  <a:lnTo>
                    <a:pt x="2" y="2"/>
                  </a:lnTo>
                  <a:lnTo>
                    <a:pt x="2" y="2"/>
                  </a:lnTo>
                  <a:lnTo>
                    <a:pt x="2" y="2"/>
                  </a:lnTo>
                  <a:lnTo>
                    <a:pt x="2" y="2"/>
                  </a:lnTo>
                  <a:lnTo>
                    <a:pt x="2" y="2"/>
                  </a:lnTo>
                  <a:lnTo>
                    <a:pt x="2" y="2"/>
                  </a:lnTo>
                  <a:lnTo>
                    <a:pt x="2" y="2"/>
                  </a:lnTo>
                  <a:lnTo>
                    <a:pt x="2" y="2"/>
                  </a:lnTo>
                  <a:lnTo>
                    <a:pt x="2" y="2"/>
                  </a:lnTo>
                  <a:lnTo>
                    <a:pt x="2" y="2"/>
                  </a:lnTo>
                  <a:lnTo>
                    <a:pt x="5" y="2"/>
                  </a:lnTo>
                  <a:lnTo>
                    <a:pt x="5" y="2"/>
                  </a:lnTo>
                  <a:lnTo>
                    <a:pt x="5" y="2"/>
                  </a:lnTo>
                  <a:lnTo>
                    <a:pt x="5" y="13"/>
                  </a:lnTo>
                  <a:lnTo>
                    <a:pt x="5" y="13"/>
                  </a:lnTo>
                  <a:lnTo>
                    <a:pt x="5" y="13"/>
                  </a:lnTo>
                  <a:lnTo>
                    <a:pt x="5" y="13"/>
                  </a:lnTo>
                  <a:lnTo>
                    <a:pt x="5" y="13"/>
                  </a:lnTo>
                  <a:lnTo>
                    <a:pt x="5" y="13"/>
                  </a:lnTo>
                  <a:lnTo>
                    <a:pt x="5" y="13"/>
                  </a:lnTo>
                  <a:lnTo>
                    <a:pt x="2" y="13"/>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5" name="Freeform 36"/>
            <p:cNvSpPr/>
            <p:nvPr/>
          </p:nvSpPr>
          <p:spPr bwMode="auto">
            <a:xfrm>
              <a:off x="2468" y="776"/>
              <a:ext cx="5" cy="16"/>
            </a:xfrm>
            <a:custGeom>
              <a:avLst/>
              <a:gdLst/>
              <a:ahLst/>
              <a:cxnLst>
                <a:cxn ang="0">
                  <a:pos x="2" y="13"/>
                </a:cxn>
                <a:cxn ang="0">
                  <a:pos x="2" y="16"/>
                </a:cxn>
                <a:cxn ang="0">
                  <a:pos x="2" y="16"/>
                </a:cxn>
                <a:cxn ang="0">
                  <a:pos x="2" y="16"/>
                </a:cxn>
                <a:cxn ang="0">
                  <a:pos x="2" y="16"/>
                </a:cxn>
                <a:cxn ang="0">
                  <a:pos x="5" y="16"/>
                </a:cxn>
                <a:cxn ang="0">
                  <a:pos x="5" y="16"/>
                </a:cxn>
                <a:cxn ang="0">
                  <a:pos x="5" y="16"/>
                </a:cxn>
                <a:cxn ang="0">
                  <a:pos x="5" y="16"/>
                </a:cxn>
                <a:cxn ang="0">
                  <a:pos x="5" y="16"/>
                </a:cxn>
                <a:cxn ang="0">
                  <a:pos x="5" y="13"/>
                </a:cxn>
                <a:cxn ang="0">
                  <a:pos x="5" y="13"/>
                </a:cxn>
                <a:cxn ang="0">
                  <a:pos x="5" y="13"/>
                </a:cxn>
                <a:cxn ang="0">
                  <a:pos x="5" y="13"/>
                </a:cxn>
                <a:cxn ang="0">
                  <a:pos x="5" y="13"/>
                </a:cxn>
                <a:cxn ang="0">
                  <a:pos x="5" y="2"/>
                </a:cxn>
                <a:cxn ang="0">
                  <a:pos x="5" y="2"/>
                </a:cxn>
                <a:cxn ang="0">
                  <a:pos x="5" y="2"/>
                </a:cxn>
                <a:cxn ang="0">
                  <a:pos x="5" y="2"/>
                </a:cxn>
                <a:cxn ang="0">
                  <a:pos x="5" y="2"/>
                </a:cxn>
                <a:cxn ang="0">
                  <a:pos x="5" y="2"/>
                </a:cxn>
                <a:cxn ang="0">
                  <a:pos x="5" y="2"/>
                </a:cxn>
                <a:cxn ang="0">
                  <a:pos x="5" y="2"/>
                </a:cxn>
                <a:cxn ang="0">
                  <a:pos x="5" y="2"/>
                </a:cxn>
                <a:cxn ang="0">
                  <a:pos x="5" y="2"/>
                </a:cxn>
                <a:cxn ang="0">
                  <a:pos x="5" y="2"/>
                </a:cxn>
                <a:cxn ang="0">
                  <a:pos x="2" y="2"/>
                </a:cxn>
                <a:cxn ang="0">
                  <a:pos x="0" y="2"/>
                </a:cxn>
                <a:cxn ang="0">
                  <a:pos x="0" y="0"/>
                </a:cxn>
                <a:cxn ang="0">
                  <a:pos x="0" y="2"/>
                </a:cxn>
                <a:cxn ang="0">
                  <a:pos x="2" y="2"/>
                </a:cxn>
                <a:cxn ang="0">
                  <a:pos x="0" y="2"/>
                </a:cxn>
                <a:cxn ang="0">
                  <a:pos x="0"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2" y="2"/>
                </a:cxn>
                <a:cxn ang="0">
                  <a:pos x="5" y="2"/>
                </a:cxn>
                <a:cxn ang="0">
                  <a:pos x="5" y="2"/>
                </a:cxn>
                <a:cxn ang="0">
                  <a:pos x="5" y="2"/>
                </a:cxn>
                <a:cxn ang="0">
                  <a:pos x="5" y="13"/>
                </a:cxn>
                <a:cxn ang="0">
                  <a:pos x="5" y="13"/>
                </a:cxn>
                <a:cxn ang="0">
                  <a:pos x="5" y="13"/>
                </a:cxn>
                <a:cxn ang="0">
                  <a:pos x="5" y="13"/>
                </a:cxn>
                <a:cxn ang="0">
                  <a:pos x="5" y="13"/>
                </a:cxn>
                <a:cxn ang="0">
                  <a:pos x="5" y="13"/>
                </a:cxn>
                <a:cxn ang="0">
                  <a:pos x="5" y="13"/>
                </a:cxn>
                <a:cxn ang="0">
                  <a:pos x="2" y="13"/>
                </a:cxn>
              </a:cxnLst>
              <a:rect l="0" t="0" r="r" b="b"/>
              <a:pathLst>
                <a:path w="5" h="16">
                  <a:moveTo>
                    <a:pt x="2" y="13"/>
                  </a:moveTo>
                  <a:lnTo>
                    <a:pt x="2" y="16"/>
                  </a:lnTo>
                  <a:lnTo>
                    <a:pt x="2" y="16"/>
                  </a:lnTo>
                  <a:lnTo>
                    <a:pt x="2" y="16"/>
                  </a:lnTo>
                  <a:lnTo>
                    <a:pt x="2" y="16"/>
                  </a:lnTo>
                  <a:lnTo>
                    <a:pt x="5" y="16"/>
                  </a:lnTo>
                  <a:lnTo>
                    <a:pt x="5" y="16"/>
                  </a:lnTo>
                  <a:lnTo>
                    <a:pt x="5" y="16"/>
                  </a:lnTo>
                  <a:lnTo>
                    <a:pt x="5" y="16"/>
                  </a:lnTo>
                  <a:lnTo>
                    <a:pt x="5" y="16"/>
                  </a:lnTo>
                  <a:lnTo>
                    <a:pt x="5" y="13"/>
                  </a:lnTo>
                  <a:lnTo>
                    <a:pt x="5" y="13"/>
                  </a:lnTo>
                  <a:lnTo>
                    <a:pt x="5" y="13"/>
                  </a:lnTo>
                  <a:lnTo>
                    <a:pt x="5" y="13"/>
                  </a:lnTo>
                  <a:lnTo>
                    <a:pt x="5" y="13"/>
                  </a:lnTo>
                  <a:lnTo>
                    <a:pt x="5" y="2"/>
                  </a:lnTo>
                  <a:lnTo>
                    <a:pt x="5" y="2"/>
                  </a:lnTo>
                  <a:lnTo>
                    <a:pt x="5" y="2"/>
                  </a:lnTo>
                  <a:lnTo>
                    <a:pt x="5" y="2"/>
                  </a:lnTo>
                  <a:lnTo>
                    <a:pt x="5" y="2"/>
                  </a:lnTo>
                  <a:lnTo>
                    <a:pt x="5" y="2"/>
                  </a:lnTo>
                  <a:lnTo>
                    <a:pt x="5" y="2"/>
                  </a:lnTo>
                  <a:lnTo>
                    <a:pt x="5" y="2"/>
                  </a:lnTo>
                  <a:lnTo>
                    <a:pt x="5" y="2"/>
                  </a:lnTo>
                  <a:lnTo>
                    <a:pt x="5" y="2"/>
                  </a:lnTo>
                  <a:lnTo>
                    <a:pt x="5" y="2"/>
                  </a:lnTo>
                  <a:lnTo>
                    <a:pt x="2" y="2"/>
                  </a:lnTo>
                  <a:lnTo>
                    <a:pt x="0" y="2"/>
                  </a:lnTo>
                  <a:lnTo>
                    <a:pt x="0" y="0"/>
                  </a:lnTo>
                  <a:lnTo>
                    <a:pt x="0" y="2"/>
                  </a:lnTo>
                  <a:lnTo>
                    <a:pt x="2" y="2"/>
                  </a:lnTo>
                  <a:lnTo>
                    <a:pt x="0" y="2"/>
                  </a:lnTo>
                  <a:lnTo>
                    <a:pt x="0" y="2"/>
                  </a:lnTo>
                  <a:lnTo>
                    <a:pt x="2" y="2"/>
                  </a:lnTo>
                  <a:lnTo>
                    <a:pt x="2" y="2"/>
                  </a:lnTo>
                  <a:lnTo>
                    <a:pt x="2" y="2"/>
                  </a:lnTo>
                  <a:lnTo>
                    <a:pt x="2" y="2"/>
                  </a:lnTo>
                  <a:lnTo>
                    <a:pt x="2" y="2"/>
                  </a:lnTo>
                  <a:lnTo>
                    <a:pt x="2" y="2"/>
                  </a:lnTo>
                  <a:lnTo>
                    <a:pt x="2" y="2"/>
                  </a:lnTo>
                  <a:lnTo>
                    <a:pt x="2" y="2"/>
                  </a:lnTo>
                  <a:lnTo>
                    <a:pt x="2" y="2"/>
                  </a:lnTo>
                  <a:lnTo>
                    <a:pt x="2" y="2"/>
                  </a:lnTo>
                  <a:lnTo>
                    <a:pt x="2" y="2"/>
                  </a:lnTo>
                  <a:lnTo>
                    <a:pt x="5" y="2"/>
                  </a:lnTo>
                  <a:lnTo>
                    <a:pt x="5" y="2"/>
                  </a:lnTo>
                  <a:lnTo>
                    <a:pt x="5" y="2"/>
                  </a:lnTo>
                  <a:lnTo>
                    <a:pt x="5" y="13"/>
                  </a:lnTo>
                  <a:lnTo>
                    <a:pt x="5" y="13"/>
                  </a:lnTo>
                  <a:lnTo>
                    <a:pt x="5" y="13"/>
                  </a:lnTo>
                  <a:lnTo>
                    <a:pt x="5" y="13"/>
                  </a:lnTo>
                  <a:lnTo>
                    <a:pt x="5" y="13"/>
                  </a:lnTo>
                  <a:lnTo>
                    <a:pt x="5" y="13"/>
                  </a:lnTo>
                  <a:lnTo>
                    <a:pt x="5" y="13"/>
                  </a:lnTo>
                  <a:lnTo>
                    <a:pt x="2" y="13"/>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6" name="Freeform 37"/>
            <p:cNvSpPr/>
            <p:nvPr/>
          </p:nvSpPr>
          <p:spPr bwMode="auto">
            <a:xfrm>
              <a:off x="2470" y="778"/>
              <a:ext cx="3" cy="11"/>
            </a:xfrm>
            <a:custGeom>
              <a:avLst/>
              <a:gdLst/>
              <a:ahLst/>
              <a:cxnLst>
                <a:cxn ang="0">
                  <a:pos x="0" y="0"/>
                </a:cxn>
                <a:cxn ang="0">
                  <a:pos x="0" y="3"/>
                </a:cxn>
                <a:cxn ang="0">
                  <a:pos x="0" y="11"/>
                </a:cxn>
                <a:cxn ang="0">
                  <a:pos x="3" y="11"/>
                </a:cxn>
                <a:cxn ang="0">
                  <a:pos x="3" y="0"/>
                </a:cxn>
                <a:cxn ang="0">
                  <a:pos x="0" y="0"/>
                </a:cxn>
                <a:cxn ang="0">
                  <a:pos x="0" y="0"/>
                </a:cxn>
                <a:cxn ang="0">
                  <a:pos x="0" y="0"/>
                </a:cxn>
              </a:cxnLst>
              <a:rect l="0" t="0" r="r" b="b"/>
              <a:pathLst>
                <a:path w="3" h="11">
                  <a:moveTo>
                    <a:pt x="0" y="0"/>
                  </a:moveTo>
                  <a:lnTo>
                    <a:pt x="0" y="3"/>
                  </a:lnTo>
                  <a:lnTo>
                    <a:pt x="0" y="11"/>
                  </a:lnTo>
                  <a:lnTo>
                    <a:pt x="3" y="11"/>
                  </a:lnTo>
                  <a:lnTo>
                    <a:pt x="3" y="0"/>
                  </a:lnTo>
                  <a:lnTo>
                    <a:pt x="0" y="0"/>
                  </a:lnTo>
                  <a:lnTo>
                    <a:pt x="0" y="0"/>
                  </a:lnTo>
                  <a:lnTo>
                    <a:pt x="0" y="0"/>
                  </a:lnTo>
                  <a:close/>
                </a:path>
              </a:pathLst>
            </a:custGeom>
            <a:solidFill>
              <a:srgbClr val="C2C5C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7" name="Freeform 38"/>
            <p:cNvSpPr/>
            <p:nvPr/>
          </p:nvSpPr>
          <p:spPr bwMode="auto">
            <a:xfrm>
              <a:off x="2470" y="778"/>
              <a:ext cx="3" cy="11"/>
            </a:xfrm>
            <a:custGeom>
              <a:avLst/>
              <a:gdLst/>
              <a:ahLst/>
              <a:cxnLst>
                <a:cxn ang="0">
                  <a:pos x="0" y="0"/>
                </a:cxn>
                <a:cxn ang="0">
                  <a:pos x="0" y="3"/>
                </a:cxn>
                <a:cxn ang="0">
                  <a:pos x="0" y="11"/>
                </a:cxn>
                <a:cxn ang="0">
                  <a:pos x="3" y="11"/>
                </a:cxn>
                <a:cxn ang="0">
                  <a:pos x="3" y="0"/>
                </a:cxn>
                <a:cxn ang="0">
                  <a:pos x="0" y="0"/>
                </a:cxn>
                <a:cxn ang="0">
                  <a:pos x="0" y="0"/>
                </a:cxn>
                <a:cxn ang="0">
                  <a:pos x="0" y="0"/>
                </a:cxn>
              </a:cxnLst>
              <a:rect l="0" t="0" r="r" b="b"/>
              <a:pathLst>
                <a:path w="3" h="11">
                  <a:moveTo>
                    <a:pt x="0" y="0"/>
                  </a:moveTo>
                  <a:lnTo>
                    <a:pt x="0" y="3"/>
                  </a:lnTo>
                  <a:lnTo>
                    <a:pt x="0" y="11"/>
                  </a:lnTo>
                  <a:lnTo>
                    <a:pt x="3" y="11"/>
                  </a:lnTo>
                  <a:lnTo>
                    <a:pt x="3"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8" name="Freeform 39"/>
            <p:cNvSpPr/>
            <p:nvPr/>
          </p:nvSpPr>
          <p:spPr bwMode="auto">
            <a:xfrm>
              <a:off x="2484" y="809"/>
              <a:ext cx="6" cy="5"/>
            </a:xfrm>
            <a:custGeom>
              <a:avLst/>
              <a:gdLst/>
              <a:ahLst/>
              <a:cxnLst>
                <a:cxn ang="0">
                  <a:pos x="6" y="5"/>
                </a:cxn>
                <a:cxn ang="0">
                  <a:pos x="6" y="5"/>
                </a:cxn>
                <a:cxn ang="0">
                  <a:pos x="6" y="5"/>
                </a:cxn>
                <a:cxn ang="0">
                  <a:pos x="6" y="5"/>
                </a:cxn>
                <a:cxn ang="0">
                  <a:pos x="3" y="5"/>
                </a:cxn>
                <a:cxn ang="0">
                  <a:pos x="3" y="5"/>
                </a:cxn>
                <a:cxn ang="0">
                  <a:pos x="3" y="5"/>
                </a:cxn>
                <a:cxn ang="0">
                  <a:pos x="3" y="5"/>
                </a:cxn>
                <a:cxn ang="0">
                  <a:pos x="3" y="5"/>
                </a:cxn>
                <a:cxn ang="0">
                  <a:pos x="0" y="5"/>
                </a:cxn>
                <a:cxn ang="0">
                  <a:pos x="0" y="5"/>
                </a:cxn>
                <a:cxn ang="0">
                  <a:pos x="0" y="5"/>
                </a:cxn>
                <a:cxn ang="0">
                  <a:pos x="0" y="5"/>
                </a:cxn>
                <a:cxn ang="0">
                  <a:pos x="0" y="5"/>
                </a:cxn>
                <a:cxn ang="0">
                  <a:pos x="0" y="5"/>
                </a:cxn>
                <a:cxn ang="0">
                  <a:pos x="0" y="5"/>
                </a:cxn>
                <a:cxn ang="0">
                  <a:pos x="0" y="2"/>
                </a:cxn>
                <a:cxn ang="0">
                  <a:pos x="0" y="2"/>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3" y="0"/>
                </a:cxn>
                <a:cxn ang="0">
                  <a:pos x="6" y="0"/>
                </a:cxn>
                <a:cxn ang="0">
                  <a:pos x="6" y="0"/>
                </a:cxn>
                <a:cxn ang="0">
                  <a:pos x="6" y="0"/>
                </a:cxn>
                <a:cxn ang="0">
                  <a:pos x="6" y="0"/>
                </a:cxn>
                <a:cxn ang="0">
                  <a:pos x="6" y="0"/>
                </a:cxn>
                <a:cxn ang="0">
                  <a:pos x="6" y="0"/>
                </a:cxn>
                <a:cxn ang="0">
                  <a:pos x="6" y="2"/>
                </a:cxn>
                <a:cxn ang="0">
                  <a:pos x="6" y="2"/>
                </a:cxn>
                <a:cxn ang="0">
                  <a:pos x="6" y="5"/>
                </a:cxn>
                <a:cxn ang="0">
                  <a:pos x="6" y="5"/>
                </a:cxn>
              </a:cxnLst>
              <a:rect l="0" t="0" r="r" b="b"/>
              <a:pathLst>
                <a:path w="6" h="5">
                  <a:moveTo>
                    <a:pt x="6" y="5"/>
                  </a:moveTo>
                  <a:lnTo>
                    <a:pt x="6" y="5"/>
                  </a:lnTo>
                  <a:lnTo>
                    <a:pt x="6" y="5"/>
                  </a:lnTo>
                  <a:lnTo>
                    <a:pt x="6" y="5"/>
                  </a:lnTo>
                  <a:lnTo>
                    <a:pt x="6" y="5"/>
                  </a:lnTo>
                  <a:lnTo>
                    <a:pt x="6" y="5"/>
                  </a:lnTo>
                  <a:lnTo>
                    <a:pt x="6" y="5"/>
                  </a:lnTo>
                  <a:lnTo>
                    <a:pt x="6" y="5"/>
                  </a:lnTo>
                  <a:lnTo>
                    <a:pt x="6" y="5"/>
                  </a:lnTo>
                  <a:lnTo>
                    <a:pt x="3" y="5"/>
                  </a:lnTo>
                  <a:lnTo>
                    <a:pt x="3" y="5"/>
                  </a:lnTo>
                  <a:lnTo>
                    <a:pt x="3" y="5"/>
                  </a:lnTo>
                  <a:lnTo>
                    <a:pt x="3" y="5"/>
                  </a:lnTo>
                  <a:lnTo>
                    <a:pt x="3" y="5"/>
                  </a:lnTo>
                  <a:lnTo>
                    <a:pt x="3" y="5"/>
                  </a:lnTo>
                  <a:lnTo>
                    <a:pt x="3" y="5"/>
                  </a:lnTo>
                  <a:lnTo>
                    <a:pt x="3" y="5"/>
                  </a:lnTo>
                  <a:lnTo>
                    <a:pt x="3"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2"/>
                  </a:lnTo>
                  <a:lnTo>
                    <a:pt x="6" y="2"/>
                  </a:lnTo>
                  <a:lnTo>
                    <a:pt x="6" y="2"/>
                  </a:lnTo>
                  <a:lnTo>
                    <a:pt x="6" y="2"/>
                  </a:lnTo>
                  <a:lnTo>
                    <a:pt x="6" y="2"/>
                  </a:lnTo>
                  <a:lnTo>
                    <a:pt x="6" y="5"/>
                  </a:lnTo>
                  <a:lnTo>
                    <a:pt x="6" y="5"/>
                  </a:lnTo>
                  <a:lnTo>
                    <a:pt x="6" y="5"/>
                  </a:lnTo>
                  <a:lnTo>
                    <a:pt x="6" y="5"/>
                  </a:lnTo>
                  <a:close/>
                </a:path>
              </a:pathLst>
            </a:custGeom>
            <a:solidFill>
              <a:srgbClr val="C2C5C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99" name="Freeform 40"/>
            <p:cNvSpPr/>
            <p:nvPr/>
          </p:nvSpPr>
          <p:spPr bwMode="auto">
            <a:xfrm>
              <a:off x="2484" y="809"/>
              <a:ext cx="6" cy="5"/>
            </a:xfrm>
            <a:custGeom>
              <a:avLst/>
              <a:gdLst/>
              <a:ahLst/>
              <a:cxnLst>
                <a:cxn ang="0">
                  <a:pos x="6" y="5"/>
                </a:cxn>
                <a:cxn ang="0">
                  <a:pos x="6" y="5"/>
                </a:cxn>
                <a:cxn ang="0">
                  <a:pos x="6" y="5"/>
                </a:cxn>
                <a:cxn ang="0">
                  <a:pos x="6" y="5"/>
                </a:cxn>
                <a:cxn ang="0">
                  <a:pos x="6" y="5"/>
                </a:cxn>
                <a:cxn ang="0">
                  <a:pos x="3" y="5"/>
                </a:cxn>
                <a:cxn ang="0">
                  <a:pos x="3" y="5"/>
                </a:cxn>
                <a:cxn ang="0">
                  <a:pos x="3" y="5"/>
                </a:cxn>
                <a:cxn ang="0">
                  <a:pos x="3" y="5"/>
                </a:cxn>
                <a:cxn ang="0">
                  <a:pos x="3" y="5"/>
                </a:cxn>
                <a:cxn ang="0">
                  <a:pos x="0" y="5"/>
                </a:cxn>
                <a:cxn ang="0">
                  <a:pos x="0" y="5"/>
                </a:cxn>
                <a:cxn ang="0">
                  <a:pos x="0" y="5"/>
                </a:cxn>
                <a:cxn ang="0">
                  <a:pos x="0" y="5"/>
                </a:cxn>
                <a:cxn ang="0">
                  <a:pos x="0" y="5"/>
                </a:cxn>
                <a:cxn ang="0">
                  <a:pos x="0" y="5"/>
                </a:cxn>
                <a:cxn ang="0">
                  <a:pos x="0" y="5"/>
                </a:cxn>
                <a:cxn ang="0">
                  <a:pos x="0" y="5"/>
                </a:cxn>
                <a:cxn ang="0">
                  <a:pos x="0" y="5"/>
                </a:cxn>
                <a:cxn ang="0">
                  <a:pos x="0" y="2"/>
                </a:cxn>
                <a:cxn ang="0">
                  <a:pos x="0" y="2"/>
                </a:cxn>
                <a:cxn ang="0">
                  <a:pos x="0" y="2"/>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3" y="0"/>
                </a:cxn>
                <a:cxn ang="0">
                  <a:pos x="3" y="0"/>
                </a:cxn>
                <a:cxn ang="0">
                  <a:pos x="6" y="0"/>
                </a:cxn>
                <a:cxn ang="0">
                  <a:pos x="6" y="0"/>
                </a:cxn>
                <a:cxn ang="0">
                  <a:pos x="6" y="0"/>
                </a:cxn>
                <a:cxn ang="0">
                  <a:pos x="6" y="0"/>
                </a:cxn>
                <a:cxn ang="0">
                  <a:pos x="6" y="0"/>
                </a:cxn>
                <a:cxn ang="0">
                  <a:pos x="6" y="0"/>
                </a:cxn>
                <a:cxn ang="0">
                  <a:pos x="6" y="0"/>
                </a:cxn>
                <a:cxn ang="0">
                  <a:pos x="6" y="0"/>
                </a:cxn>
                <a:cxn ang="0">
                  <a:pos x="6" y="2"/>
                </a:cxn>
                <a:cxn ang="0">
                  <a:pos x="6" y="2"/>
                </a:cxn>
                <a:cxn ang="0">
                  <a:pos x="6" y="2"/>
                </a:cxn>
                <a:cxn ang="0">
                  <a:pos x="6" y="5"/>
                </a:cxn>
                <a:cxn ang="0">
                  <a:pos x="6" y="5"/>
                </a:cxn>
              </a:cxnLst>
              <a:rect l="0" t="0" r="r" b="b"/>
              <a:pathLst>
                <a:path w="6" h="5">
                  <a:moveTo>
                    <a:pt x="6" y="5"/>
                  </a:moveTo>
                  <a:lnTo>
                    <a:pt x="6" y="5"/>
                  </a:lnTo>
                  <a:lnTo>
                    <a:pt x="6" y="5"/>
                  </a:lnTo>
                  <a:lnTo>
                    <a:pt x="6" y="5"/>
                  </a:lnTo>
                  <a:lnTo>
                    <a:pt x="6" y="5"/>
                  </a:lnTo>
                  <a:lnTo>
                    <a:pt x="6" y="5"/>
                  </a:lnTo>
                  <a:lnTo>
                    <a:pt x="6" y="5"/>
                  </a:lnTo>
                  <a:lnTo>
                    <a:pt x="6" y="5"/>
                  </a:lnTo>
                  <a:lnTo>
                    <a:pt x="6" y="5"/>
                  </a:lnTo>
                  <a:lnTo>
                    <a:pt x="6" y="5"/>
                  </a:lnTo>
                  <a:lnTo>
                    <a:pt x="3" y="5"/>
                  </a:lnTo>
                  <a:lnTo>
                    <a:pt x="3" y="5"/>
                  </a:lnTo>
                  <a:lnTo>
                    <a:pt x="3" y="5"/>
                  </a:lnTo>
                  <a:lnTo>
                    <a:pt x="3" y="5"/>
                  </a:lnTo>
                  <a:lnTo>
                    <a:pt x="3" y="5"/>
                  </a:lnTo>
                  <a:lnTo>
                    <a:pt x="3" y="5"/>
                  </a:lnTo>
                  <a:lnTo>
                    <a:pt x="3" y="5"/>
                  </a:lnTo>
                  <a:lnTo>
                    <a:pt x="3" y="5"/>
                  </a:lnTo>
                  <a:lnTo>
                    <a:pt x="3" y="5"/>
                  </a:lnTo>
                  <a:lnTo>
                    <a:pt x="3" y="5"/>
                  </a:lnTo>
                  <a:lnTo>
                    <a:pt x="3"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0"/>
                  </a:lnTo>
                  <a:lnTo>
                    <a:pt x="6" y="2"/>
                  </a:lnTo>
                  <a:lnTo>
                    <a:pt x="6" y="2"/>
                  </a:lnTo>
                  <a:lnTo>
                    <a:pt x="6" y="2"/>
                  </a:lnTo>
                  <a:lnTo>
                    <a:pt x="6" y="2"/>
                  </a:lnTo>
                  <a:lnTo>
                    <a:pt x="6" y="2"/>
                  </a:lnTo>
                  <a:lnTo>
                    <a:pt x="6" y="2"/>
                  </a:lnTo>
                  <a:lnTo>
                    <a:pt x="6" y="5"/>
                  </a:lnTo>
                  <a:lnTo>
                    <a:pt x="6" y="5"/>
                  </a:lnTo>
                  <a:lnTo>
                    <a:pt x="6" y="5"/>
                  </a:lnTo>
                  <a:lnTo>
                    <a:pt x="6" y="5"/>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0" name="Freeform 41"/>
            <p:cNvSpPr/>
            <p:nvPr/>
          </p:nvSpPr>
          <p:spPr bwMode="auto">
            <a:xfrm>
              <a:off x="2484" y="809"/>
              <a:ext cx="3" cy="5"/>
            </a:xfrm>
            <a:custGeom>
              <a:avLst/>
              <a:gdLst/>
              <a:ahLst/>
              <a:cxnLst>
                <a:cxn ang="0">
                  <a:pos x="0" y="0"/>
                </a:cxn>
                <a:cxn ang="0">
                  <a:pos x="0" y="0"/>
                </a:cxn>
                <a:cxn ang="0">
                  <a:pos x="0"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2"/>
                </a:cxn>
                <a:cxn ang="0">
                  <a:pos x="3" y="2"/>
                </a:cxn>
                <a:cxn ang="0">
                  <a:pos x="3" y="2"/>
                </a:cxn>
                <a:cxn ang="0">
                  <a:pos x="3" y="2"/>
                </a:cxn>
                <a:cxn ang="0">
                  <a:pos x="3" y="2"/>
                </a:cxn>
                <a:cxn ang="0">
                  <a:pos x="3" y="2"/>
                </a:cxn>
                <a:cxn ang="0">
                  <a:pos x="3" y="5"/>
                </a:cxn>
                <a:cxn ang="0">
                  <a:pos x="3" y="5"/>
                </a:cxn>
                <a:cxn ang="0">
                  <a:pos x="3" y="5"/>
                </a:cxn>
                <a:cxn ang="0">
                  <a:pos x="3" y="5"/>
                </a:cxn>
                <a:cxn ang="0">
                  <a:pos x="3" y="5"/>
                </a:cxn>
                <a:cxn ang="0">
                  <a:pos x="3" y="5"/>
                </a:cxn>
                <a:cxn ang="0">
                  <a:pos x="3" y="5"/>
                </a:cxn>
                <a:cxn ang="0">
                  <a:pos x="3" y="5"/>
                </a:cxn>
                <a:cxn ang="0">
                  <a:pos x="3" y="5"/>
                </a:cxn>
                <a:cxn ang="0">
                  <a:pos x="3" y="5"/>
                </a:cxn>
                <a:cxn ang="0">
                  <a:pos x="3" y="5"/>
                </a:cxn>
                <a:cxn ang="0">
                  <a:pos x="0" y="5"/>
                </a:cxn>
                <a:cxn ang="0">
                  <a:pos x="0" y="5"/>
                </a:cxn>
                <a:cxn ang="0">
                  <a:pos x="0" y="5"/>
                </a:cxn>
                <a:cxn ang="0">
                  <a:pos x="0" y="5"/>
                </a:cxn>
                <a:cxn ang="0">
                  <a:pos x="0" y="2"/>
                </a:cxn>
                <a:cxn ang="0">
                  <a:pos x="0" y="2"/>
                </a:cxn>
                <a:cxn ang="0">
                  <a:pos x="0" y="2"/>
                </a:cxn>
                <a:cxn ang="0">
                  <a:pos x="0" y="2"/>
                </a:cxn>
                <a:cxn ang="0">
                  <a:pos x="0" y="0"/>
                </a:cxn>
                <a:cxn ang="0">
                  <a:pos x="0" y="0"/>
                </a:cxn>
                <a:cxn ang="0">
                  <a:pos x="0" y="0"/>
                </a:cxn>
                <a:cxn ang="0">
                  <a:pos x="0" y="0"/>
                </a:cxn>
              </a:cxnLst>
              <a:rect l="0" t="0" r="r" b="b"/>
              <a:pathLst>
                <a:path w="3" h="5">
                  <a:moveTo>
                    <a:pt x="0" y="0"/>
                  </a:moveTo>
                  <a:lnTo>
                    <a:pt x="0" y="0"/>
                  </a:lnTo>
                  <a:lnTo>
                    <a:pt x="0"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2"/>
                  </a:lnTo>
                  <a:lnTo>
                    <a:pt x="3" y="2"/>
                  </a:lnTo>
                  <a:lnTo>
                    <a:pt x="3" y="2"/>
                  </a:lnTo>
                  <a:lnTo>
                    <a:pt x="3" y="2"/>
                  </a:lnTo>
                  <a:lnTo>
                    <a:pt x="3" y="2"/>
                  </a:lnTo>
                  <a:lnTo>
                    <a:pt x="3" y="2"/>
                  </a:lnTo>
                  <a:lnTo>
                    <a:pt x="3" y="5"/>
                  </a:lnTo>
                  <a:lnTo>
                    <a:pt x="3" y="5"/>
                  </a:lnTo>
                  <a:lnTo>
                    <a:pt x="3" y="5"/>
                  </a:lnTo>
                  <a:lnTo>
                    <a:pt x="3" y="5"/>
                  </a:lnTo>
                  <a:lnTo>
                    <a:pt x="3" y="5"/>
                  </a:lnTo>
                  <a:lnTo>
                    <a:pt x="3" y="5"/>
                  </a:lnTo>
                  <a:lnTo>
                    <a:pt x="3" y="5"/>
                  </a:lnTo>
                  <a:lnTo>
                    <a:pt x="3" y="5"/>
                  </a:lnTo>
                  <a:lnTo>
                    <a:pt x="3" y="5"/>
                  </a:lnTo>
                  <a:lnTo>
                    <a:pt x="3" y="5"/>
                  </a:lnTo>
                  <a:lnTo>
                    <a:pt x="3" y="5"/>
                  </a:lnTo>
                  <a:lnTo>
                    <a:pt x="0" y="5"/>
                  </a:lnTo>
                  <a:lnTo>
                    <a:pt x="0" y="5"/>
                  </a:lnTo>
                  <a:lnTo>
                    <a:pt x="0" y="5"/>
                  </a:lnTo>
                  <a:lnTo>
                    <a:pt x="0" y="5"/>
                  </a:lnTo>
                  <a:lnTo>
                    <a:pt x="0" y="2"/>
                  </a:lnTo>
                  <a:lnTo>
                    <a:pt x="0" y="2"/>
                  </a:lnTo>
                  <a:lnTo>
                    <a:pt x="0" y="2"/>
                  </a:lnTo>
                  <a:lnTo>
                    <a:pt x="0" y="2"/>
                  </a:lnTo>
                  <a:lnTo>
                    <a:pt x="0" y="0"/>
                  </a:lnTo>
                  <a:lnTo>
                    <a:pt x="0" y="0"/>
                  </a:lnTo>
                  <a:lnTo>
                    <a:pt x="0" y="0"/>
                  </a:lnTo>
                  <a:lnTo>
                    <a:pt x="0" y="0"/>
                  </a:lnTo>
                  <a:close/>
                </a:path>
              </a:pathLst>
            </a:custGeom>
            <a:solidFill>
              <a:srgbClr val="FFFFFF"/>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1" name="Freeform 42"/>
            <p:cNvSpPr/>
            <p:nvPr/>
          </p:nvSpPr>
          <p:spPr bwMode="auto">
            <a:xfrm>
              <a:off x="2484" y="809"/>
              <a:ext cx="3" cy="5"/>
            </a:xfrm>
            <a:custGeom>
              <a:avLst/>
              <a:gdLst/>
              <a:ahLst/>
              <a:cxnLst>
                <a:cxn ang="0">
                  <a:pos x="0" y="0"/>
                </a:cxn>
                <a:cxn ang="0">
                  <a:pos x="0" y="0"/>
                </a:cxn>
                <a:cxn ang="0">
                  <a:pos x="0"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2"/>
                </a:cxn>
                <a:cxn ang="0">
                  <a:pos x="3" y="2"/>
                </a:cxn>
                <a:cxn ang="0">
                  <a:pos x="3" y="2"/>
                </a:cxn>
                <a:cxn ang="0">
                  <a:pos x="3" y="2"/>
                </a:cxn>
                <a:cxn ang="0">
                  <a:pos x="3" y="2"/>
                </a:cxn>
                <a:cxn ang="0">
                  <a:pos x="3" y="2"/>
                </a:cxn>
                <a:cxn ang="0">
                  <a:pos x="3" y="5"/>
                </a:cxn>
                <a:cxn ang="0">
                  <a:pos x="3" y="5"/>
                </a:cxn>
                <a:cxn ang="0">
                  <a:pos x="3" y="5"/>
                </a:cxn>
                <a:cxn ang="0">
                  <a:pos x="3" y="5"/>
                </a:cxn>
                <a:cxn ang="0">
                  <a:pos x="3" y="5"/>
                </a:cxn>
                <a:cxn ang="0">
                  <a:pos x="3" y="5"/>
                </a:cxn>
                <a:cxn ang="0">
                  <a:pos x="3" y="5"/>
                </a:cxn>
                <a:cxn ang="0">
                  <a:pos x="3" y="5"/>
                </a:cxn>
                <a:cxn ang="0">
                  <a:pos x="3" y="5"/>
                </a:cxn>
                <a:cxn ang="0">
                  <a:pos x="3" y="5"/>
                </a:cxn>
                <a:cxn ang="0">
                  <a:pos x="3" y="5"/>
                </a:cxn>
                <a:cxn ang="0">
                  <a:pos x="0" y="5"/>
                </a:cxn>
                <a:cxn ang="0">
                  <a:pos x="0" y="5"/>
                </a:cxn>
                <a:cxn ang="0">
                  <a:pos x="0" y="5"/>
                </a:cxn>
                <a:cxn ang="0">
                  <a:pos x="0" y="5"/>
                </a:cxn>
                <a:cxn ang="0">
                  <a:pos x="0" y="2"/>
                </a:cxn>
                <a:cxn ang="0">
                  <a:pos x="0" y="2"/>
                </a:cxn>
                <a:cxn ang="0">
                  <a:pos x="0" y="2"/>
                </a:cxn>
                <a:cxn ang="0">
                  <a:pos x="0" y="2"/>
                </a:cxn>
                <a:cxn ang="0">
                  <a:pos x="0" y="2"/>
                </a:cxn>
                <a:cxn ang="0">
                  <a:pos x="0" y="2"/>
                </a:cxn>
                <a:cxn ang="0">
                  <a:pos x="0" y="0"/>
                </a:cxn>
                <a:cxn ang="0">
                  <a:pos x="0" y="0"/>
                </a:cxn>
                <a:cxn ang="0">
                  <a:pos x="0" y="0"/>
                </a:cxn>
                <a:cxn ang="0">
                  <a:pos x="0" y="0"/>
                </a:cxn>
              </a:cxnLst>
              <a:rect l="0" t="0" r="r" b="b"/>
              <a:pathLst>
                <a:path w="3" h="5">
                  <a:moveTo>
                    <a:pt x="0" y="0"/>
                  </a:moveTo>
                  <a:lnTo>
                    <a:pt x="0" y="0"/>
                  </a:lnTo>
                  <a:lnTo>
                    <a:pt x="0"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2"/>
                  </a:lnTo>
                  <a:lnTo>
                    <a:pt x="3" y="2"/>
                  </a:lnTo>
                  <a:lnTo>
                    <a:pt x="3" y="2"/>
                  </a:lnTo>
                  <a:lnTo>
                    <a:pt x="3" y="2"/>
                  </a:lnTo>
                  <a:lnTo>
                    <a:pt x="3" y="2"/>
                  </a:lnTo>
                  <a:lnTo>
                    <a:pt x="3" y="2"/>
                  </a:lnTo>
                  <a:lnTo>
                    <a:pt x="3" y="5"/>
                  </a:lnTo>
                  <a:lnTo>
                    <a:pt x="3" y="5"/>
                  </a:lnTo>
                  <a:lnTo>
                    <a:pt x="3" y="5"/>
                  </a:lnTo>
                  <a:lnTo>
                    <a:pt x="3" y="5"/>
                  </a:lnTo>
                  <a:lnTo>
                    <a:pt x="3" y="5"/>
                  </a:lnTo>
                  <a:lnTo>
                    <a:pt x="3" y="5"/>
                  </a:lnTo>
                  <a:lnTo>
                    <a:pt x="3" y="5"/>
                  </a:lnTo>
                  <a:lnTo>
                    <a:pt x="3" y="5"/>
                  </a:lnTo>
                  <a:lnTo>
                    <a:pt x="3" y="5"/>
                  </a:lnTo>
                  <a:lnTo>
                    <a:pt x="3" y="5"/>
                  </a:lnTo>
                  <a:lnTo>
                    <a:pt x="3" y="5"/>
                  </a:lnTo>
                  <a:lnTo>
                    <a:pt x="0" y="5"/>
                  </a:lnTo>
                  <a:lnTo>
                    <a:pt x="0" y="5"/>
                  </a:lnTo>
                  <a:lnTo>
                    <a:pt x="0" y="5"/>
                  </a:lnTo>
                  <a:lnTo>
                    <a:pt x="0" y="5"/>
                  </a:lnTo>
                  <a:lnTo>
                    <a:pt x="0" y="2"/>
                  </a:lnTo>
                  <a:lnTo>
                    <a:pt x="0" y="2"/>
                  </a:lnTo>
                  <a:lnTo>
                    <a:pt x="0" y="2"/>
                  </a:lnTo>
                  <a:lnTo>
                    <a:pt x="0" y="2"/>
                  </a:lnTo>
                  <a:lnTo>
                    <a:pt x="0" y="2"/>
                  </a:lnTo>
                  <a:lnTo>
                    <a:pt x="0" y="2"/>
                  </a:lnTo>
                  <a:lnTo>
                    <a:pt x="0"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2" name="Freeform 43"/>
            <p:cNvSpPr/>
            <p:nvPr/>
          </p:nvSpPr>
          <p:spPr bwMode="auto">
            <a:xfrm>
              <a:off x="2410" y="773"/>
              <a:ext cx="11" cy="3"/>
            </a:xfrm>
            <a:custGeom>
              <a:avLst/>
              <a:gdLst/>
              <a:ahLst/>
              <a:cxnLst>
                <a:cxn ang="0">
                  <a:pos x="3" y="3"/>
                </a:cxn>
                <a:cxn ang="0">
                  <a:pos x="5" y="3"/>
                </a:cxn>
                <a:cxn ang="0">
                  <a:pos x="5" y="3"/>
                </a:cxn>
                <a:cxn ang="0">
                  <a:pos x="11" y="0"/>
                </a:cxn>
                <a:cxn ang="0">
                  <a:pos x="11" y="0"/>
                </a:cxn>
                <a:cxn ang="0">
                  <a:pos x="11" y="3"/>
                </a:cxn>
                <a:cxn ang="0">
                  <a:pos x="11" y="3"/>
                </a:cxn>
                <a:cxn ang="0">
                  <a:pos x="5" y="3"/>
                </a:cxn>
                <a:cxn ang="0">
                  <a:pos x="5" y="3"/>
                </a:cxn>
                <a:cxn ang="0">
                  <a:pos x="3"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3" y="3"/>
                </a:cxn>
                <a:cxn ang="0">
                  <a:pos x="3" y="3"/>
                </a:cxn>
              </a:cxnLst>
              <a:rect l="0" t="0" r="r" b="b"/>
              <a:pathLst>
                <a:path w="11" h="3">
                  <a:moveTo>
                    <a:pt x="3" y="3"/>
                  </a:moveTo>
                  <a:lnTo>
                    <a:pt x="5" y="3"/>
                  </a:lnTo>
                  <a:lnTo>
                    <a:pt x="5" y="3"/>
                  </a:lnTo>
                  <a:lnTo>
                    <a:pt x="11" y="0"/>
                  </a:lnTo>
                  <a:lnTo>
                    <a:pt x="11" y="0"/>
                  </a:lnTo>
                  <a:lnTo>
                    <a:pt x="11" y="3"/>
                  </a:lnTo>
                  <a:lnTo>
                    <a:pt x="11" y="3"/>
                  </a:lnTo>
                  <a:lnTo>
                    <a:pt x="5" y="3"/>
                  </a:lnTo>
                  <a:lnTo>
                    <a:pt x="5" y="3"/>
                  </a:lnTo>
                  <a:lnTo>
                    <a:pt x="3"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3" y="3"/>
                  </a:lnTo>
                  <a:lnTo>
                    <a:pt x="3" y="3"/>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3" name="Freeform 44"/>
            <p:cNvSpPr/>
            <p:nvPr/>
          </p:nvSpPr>
          <p:spPr bwMode="auto">
            <a:xfrm>
              <a:off x="2410" y="773"/>
              <a:ext cx="11" cy="3"/>
            </a:xfrm>
            <a:custGeom>
              <a:avLst/>
              <a:gdLst/>
              <a:ahLst/>
              <a:cxnLst>
                <a:cxn ang="0">
                  <a:pos x="3" y="3"/>
                </a:cxn>
                <a:cxn ang="0">
                  <a:pos x="5" y="3"/>
                </a:cxn>
                <a:cxn ang="0">
                  <a:pos x="5" y="3"/>
                </a:cxn>
                <a:cxn ang="0">
                  <a:pos x="11" y="0"/>
                </a:cxn>
                <a:cxn ang="0">
                  <a:pos x="11" y="0"/>
                </a:cxn>
                <a:cxn ang="0">
                  <a:pos x="11" y="3"/>
                </a:cxn>
                <a:cxn ang="0">
                  <a:pos x="11" y="3"/>
                </a:cxn>
                <a:cxn ang="0">
                  <a:pos x="5" y="3"/>
                </a:cxn>
                <a:cxn ang="0">
                  <a:pos x="5" y="3"/>
                </a:cxn>
                <a:cxn ang="0">
                  <a:pos x="3"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3" y="3"/>
                </a:cxn>
                <a:cxn ang="0">
                  <a:pos x="3" y="3"/>
                </a:cxn>
              </a:cxnLst>
              <a:rect l="0" t="0" r="r" b="b"/>
              <a:pathLst>
                <a:path w="11" h="3">
                  <a:moveTo>
                    <a:pt x="3" y="3"/>
                  </a:moveTo>
                  <a:lnTo>
                    <a:pt x="5" y="3"/>
                  </a:lnTo>
                  <a:lnTo>
                    <a:pt x="5" y="3"/>
                  </a:lnTo>
                  <a:lnTo>
                    <a:pt x="11" y="0"/>
                  </a:lnTo>
                  <a:lnTo>
                    <a:pt x="11" y="0"/>
                  </a:lnTo>
                  <a:lnTo>
                    <a:pt x="11" y="3"/>
                  </a:lnTo>
                  <a:lnTo>
                    <a:pt x="11" y="3"/>
                  </a:lnTo>
                  <a:lnTo>
                    <a:pt x="5" y="3"/>
                  </a:lnTo>
                  <a:lnTo>
                    <a:pt x="5" y="3"/>
                  </a:lnTo>
                  <a:lnTo>
                    <a:pt x="3"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3" y="3"/>
                  </a:lnTo>
                  <a:lnTo>
                    <a:pt x="3" y="3"/>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4" name="Rectangle 45"/>
            <p:cNvSpPr>
              <a:spLocks noChangeArrowheads="1"/>
            </p:cNvSpPr>
            <p:nvPr/>
          </p:nvSpPr>
          <p:spPr bwMode="auto">
            <a:xfrm>
              <a:off x="2413" y="776"/>
              <a:ext cx="1" cy="1"/>
            </a:xfrm>
            <a:prstGeom prst="rect">
              <a:avLst/>
            </a:prstGeom>
            <a:noFill/>
            <a:ln w="0">
              <a:solidFill>
                <a:srgbClr val="242728"/>
              </a:solidFill>
              <a:miter lim="800000"/>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5" name="Rectangle 46"/>
            <p:cNvSpPr>
              <a:spLocks noChangeArrowheads="1"/>
            </p:cNvSpPr>
            <p:nvPr/>
          </p:nvSpPr>
          <p:spPr bwMode="auto">
            <a:xfrm>
              <a:off x="2421" y="789"/>
              <a:ext cx="3" cy="3"/>
            </a:xfrm>
            <a:prstGeom prst="rect">
              <a:avLst/>
            </a:prstGeom>
            <a:noFill/>
            <a:ln w="0">
              <a:solidFill>
                <a:srgbClr val="242728"/>
              </a:solidFill>
              <a:miter lim="800000"/>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6" name="Freeform 47"/>
            <p:cNvSpPr/>
            <p:nvPr/>
          </p:nvSpPr>
          <p:spPr bwMode="auto">
            <a:xfrm>
              <a:off x="2415" y="776"/>
              <a:ext cx="6" cy="16"/>
            </a:xfrm>
            <a:custGeom>
              <a:avLst/>
              <a:gdLst/>
              <a:ahLst/>
              <a:cxnLst>
                <a:cxn ang="0">
                  <a:pos x="3" y="0"/>
                </a:cxn>
                <a:cxn ang="0">
                  <a:pos x="6" y="13"/>
                </a:cxn>
                <a:cxn ang="0">
                  <a:pos x="6" y="16"/>
                </a:cxn>
                <a:cxn ang="0">
                  <a:pos x="6" y="16"/>
                </a:cxn>
                <a:cxn ang="0">
                  <a:pos x="6" y="16"/>
                </a:cxn>
                <a:cxn ang="0">
                  <a:pos x="3" y="16"/>
                </a:cxn>
                <a:cxn ang="0">
                  <a:pos x="3" y="16"/>
                </a:cxn>
                <a:cxn ang="0">
                  <a:pos x="3" y="16"/>
                </a:cxn>
                <a:cxn ang="0">
                  <a:pos x="3" y="16"/>
                </a:cxn>
                <a:cxn ang="0">
                  <a:pos x="3" y="16"/>
                </a:cxn>
                <a:cxn ang="0">
                  <a:pos x="3" y="16"/>
                </a:cxn>
                <a:cxn ang="0">
                  <a:pos x="3" y="16"/>
                </a:cxn>
                <a:cxn ang="0">
                  <a:pos x="3" y="16"/>
                </a:cxn>
                <a:cxn ang="0">
                  <a:pos x="3" y="16"/>
                </a:cxn>
                <a:cxn ang="0">
                  <a:pos x="3" y="16"/>
                </a:cxn>
                <a:cxn ang="0">
                  <a:pos x="3" y="16"/>
                </a:cxn>
                <a:cxn ang="0">
                  <a:pos x="0" y="13"/>
                </a:cxn>
                <a:cxn ang="0">
                  <a:pos x="0" y="13"/>
                </a:cxn>
                <a:cxn ang="0">
                  <a:pos x="0" y="0"/>
                </a:cxn>
                <a:cxn ang="0">
                  <a:pos x="0" y="0"/>
                </a:cxn>
                <a:cxn ang="0">
                  <a:pos x="3" y="0"/>
                </a:cxn>
                <a:cxn ang="0">
                  <a:pos x="3" y="0"/>
                </a:cxn>
                <a:cxn ang="0">
                  <a:pos x="3" y="0"/>
                </a:cxn>
              </a:cxnLst>
              <a:rect l="0" t="0" r="r" b="b"/>
              <a:pathLst>
                <a:path w="6" h="16">
                  <a:moveTo>
                    <a:pt x="3" y="0"/>
                  </a:moveTo>
                  <a:lnTo>
                    <a:pt x="6" y="13"/>
                  </a:lnTo>
                  <a:lnTo>
                    <a:pt x="6" y="16"/>
                  </a:lnTo>
                  <a:lnTo>
                    <a:pt x="6" y="16"/>
                  </a:lnTo>
                  <a:lnTo>
                    <a:pt x="6" y="16"/>
                  </a:lnTo>
                  <a:lnTo>
                    <a:pt x="3" y="16"/>
                  </a:lnTo>
                  <a:lnTo>
                    <a:pt x="3" y="16"/>
                  </a:lnTo>
                  <a:lnTo>
                    <a:pt x="3" y="16"/>
                  </a:lnTo>
                  <a:lnTo>
                    <a:pt x="3" y="16"/>
                  </a:lnTo>
                  <a:lnTo>
                    <a:pt x="3" y="16"/>
                  </a:lnTo>
                  <a:lnTo>
                    <a:pt x="3" y="16"/>
                  </a:lnTo>
                  <a:lnTo>
                    <a:pt x="3" y="16"/>
                  </a:lnTo>
                  <a:lnTo>
                    <a:pt x="3" y="16"/>
                  </a:lnTo>
                  <a:lnTo>
                    <a:pt x="3" y="16"/>
                  </a:lnTo>
                  <a:lnTo>
                    <a:pt x="3" y="16"/>
                  </a:lnTo>
                  <a:lnTo>
                    <a:pt x="3" y="16"/>
                  </a:lnTo>
                  <a:lnTo>
                    <a:pt x="0" y="13"/>
                  </a:lnTo>
                  <a:lnTo>
                    <a:pt x="0" y="13"/>
                  </a:lnTo>
                  <a:lnTo>
                    <a:pt x="0" y="0"/>
                  </a:lnTo>
                  <a:lnTo>
                    <a:pt x="0" y="0"/>
                  </a:lnTo>
                  <a:lnTo>
                    <a:pt x="3" y="0"/>
                  </a:lnTo>
                  <a:lnTo>
                    <a:pt x="3" y="0"/>
                  </a:lnTo>
                  <a:lnTo>
                    <a:pt x="3"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7" name="Freeform 48"/>
            <p:cNvSpPr/>
            <p:nvPr/>
          </p:nvSpPr>
          <p:spPr bwMode="auto">
            <a:xfrm>
              <a:off x="2415" y="776"/>
              <a:ext cx="6" cy="16"/>
            </a:xfrm>
            <a:custGeom>
              <a:avLst/>
              <a:gdLst/>
              <a:ahLst/>
              <a:cxnLst>
                <a:cxn ang="0">
                  <a:pos x="3" y="0"/>
                </a:cxn>
                <a:cxn ang="0">
                  <a:pos x="6" y="13"/>
                </a:cxn>
                <a:cxn ang="0">
                  <a:pos x="6" y="16"/>
                </a:cxn>
                <a:cxn ang="0">
                  <a:pos x="6" y="16"/>
                </a:cxn>
                <a:cxn ang="0">
                  <a:pos x="6" y="16"/>
                </a:cxn>
                <a:cxn ang="0">
                  <a:pos x="3" y="16"/>
                </a:cxn>
                <a:cxn ang="0">
                  <a:pos x="3" y="16"/>
                </a:cxn>
                <a:cxn ang="0">
                  <a:pos x="3" y="16"/>
                </a:cxn>
                <a:cxn ang="0">
                  <a:pos x="3" y="16"/>
                </a:cxn>
                <a:cxn ang="0">
                  <a:pos x="3" y="16"/>
                </a:cxn>
                <a:cxn ang="0">
                  <a:pos x="3" y="16"/>
                </a:cxn>
                <a:cxn ang="0">
                  <a:pos x="3" y="16"/>
                </a:cxn>
                <a:cxn ang="0">
                  <a:pos x="3" y="16"/>
                </a:cxn>
                <a:cxn ang="0">
                  <a:pos x="3" y="16"/>
                </a:cxn>
                <a:cxn ang="0">
                  <a:pos x="3" y="16"/>
                </a:cxn>
                <a:cxn ang="0">
                  <a:pos x="3" y="16"/>
                </a:cxn>
                <a:cxn ang="0">
                  <a:pos x="3" y="16"/>
                </a:cxn>
                <a:cxn ang="0">
                  <a:pos x="3" y="16"/>
                </a:cxn>
                <a:cxn ang="0">
                  <a:pos x="0" y="13"/>
                </a:cxn>
                <a:cxn ang="0">
                  <a:pos x="0" y="13"/>
                </a:cxn>
                <a:cxn ang="0">
                  <a:pos x="0" y="0"/>
                </a:cxn>
                <a:cxn ang="0">
                  <a:pos x="0" y="0"/>
                </a:cxn>
                <a:cxn ang="0">
                  <a:pos x="3" y="0"/>
                </a:cxn>
                <a:cxn ang="0">
                  <a:pos x="3" y="0"/>
                </a:cxn>
                <a:cxn ang="0">
                  <a:pos x="3" y="0"/>
                </a:cxn>
              </a:cxnLst>
              <a:rect l="0" t="0" r="r" b="b"/>
              <a:pathLst>
                <a:path w="6" h="16">
                  <a:moveTo>
                    <a:pt x="3" y="0"/>
                  </a:moveTo>
                  <a:lnTo>
                    <a:pt x="6" y="13"/>
                  </a:lnTo>
                  <a:lnTo>
                    <a:pt x="6" y="16"/>
                  </a:lnTo>
                  <a:lnTo>
                    <a:pt x="6" y="16"/>
                  </a:lnTo>
                  <a:lnTo>
                    <a:pt x="6"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0" y="13"/>
                  </a:lnTo>
                  <a:lnTo>
                    <a:pt x="0" y="13"/>
                  </a:lnTo>
                  <a:lnTo>
                    <a:pt x="0" y="0"/>
                  </a:lnTo>
                  <a:lnTo>
                    <a:pt x="0" y="0"/>
                  </a:lnTo>
                  <a:lnTo>
                    <a:pt x="3" y="0"/>
                  </a:lnTo>
                  <a:lnTo>
                    <a:pt x="3" y="0"/>
                  </a:lnTo>
                  <a:lnTo>
                    <a:pt x="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8" name="Freeform 49"/>
            <p:cNvSpPr/>
            <p:nvPr/>
          </p:nvSpPr>
          <p:spPr bwMode="auto">
            <a:xfrm>
              <a:off x="2421" y="776"/>
              <a:ext cx="1" cy="16"/>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16"/>
                </a:cxn>
                <a:cxn ang="0">
                  <a:pos x="0" y="16"/>
                </a:cxn>
                <a:cxn ang="0">
                  <a:pos x="0" y="16"/>
                </a:cxn>
                <a:cxn ang="0">
                  <a:pos x="0" y="16"/>
                </a:cxn>
                <a:cxn ang="0">
                  <a:pos x="0" y="13"/>
                </a:cxn>
                <a:cxn ang="0">
                  <a:pos x="0" y="0"/>
                </a:cxn>
              </a:cxnLst>
              <a:rect l="0" t="0" r="r" b="b"/>
              <a:pathLst>
                <a:path h="16">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16"/>
                  </a:lnTo>
                  <a:lnTo>
                    <a:pt x="0" y="16"/>
                  </a:lnTo>
                  <a:lnTo>
                    <a:pt x="0" y="16"/>
                  </a:lnTo>
                  <a:lnTo>
                    <a:pt x="0" y="16"/>
                  </a:lnTo>
                  <a:lnTo>
                    <a:pt x="0" y="13"/>
                  </a:lnTo>
                  <a:lnTo>
                    <a:pt x="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09" name="Freeform 50"/>
            <p:cNvSpPr/>
            <p:nvPr/>
          </p:nvSpPr>
          <p:spPr bwMode="auto">
            <a:xfrm>
              <a:off x="2421" y="776"/>
              <a:ext cx="1" cy="16"/>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16"/>
                </a:cxn>
                <a:cxn ang="0">
                  <a:pos x="0" y="16"/>
                </a:cxn>
                <a:cxn ang="0">
                  <a:pos x="0" y="16"/>
                </a:cxn>
                <a:cxn ang="0">
                  <a:pos x="0" y="16"/>
                </a:cxn>
                <a:cxn ang="0">
                  <a:pos x="0" y="13"/>
                </a:cxn>
                <a:cxn ang="0">
                  <a:pos x="0" y="0"/>
                </a:cxn>
              </a:cxnLst>
              <a:rect l="0" t="0" r="r" b="b"/>
              <a:pathLst>
                <a:path h="16">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16"/>
                  </a:lnTo>
                  <a:lnTo>
                    <a:pt x="0" y="16"/>
                  </a:lnTo>
                  <a:lnTo>
                    <a:pt x="0" y="16"/>
                  </a:lnTo>
                  <a:lnTo>
                    <a:pt x="0" y="16"/>
                  </a:lnTo>
                  <a:lnTo>
                    <a:pt x="0" y="13"/>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0" name="Freeform 51"/>
            <p:cNvSpPr/>
            <p:nvPr/>
          </p:nvSpPr>
          <p:spPr bwMode="auto">
            <a:xfrm>
              <a:off x="2415" y="789"/>
              <a:ext cx="33" cy="25"/>
            </a:xfrm>
            <a:custGeom>
              <a:avLst/>
              <a:gdLst/>
              <a:ahLst/>
              <a:cxnLst>
                <a:cxn ang="0">
                  <a:pos x="0" y="3"/>
                </a:cxn>
                <a:cxn ang="0">
                  <a:pos x="0" y="3"/>
                </a:cxn>
                <a:cxn ang="0">
                  <a:pos x="0" y="3"/>
                </a:cxn>
                <a:cxn ang="0">
                  <a:pos x="9" y="6"/>
                </a:cxn>
                <a:cxn ang="0">
                  <a:pos x="14" y="6"/>
                </a:cxn>
                <a:cxn ang="0">
                  <a:pos x="20" y="9"/>
                </a:cxn>
                <a:cxn ang="0">
                  <a:pos x="22" y="9"/>
                </a:cxn>
                <a:cxn ang="0">
                  <a:pos x="25" y="9"/>
                </a:cxn>
                <a:cxn ang="0">
                  <a:pos x="28" y="11"/>
                </a:cxn>
                <a:cxn ang="0">
                  <a:pos x="28" y="11"/>
                </a:cxn>
                <a:cxn ang="0">
                  <a:pos x="31" y="11"/>
                </a:cxn>
                <a:cxn ang="0">
                  <a:pos x="31" y="11"/>
                </a:cxn>
                <a:cxn ang="0">
                  <a:pos x="31" y="11"/>
                </a:cxn>
                <a:cxn ang="0">
                  <a:pos x="31" y="11"/>
                </a:cxn>
                <a:cxn ang="0">
                  <a:pos x="31" y="11"/>
                </a:cxn>
                <a:cxn ang="0">
                  <a:pos x="31" y="11"/>
                </a:cxn>
                <a:cxn ang="0">
                  <a:pos x="31" y="14"/>
                </a:cxn>
                <a:cxn ang="0">
                  <a:pos x="31" y="17"/>
                </a:cxn>
                <a:cxn ang="0">
                  <a:pos x="33" y="20"/>
                </a:cxn>
                <a:cxn ang="0">
                  <a:pos x="33" y="20"/>
                </a:cxn>
                <a:cxn ang="0">
                  <a:pos x="33" y="25"/>
                </a:cxn>
                <a:cxn ang="0">
                  <a:pos x="33" y="25"/>
                </a:cxn>
                <a:cxn ang="0">
                  <a:pos x="33" y="22"/>
                </a:cxn>
                <a:cxn ang="0">
                  <a:pos x="31" y="20"/>
                </a:cxn>
                <a:cxn ang="0">
                  <a:pos x="31" y="20"/>
                </a:cxn>
                <a:cxn ang="0">
                  <a:pos x="31" y="17"/>
                </a:cxn>
                <a:cxn ang="0">
                  <a:pos x="31" y="14"/>
                </a:cxn>
                <a:cxn ang="0">
                  <a:pos x="31" y="14"/>
                </a:cxn>
                <a:cxn ang="0">
                  <a:pos x="31" y="14"/>
                </a:cxn>
                <a:cxn ang="0">
                  <a:pos x="31" y="14"/>
                </a:cxn>
                <a:cxn ang="0">
                  <a:pos x="31" y="11"/>
                </a:cxn>
                <a:cxn ang="0">
                  <a:pos x="31" y="11"/>
                </a:cxn>
                <a:cxn ang="0">
                  <a:pos x="28" y="11"/>
                </a:cxn>
                <a:cxn ang="0">
                  <a:pos x="28" y="11"/>
                </a:cxn>
                <a:cxn ang="0">
                  <a:pos x="28" y="11"/>
                </a:cxn>
                <a:cxn ang="0">
                  <a:pos x="25" y="11"/>
                </a:cxn>
                <a:cxn ang="0">
                  <a:pos x="22" y="11"/>
                </a:cxn>
                <a:cxn ang="0">
                  <a:pos x="20" y="9"/>
                </a:cxn>
                <a:cxn ang="0">
                  <a:pos x="17" y="9"/>
                </a:cxn>
                <a:cxn ang="0">
                  <a:pos x="11" y="9"/>
                </a:cxn>
                <a:cxn ang="0">
                  <a:pos x="3" y="6"/>
                </a:cxn>
                <a:cxn ang="0">
                  <a:pos x="0" y="6"/>
                </a:cxn>
                <a:cxn ang="0">
                  <a:pos x="0" y="6"/>
                </a:cxn>
                <a:cxn ang="0">
                  <a:pos x="0" y="6"/>
                </a:cxn>
                <a:cxn ang="0">
                  <a:pos x="0" y="6"/>
                </a:cxn>
                <a:cxn ang="0">
                  <a:pos x="0" y="3"/>
                </a:cxn>
                <a:cxn ang="0">
                  <a:pos x="0" y="0"/>
                </a:cxn>
              </a:cxnLst>
              <a:rect l="0" t="0" r="r" b="b"/>
              <a:pathLst>
                <a:path w="33" h="25">
                  <a:moveTo>
                    <a:pt x="0" y="3"/>
                  </a:moveTo>
                  <a:lnTo>
                    <a:pt x="0" y="3"/>
                  </a:lnTo>
                  <a:lnTo>
                    <a:pt x="0" y="3"/>
                  </a:lnTo>
                  <a:lnTo>
                    <a:pt x="0" y="3"/>
                  </a:lnTo>
                  <a:lnTo>
                    <a:pt x="0" y="3"/>
                  </a:lnTo>
                  <a:lnTo>
                    <a:pt x="0" y="3"/>
                  </a:lnTo>
                  <a:lnTo>
                    <a:pt x="0" y="3"/>
                  </a:lnTo>
                  <a:lnTo>
                    <a:pt x="0" y="3"/>
                  </a:lnTo>
                  <a:lnTo>
                    <a:pt x="0" y="3"/>
                  </a:lnTo>
                  <a:lnTo>
                    <a:pt x="3" y="6"/>
                  </a:lnTo>
                  <a:lnTo>
                    <a:pt x="9" y="6"/>
                  </a:lnTo>
                  <a:lnTo>
                    <a:pt x="9" y="6"/>
                  </a:lnTo>
                  <a:lnTo>
                    <a:pt x="11" y="6"/>
                  </a:lnTo>
                  <a:lnTo>
                    <a:pt x="11" y="6"/>
                  </a:lnTo>
                  <a:lnTo>
                    <a:pt x="14" y="6"/>
                  </a:lnTo>
                  <a:lnTo>
                    <a:pt x="17" y="9"/>
                  </a:lnTo>
                  <a:lnTo>
                    <a:pt x="17" y="9"/>
                  </a:lnTo>
                  <a:lnTo>
                    <a:pt x="20" y="9"/>
                  </a:lnTo>
                  <a:lnTo>
                    <a:pt x="20" y="9"/>
                  </a:lnTo>
                  <a:lnTo>
                    <a:pt x="22" y="9"/>
                  </a:lnTo>
                  <a:lnTo>
                    <a:pt x="22" y="9"/>
                  </a:lnTo>
                  <a:lnTo>
                    <a:pt x="22" y="9"/>
                  </a:lnTo>
                  <a:lnTo>
                    <a:pt x="25" y="9"/>
                  </a:lnTo>
                  <a:lnTo>
                    <a:pt x="25" y="9"/>
                  </a:lnTo>
                  <a:lnTo>
                    <a:pt x="25" y="9"/>
                  </a:lnTo>
                  <a:lnTo>
                    <a:pt x="25" y="11"/>
                  </a:lnTo>
                  <a:lnTo>
                    <a:pt x="28" y="11"/>
                  </a:lnTo>
                  <a:lnTo>
                    <a:pt x="28" y="11"/>
                  </a:lnTo>
                  <a:lnTo>
                    <a:pt x="28" y="11"/>
                  </a:lnTo>
                  <a:lnTo>
                    <a:pt x="28" y="11"/>
                  </a:lnTo>
                  <a:lnTo>
                    <a:pt x="28" y="11"/>
                  </a:lnTo>
                  <a:lnTo>
                    <a:pt x="28" y="11"/>
                  </a:lnTo>
                  <a:lnTo>
                    <a:pt x="31" y="11"/>
                  </a:lnTo>
                  <a:lnTo>
                    <a:pt x="31" y="11"/>
                  </a:lnTo>
                  <a:lnTo>
                    <a:pt x="31" y="11"/>
                  </a:lnTo>
                  <a:lnTo>
                    <a:pt x="31" y="11"/>
                  </a:lnTo>
                  <a:lnTo>
                    <a:pt x="31" y="11"/>
                  </a:lnTo>
                  <a:lnTo>
                    <a:pt x="31" y="11"/>
                  </a:lnTo>
                  <a:lnTo>
                    <a:pt x="31" y="11"/>
                  </a:lnTo>
                  <a:lnTo>
                    <a:pt x="31" y="11"/>
                  </a:lnTo>
                  <a:lnTo>
                    <a:pt x="31" y="11"/>
                  </a:lnTo>
                  <a:lnTo>
                    <a:pt x="31" y="11"/>
                  </a:lnTo>
                  <a:lnTo>
                    <a:pt x="31" y="11"/>
                  </a:lnTo>
                  <a:lnTo>
                    <a:pt x="31" y="11"/>
                  </a:lnTo>
                  <a:lnTo>
                    <a:pt x="31" y="11"/>
                  </a:lnTo>
                  <a:lnTo>
                    <a:pt x="31" y="11"/>
                  </a:lnTo>
                  <a:lnTo>
                    <a:pt x="31" y="11"/>
                  </a:lnTo>
                  <a:lnTo>
                    <a:pt x="31" y="11"/>
                  </a:lnTo>
                  <a:lnTo>
                    <a:pt x="31" y="11"/>
                  </a:lnTo>
                  <a:lnTo>
                    <a:pt x="31" y="14"/>
                  </a:lnTo>
                  <a:lnTo>
                    <a:pt x="31" y="14"/>
                  </a:lnTo>
                  <a:lnTo>
                    <a:pt x="31" y="14"/>
                  </a:lnTo>
                  <a:lnTo>
                    <a:pt x="31" y="17"/>
                  </a:lnTo>
                  <a:lnTo>
                    <a:pt x="31" y="17"/>
                  </a:lnTo>
                  <a:lnTo>
                    <a:pt x="31" y="17"/>
                  </a:lnTo>
                  <a:lnTo>
                    <a:pt x="31" y="17"/>
                  </a:lnTo>
                  <a:lnTo>
                    <a:pt x="33" y="20"/>
                  </a:lnTo>
                  <a:lnTo>
                    <a:pt x="33" y="20"/>
                  </a:lnTo>
                  <a:lnTo>
                    <a:pt x="33" y="20"/>
                  </a:lnTo>
                  <a:lnTo>
                    <a:pt x="33" y="20"/>
                  </a:lnTo>
                  <a:lnTo>
                    <a:pt x="33" y="22"/>
                  </a:lnTo>
                  <a:lnTo>
                    <a:pt x="33" y="22"/>
                  </a:lnTo>
                  <a:lnTo>
                    <a:pt x="33" y="25"/>
                  </a:lnTo>
                  <a:lnTo>
                    <a:pt x="33" y="25"/>
                  </a:lnTo>
                  <a:lnTo>
                    <a:pt x="33" y="25"/>
                  </a:lnTo>
                  <a:lnTo>
                    <a:pt x="33" y="25"/>
                  </a:lnTo>
                  <a:lnTo>
                    <a:pt x="33" y="22"/>
                  </a:lnTo>
                  <a:lnTo>
                    <a:pt x="33" y="22"/>
                  </a:lnTo>
                  <a:lnTo>
                    <a:pt x="33" y="22"/>
                  </a:lnTo>
                  <a:lnTo>
                    <a:pt x="33" y="22"/>
                  </a:lnTo>
                  <a:lnTo>
                    <a:pt x="33" y="20"/>
                  </a:lnTo>
                  <a:lnTo>
                    <a:pt x="31" y="20"/>
                  </a:lnTo>
                  <a:lnTo>
                    <a:pt x="31" y="20"/>
                  </a:lnTo>
                  <a:lnTo>
                    <a:pt x="31" y="20"/>
                  </a:lnTo>
                  <a:lnTo>
                    <a:pt x="31" y="20"/>
                  </a:lnTo>
                  <a:lnTo>
                    <a:pt x="31" y="17"/>
                  </a:lnTo>
                  <a:lnTo>
                    <a:pt x="31" y="17"/>
                  </a:lnTo>
                  <a:lnTo>
                    <a:pt x="31" y="17"/>
                  </a:lnTo>
                  <a:lnTo>
                    <a:pt x="31" y="17"/>
                  </a:lnTo>
                  <a:lnTo>
                    <a:pt x="31" y="14"/>
                  </a:lnTo>
                  <a:lnTo>
                    <a:pt x="31" y="14"/>
                  </a:lnTo>
                  <a:lnTo>
                    <a:pt x="31" y="14"/>
                  </a:lnTo>
                  <a:lnTo>
                    <a:pt x="31" y="14"/>
                  </a:lnTo>
                  <a:lnTo>
                    <a:pt x="31" y="14"/>
                  </a:lnTo>
                  <a:lnTo>
                    <a:pt x="31" y="14"/>
                  </a:lnTo>
                  <a:lnTo>
                    <a:pt x="31" y="14"/>
                  </a:lnTo>
                  <a:lnTo>
                    <a:pt x="31" y="14"/>
                  </a:lnTo>
                  <a:lnTo>
                    <a:pt x="31" y="14"/>
                  </a:lnTo>
                  <a:lnTo>
                    <a:pt x="31" y="14"/>
                  </a:lnTo>
                  <a:lnTo>
                    <a:pt x="31" y="14"/>
                  </a:lnTo>
                  <a:lnTo>
                    <a:pt x="31" y="11"/>
                  </a:lnTo>
                  <a:lnTo>
                    <a:pt x="31" y="11"/>
                  </a:lnTo>
                  <a:lnTo>
                    <a:pt x="31" y="11"/>
                  </a:lnTo>
                  <a:lnTo>
                    <a:pt x="31" y="11"/>
                  </a:lnTo>
                  <a:lnTo>
                    <a:pt x="31" y="11"/>
                  </a:lnTo>
                  <a:lnTo>
                    <a:pt x="31" y="11"/>
                  </a:lnTo>
                  <a:lnTo>
                    <a:pt x="31" y="11"/>
                  </a:lnTo>
                  <a:lnTo>
                    <a:pt x="28" y="11"/>
                  </a:lnTo>
                  <a:lnTo>
                    <a:pt x="28" y="11"/>
                  </a:lnTo>
                  <a:lnTo>
                    <a:pt x="28" y="11"/>
                  </a:lnTo>
                  <a:lnTo>
                    <a:pt x="28" y="11"/>
                  </a:lnTo>
                  <a:lnTo>
                    <a:pt x="28" y="11"/>
                  </a:lnTo>
                  <a:lnTo>
                    <a:pt x="28" y="11"/>
                  </a:lnTo>
                  <a:lnTo>
                    <a:pt x="28" y="11"/>
                  </a:lnTo>
                  <a:lnTo>
                    <a:pt x="28" y="11"/>
                  </a:lnTo>
                  <a:lnTo>
                    <a:pt x="28" y="11"/>
                  </a:lnTo>
                  <a:lnTo>
                    <a:pt x="25" y="11"/>
                  </a:lnTo>
                  <a:lnTo>
                    <a:pt x="25" y="11"/>
                  </a:lnTo>
                  <a:lnTo>
                    <a:pt x="25" y="11"/>
                  </a:lnTo>
                  <a:lnTo>
                    <a:pt x="25" y="11"/>
                  </a:lnTo>
                  <a:lnTo>
                    <a:pt x="22" y="11"/>
                  </a:lnTo>
                  <a:lnTo>
                    <a:pt x="22" y="11"/>
                  </a:lnTo>
                  <a:lnTo>
                    <a:pt x="22" y="9"/>
                  </a:lnTo>
                  <a:lnTo>
                    <a:pt x="20" y="9"/>
                  </a:lnTo>
                  <a:lnTo>
                    <a:pt x="20" y="9"/>
                  </a:lnTo>
                  <a:lnTo>
                    <a:pt x="17" y="9"/>
                  </a:lnTo>
                  <a:lnTo>
                    <a:pt x="17" y="9"/>
                  </a:lnTo>
                  <a:lnTo>
                    <a:pt x="14" y="9"/>
                  </a:lnTo>
                  <a:lnTo>
                    <a:pt x="14" y="9"/>
                  </a:lnTo>
                  <a:lnTo>
                    <a:pt x="11" y="9"/>
                  </a:lnTo>
                  <a:lnTo>
                    <a:pt x="9" y="6"/>
                  </a:lnTo>
                  <a:lnTo>
                    <a:pt x="6" y="6"/>
                  </a:lnTo>
                  <a:lnTo>
                    <a:pt x="3"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3"/>
                  </a:lnTo>
                  <a:lnTo>
                    <a:pt x="0" y="3"/>
                  </a:lnTo>
                  <a:lnTo>
                    <a:pt x="0" y="3"/>
                  </a:lnTo>
                  <a:lnTo>
                    <a:pt x="0" y="3"/>
                  </a:lnTo>
                  <a:lnTo>
                    <a:pt x="0" y="0"/>
                  </a:lnTo>
                  <a:lnTo>
                    <a:pt x="0" y="3"/>
                  </a:lnTo>
                  <a:close/>
                </a:path>
              </a:pathLst>
            </a:custGeom>
            <a:solidFill>
              <a:srgbClr val="DEDDB3"/>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1" name="Freeform 52"/>
            <p:cNvSpPr/>
            <p:nvPr/>
          </p:nvSpPr>
          <p:spPr bwMode="auto">
            <a:xfrm>
              <a:off x="2402" y="817"/>
              <a:ext cx="13" cy="1"/>
            </a:xfrm>
            <a:custGeom>
              <a:avLst/>
              <a:gdLst/>
              <a:ahLst/>
              <a:cxnLst>
                <a:cxn ang="0">
                  <a:pos x="13" y="0"/>
                </a:cxn>
                <a:cxn ang="0">
                  <a:pos x="8" y="0"/>
                </a:cxn>
                <a:cxn ang="0">
                  <a:pos x="0" y="0"/>
                </a:cxn>
                <a:cxn ang="0">
                  <a:pos x="8" y="0"/>
                </a:cxn>
                <a:cxn ang="0">
                  <a:pos x="8" y="0"/>
                </a:cxn>
                <a:cxn ang="0">
                  <a:pos x="8" y="0"/>
                </a:cxn>
                <a:cxn ang="0">
                  <a:pos x="13" y="0"/>
                </a:cxn>
              </a:cxnLst>
              <a:rect l="0" t="0" r="r" b="b"/>
              <a:pathLst>
                <a:path w="13">
                  <a:moveTo>
                    <a:pt x="13" y="0"/>
                  </a:moveTo>
                  <a:lnTo>
                    <a:pt x="8" y="0"/>
                  </a:lnTo>
                  <a:lnTo>
                    <a:pt x="0" y="0"/>
                  </a:lnTo>
                  <a:lnTo>
                    <a:pt x="8" y="0"/>
                  </a:lnTo>
                  <a:lnTo>
                    <a:pt x="8" y="0"/>
                  </a:lnTo>
                  <a:lnTo>
                    <a:pt x="8" y="0"/>
                  </a:lnTo>
                  <a:lnTo>
                    <a:pt x="13" y="0"/>
                  </a:lnTo>
                  <a:close/>
                </a:path>
              </a:pathLst>
            </a:custGeom>
            <a:solidFill>
              <a:srgbClr val="C2C5C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2" name="Freeform 53"/>
            <p:cNvSpPr/>
            <p:nvPr/>
          </p:nvSpPr>
          <p:spPr bwMode="auto">
            <a:xfrm>
              <a:off x="2402" y="817"/>
              <a:ext cx="13" cy="1"/>
            </a:xfrm>
            <a:custGeom>
              <a:avLst/>
              <a:gdLst/>
              <a:ahLst/>
              <a:cxnLst>
                <a:cxn ang="0">
                  <a:pos x="13" y="0"/>
                </a:cxn>
                <a:cxn ang="0">
                  <a:pos x="8" y="0"/>
                </a:cxn>
                <a:cxn ang="0">
                  <a:pos x="0" y="0"/>
                </a:cxn>
                <a:cxn ang="0">
                  <a:pos x="8" y="0"/>
                </a:cxn>
                <a:cxn ang="0">
                  <a:pos x="8" y="0"/>
                </a:cxn>
                <a:cxn ang="0">
                  <a:pos x="8" y="0"/>
                </a:cxn>
                <a:cxn ang="0">
                  <a:pos x="13" y="0"/>
                </a:cxn>
              </a:cxnLst>
              <a:rect l="0" t="0" r="r" b="b"/>
              <a:pathLst>
                <a:path w="13">
                  <a:moveTo>
                    <a:pt x="13" y="0"/>
                  </a:moveTo>
                  <a:lnTo>
                    <a:pt x="8" y="0"/>
                  </a:lnTo>
                  <a:lnTo>
                    <a:pt x="0" y="0"/>
                  </a:lnTo>
                  <a:lnTo>
                    <a:pt x="8" y="0"/>
                  </a:lnTo>
                  <a:lnTo>
                    <a:pt x="8" y="0"/>
                  </a:lnTo>
                  <a:lnTo>
                    <a:pt x="8" y="0"/>
                  </a:lnTo>
                  <a:lnTo>
                    <a:pt x="1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3" name="Freeform 54"/>
            <p:cNvSpPr/>
            <p:nvPr/>
          </p:nvSpPr>
          <p:spPr bwMode="auto">
            <a:xfrm>
              <a:off x="2407" y="825"/>
              <a:ext cx="8" cy="3"/>
            </a:xfrm>
            <a:custGeom>
              <a:avLst/>
              <a:gdLst/>
              <a:ahLst/>
              <a:cxnLst>
                <a:cxn ang="0">
                  <a:pos x="0" y="0"/>
                </a:cxn>
                <a:cxn ang="0">
                  <a:pos x="8" y="3"/>
                </a:cxn>
                <a:cxn ang="0">
                  <a:pos x="8" y="3"/>
                </a:cxn>
                <a:cxn ang="0">
                  <a:pos x="3" y="0"/>
                </a:cxn>
                <a:cxn ang="0">
                  <a:pos x="0" y="0"/>
                </a:cxn>
                <a:cxn ang="0">
                  <a:pos x="0" y="0"/>
                </a:cxn>
              </a:cxnLst>
              <a:rect l="0" t="0" r="r" b="b"/>
              <a:pathLst>
                <a:path w="8" h="3">
                  <a:moveTo>
                    <a:pt x="0" y="0"/>
                  </a:moveTo>
                  <a:lnTo>
                    <a:pt x="8" y="3"/>
                  </a:lnTo>
                  <a:lnTo>
                    <a:pt x="8" y="3"/>
                  </a:lnTo>
                  <a:lnTo>
                    <a:pt x="3" y="0"/>
                  </a:lnTo>
                  <a:lnTo>
                    <a:pt x="0" y="0"/>
                  </a:lnTo>
                  <a:lnTo>
                    <a:pt x="0" y="0"/>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4" name="Freeform 55"/>
            <p:cNvSpPr/>
            <p:nvPr/>
          </p:nvSpPr>
          <p:spPr bwMode="auto">
            <a:xfrm>
              <a:off x="2407" y="825"/>
              <a:ext cx="8" cy="3"/>
            </a:xfrm>
            <a:custGeom>
              <a:avLst/>
              <a:gdLst/>
              <a:ahLst/>
              <a:cxnLst>
                <a:cxn ang="0">
                  <a:pos x="0" y="0"/>
                </a:cxn>
                <a:cxn ang="0">
                  <a:pos x="8" y="3"/>
                </a:cxn>
                <a:cxn ang="0">
                  <a:pos x="8" y="3"/>
                </a:cxn>
                <a:cxn ang="0">
                  <a:pos x="3" y="0"/>
                </a:cxn>
                <a:cxn ang="0">
                  <a:pos x="0" y="0"/>
                </a:cxn>
                <a:cxn ang="0">
                  <a:pos x="0" y="0"/>
                </a:cxn>
              </a:cxnLst>
              <a:rect l="0" t="0" r="r" b="b"/>
              <a:pathLst>
                <a:path w="8" h="3">
                  <a:moveTo>
                    <a:pt x="0" y="0"/>
                  </a:moveTo>
                  <a:lnTo>
                    <a:pt x="8" y="3"/>
                  </a:lnTo>
                  <a:lnTo>
                    <a:pt x="8" y="3"/>
                  </a:lnTo>
                  <a:lnTo>
                    <a:pt x="3"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5" name="Freeform 56"/>
            <p:cNvSpPr/>
            <p:nvPr/>
          </p:nvSpPr>
          <p:spPr bwMode="auto">
            <a:xfrm>
              <a:off x="2410" y="817"/>
              <a:ext cx="5" cy="3"/>
            </a:xfrm>
            <a:custGeom>
              <a:avLst/>
              <a:gdLst/>
              <a:ahLst/>
              <a:cxnLst>
                <a:cxn ang="0">
                  <a:pos x="0" y="0"/>
                </a:cxn>
                <a:cxn ang="0">
                  <a:pos x="5" y="3"/>
                </a:cxn>
                <a:cxn ang="0">
                  <a:pos x="5" y="3"/>
                </a:cxn>
                <a:cxn ang="0">
                  <a:pos x="0" y="0"/>
                </a:cxn>
                <a:cxn ang="0">
                  <a:pos x="0" y="0"/>
                </a:cxn>
              </a:cxnLst>
              <a:rect l="0" t="0" r="r" b="b"/>
              <a:pathLst>
                <a:path w="5" h="3">
                  <a:moveTo>
                    <a:pt x="0" y="0"/>
                  </a:moveTo>
                  <a:lnTo>
                    <a:pt x="5" y="3"/>
                  </a:lnTo>
                  <a:lnTo>
                    <a:pt x="5" y="3"/>
                  </a:lnTo>
                  <a:lnTo>
                    <a:pt x="0" y="0"/>
                  </a:lnTo>
                  <a:lnTo>
                    <a:pt x="0" y="0"/>
                  </a:lnTo>
                  <a:close/>
                </a:path>
              </a:pathLst>
            </a:custGeom>
            <a:solidFill>
              <a:srgbClr val="6E7577"/>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6" name="Freeform 57"/>
            <p:cNvSpPr/>
            <p:nvPr/>
          </p:nvSpPr>
          <p:spPr bwMode="auto">
            <a:xfrm>
              <a:off x="2402" y="748"/>
              <a:ext cx="8" cy="11"/>
            </a:xfrm>
            <a:custGeom>
              <a:avLst/>
              <a:gdLst/>
              <a:ahLst/>
              <a:cxnLst>
                <a:cxn ang="0">
                  <a:pos x="8" y="11"/>
                </a:cxn>
                <a:cxn ang="0">
                  <a:pos x="8" y="8"/>
                </a:cxn>
                <a:cxn ang="0">
                  <a:pos x="8" y="8"/>
                </a:cxn>
                <a:cxn ang="0">
                  <a:pos x="8" y="8"/>
                </a:cxn>
                <a:cxn ang="0">
                  <a:pos x="8" y="6"/>
                </a:cxn>
                <a:cxn ang="0">
                  <a:pos x="8" y="6"/>
                </a:cxn>
                <a:cxn ang="0">
                  <a:pos x="8" y="6"/>
                </a:cxn>
                <a:cxn ang="0">
                  <a:pos x="8" y="6"/>
                </a:cxn>
                <a:cxn ang="0">
                  <a:pos x="8" y="3"/>
                </a:cxn>
                <a:cxn ang="0">
                  <a:pos x="8" y="3"/>
                </a:cxn>
                <a:cxn ang="0">
                  <a:pos x="8" y="3"/>
                </a:cxn>
                <a:cxn ang="0">
                  <a:pos x="8" y="3"/>
                </a:cxn>
                <a:cxn ang="0">
                  <a:pos x="5" y="3"/>
                </a:cxn>
                <a:cxn ang="0">
                  <a:pos x="5" y="0"/>
                </a:cxn>
                <a:cxn ang="0">
                  <a:pos x="5" y="0"/>
                </a:cxn>
                <a:cxn ang="0">
                  <a:pos x="5" y="0"/>
                </a:cxn>
                <a:cxn ang="0">
                  <a:pos x="5" y="0"/>
                </a:cxn>
                <a:cxn ang="0">
                  <a:pos x="5" y="0"/>
                </a:cxn>
                <a:cxn ang="0">
                  <a:pos x="5" y="0"/>
                </a:cxn>
                <a:cxn ang="0">
                  <a:pos x="5" y="0"/>
                </a:cxn>
                <a:cxn ang="0">
                  <a:pos x="5" y="0"/>
                </a:cxn>
                <a:cxn ang="0">
                  <a:pos x="2" y="0"/>
                </a:cxn>
                <a:cxn ang="0">
                  <a:pos x="2" y="0"/>
                </a:cxn>
                <a:cxn ang="0">
                  <a:pos x="2" y="0"/>
                </a:cxn>
                <a:cxn ang="0">
                  <a:pos x="2" y="0"/>
                </a:cxn>
                <a:cxn ang="0">
                  <a:pos x="2" y="0"/>
                </a:cxn>
                <a:cxn ang="0">
                  <a:pos x="0" y="0"/>
                </a:cxn>
                <a:cxn ang="0">
                  <a:pos x="0" y="6"/>
                </a:cxn>
                <a:cxn ang="0">
                  <a:pos x="0" y="3"/>
                </a:cxn>
                <a:cxn ang="0">
                  <a:pos x="0" y="3"/>
                </a:cxn>
                <a:cxn ang="0">
                  <a:pos x="0" y="3"/>
                </a:cxn>
                <a:cxn ang="0">
                  <a:pos x="2" y="3"/>
                </a:cxn>
                <a:cxn ang="0">
                  <a:pos x="2" y="3"/>
                </a:cxn>
                <a:cxn ang="0">
                  <a:pos x="2" y="6"/>
                </a:cxn>
                <a:cxn ang="0">
                  <a:pos x="2" y="6"/>
                </a:cxn>
                <a:cxn ang="0">
                  <a:pos x="2" y="6"/>
                </a:cxn>
                <a:cxn ang="0">
                  <a:pos x="2" y="6"/>
                </a:cxn>
                <a:cxn ang="0">
                  <a:pos x="2" y="6"/>
                </a:cxn>
                <a:cxn ang="0">
                  <a:pos x="2" y="6"/>
                </a:cxn>
                <a:cxn ang="0">
                  <a:pos x="2" y="8"/>
                </a:cxn>
                <a:cxn ang="0">
                  <a:pos x="2" y="8"/>
                </a:cxn>
                <a:cxn ang="0">
                  <a:pos x="2" y="8"/>
                </a:cxn>
                <a:cxn ang="0">
                  <a:pos x="2" y="8"/>
                </a:cxn>
                <a:cxn ang="0">
                  <a:pos x="2" y="8"/>
                </a:cxn>
                <a:cxn ang="0">
                  <a:pos x="2" y="11"/>
                </a:cxn>
              </a:cxnLst>
              <a:rect l="0" t="0" r="r" b="b"/>
              <a:pathLst>
                <a:path w="8" h="11">
                  <a:moveTo>
                    <a:pt x="2" y="11"/>
                  </a:moveTo>
                  <a:lnTo>
                    <a:pt x="8" y="11"/>
                  </a:lnTo>
                  <a:lnTo>
                    <a:pt x="8" y="11"/>
                  </a:lnTo>
                  <a:lnTo>
                    <a:pt x="8" y="8"/>
                  </a:lnTo>
                  <a:lnTo>
                    <a:pt x="8" y="8"/>
                  </a:lnTo>
                  <a:lnTo>
                    <a:pt x="8" y="8"/>
                  </a:lnTo>
                  <a:lnTo>
                    <a:pt x="8" y="8"/>
                  </a:lnTo>
                  <a:lnTo>
                    <a:pt x="8" y="8"/>
                  </a:lnTo>
                  <a:lnTo>
                    <a:pt x="8" y="6"/>
                  </a:lnTo>
                  <a:lnTo>
                    <a:pt x="8" y="6"/>
                  </a:lnTo>
                  <a:lnTo>
                    <a:pt x="8" y="6"/>
                  </a:lnTo>
                  <a:lnTo>
                    <a:pt x="8" y="6"/>
                  </a:lnTo>
                  <a:lnTo>
                    <a:pt x="8" y="6"/>
                  </a:lnTo>
                  <a:lnTo>
                    <a:pt x="8" y="6"/>
                  </a:lnTo>
                  <a:lnTo>
                    <a:pt x="8" y="6"/>
                  </a:lnTo>
                  <a:lnTo>
                    <a:pt x="8" y="6"/>
                  </a:lnTo>
                  <a:lnTo>
                    <a:pt x="8" y="3"/>
                  </a:lnTo>
                  <a:lnTo>
                    <a:pt x="8" y="3"/>
                  </a:lnTo>
                  <a:lnTo>
                    <a:pt x="8" y="3"/>
                  </a:lnTo>
                  <a:lnTo>
                    <a:pt x="8" y="3"/>
                  </a:lnTo>
                  <a:lnTo>
                    <a:pt x="8" y="3"/>
                  </a:lnTo>
                  <a:lnTo>
                    <a:pt x="8" y="3"/>
                  </a:lnTo>
                  <a:lnTo>
                    <a:pt x="8" y="3"/>
                  </a:lnTo>
                  <a:lnTo>
                    <a:pt x="8" y="3"/>
                  </a:lnTo>
                  <a:lnTo>
                    <a:pt x="8" y="3"/>
                  </a:lnTo>
                  <a:lnTo>
                    <a:pt x="5" y="3"/>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2" y="0"/>
                  </a:lnTo>
                  <a:lnTo>
                    <a:pt x="2" y="0"/>
                  </a:lnTo>
                  <a:lnTo>
                    <a:pt x="2" y="0"/>
                  </a:lnTo>
                  <a:lnTo>
                    <a:pt x="2" y="0"/>
                  </a:lnTo>
                  <a:lnTo>
                    <a:pt x="2" y="0"/>
                  </a:lnTo>
                  <a:lnTo>
                    <a:pt x="2" y="0"/>
                  </a:lnTo>
                  <a:lnTo>
                    <a:pt x="2" y="0"/>
                  </a:lnTo>
                  <a:lnTo>
                    <a:pt x="2" y="0"/>
                  </a:lnTo>
                  <a:lnTo>
                    <a:pt x="2" y="0"/>
                  </a:lnTo>
                  <a:lnTo>
                    <a:pt x="2" y="0"/>
                  </a:lnTo>
                  <a:lnTo>
                    <a:pt x="0" y="0"/>
                  </a:lnTo>
                  <a:lnTo>
                    <a:pt x="0" y="0"/>
                  </a:lnTo>
                  <a:lnTo>
                    <a:pt x="0" y="6"/>
                  </a:lnTo>
                  <a:lnTo>
                    <a:pt x="0" y="6"/>
                  </a:lnTo>
                  <a:lnTo>
                    <a:pt x="0" y="3"/>
                  </a:lnTo>
                  <a:lnTo>
                    <a:pt x="0" y="3"/>
                  </a:lnTo>
                  <a:lnTo>
                    <a:pt x="0" y="3"/>
                  </a:lnTo>
                  <a:lnTo>
                    <a:pt x="0" y="3"/>
                  </a:lnTo>
                  <a:lnTo>
                    <a:pt x="0" y="3"/>
                  </a:lnTo>
                  <a:lnTo>
                    <a:pt x="0" y="3"/>
                  </a:lnTo>
                  <a:lnTo>
                    <a:pt x="2" y="3"/>
                  </a:lnTo>
                  <a:lnTo>
                    <a:pt x="2" y="3"/>
                  </a:lnTo>
                  <a:lnTo>
                    <a:pt x="2" y="3"/>
                  </a:lnTo>
                  <a:lnTo>
                    <a:pt x="2" y="3"/>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8"/>
                  </a:lnTo>
                  <a:lnTo>
                    <a:pt x="2" y="8"/>
                  </a:lnTo>
                  <a:lnTo>
                    <a:pt x="2" y="8"/>
                  </a:lnTo>
                  <a:lnTo>
                    <a:pt x="2" y="8"/>
                  </a:lnTo>
                  <a:lnTo>
                    <a:pt x="2" y="8"/>
                  </a:lnTo>
                  <a:lnTo>
                    <a:pt x="2" y="8"/>
                  </a:lnTo>
                  <a:lnTo>
                    <a:pt x="2" y="8"/>
                  </a:lnTo>
                  <a:lnTo>
                    <a:pt x="2" y="8"/>
                  </a:lnTo>
                  <a:lnTo>
                    <a:pt x="2" y="8"/>
                  </a:lnTo>
                  <a:lnTo>
                    <a:pt x="2" y="11"/>
                  </a:lnTo>
                  <a:lnTo>
                    <a:pt x="2" y="11"/>
                  </a:lnTo>
                  <a:lnTo>
                    <a:pt x="2" y="11"/>
                  </a:lnTo>
                  <a:close/>
                </a:path>
              </a:pathLst>
            </a:custGeom>
            <a:solidFill>
              <a:srgbClr val="A5C573"/>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7" name="Freeform 58"/>
            <p:cNvSpPr/>
            <p:nvPr/>
          </p:nvSpPr>
          <p:spPr bwMode="auto">
            <a:xfrm>
              <a:off x="2402" y="748"/>
              <a:ext cx="8" cy="11"/>
            </a:xfrm>
            <a:custGeom>
              <a:avLst/>
              <a:gdLst/>
              <a:ahLst/>
              <a:cxnLst>
                <a:cxn ang="0">
                  <a:pos x="8" y="11"/>
                </a:cxn>
                <a:cxn ang="0">
                  <a:pos x="8" y="11"/>
                </a:cxn>
                <a:cxn ang="0">
                  <a:pos x="8" y="8"/>
                </a:cxn>
                <a:cxn ang="0">
                  <a:pos x="8" y="8"/>
                </a:cxn>
                <a:cxn ang="0">
                  <a:pos x="8" y="8"/>
                </a:cxn>
                <a:cxn ang="0">
                  <a:pos x="8" y="6"/>
                </a:cxn>
                <a:cxn ang="0">
                  <a:pos x="8" y="6"/>
                </a:cxn>
                <a:cxn ang="0">
                  <a:pos x="8" y="6"/>
                </a:cxn>
                <a:cxn ang="0">
                  <a:pos x="8" y="6"/>
                </a:cxn>
                <a:cxn ang="0">
                  <a:pos x="8" y="3"/>
                </a:cxn>
                <a:cxn ang="0">
                  <a:pos x="8" y="3"/>
                </a:cxn>
                <a:cxn ang="0">
                  <a:pos x="8" y="3"/>
                </a:cxn>
                <a:cxn ang="0">
                  <a:pos x="8" y="3"/>
                </a:cxn>
                <a:cxn ang="0">
                  <a:pos x="8" y="3"/>
                </a:cxn>
                <a:cxn ang="0">
                  <a:pos x="5" y="0"/>
                </a:cxn>
                <a:cxn ang="0">
                  <a:pos x="5" y="0"/>
                </a:cxn>
                <a:cxn ang="0">
                  <a:pos x="5" y="0"/>
                </a:cxn>
                <a:cxn ang="0">
                  <a:pos x="5" y="0"/>
                </a:cxn>
                <a:cxn ang="0">
                  <a:pos x="5" y="0"/>
                </a:cxn>
                <a:cxn ang="0">
                  <a:pos x="5" y="0"/>
                </a:cxn>
                <a:cxn ang="0">
                  <a:pos x="5" y="0"/>
                </a:cxn>
                <a:cxn ang="0">
                  <a:pos x="5" y="0"/>
                </a:cxn>
                <a:cxn ang="0">
                  <a:pos x="2" y="0"/>
                </a:cxn>
                <a:cxn ang="0">
                  <a:pos x="2" y="0"/>
                </a:cxn>
                <a:cxn ang="0">
                  <a:pos x="2" y="0"/>
                </a:cxn>
                <a:cxn ang="0">
                  <a:pos x="2" y="0"/>
                </a:cxn>
                <a:cxn ang="0">
                  <a:pos x="0" y="0"/>
                </a:cxn>
                <a:cxn ang="0">
                  <a:pos x="0" y="6"/>
                </a:cxn>
                <a:cxn ang="0">
                  <a:pos x="0" y="3"/>
                </a:cxn>
                <a:cxn ang="0">
                  <a:pos x="0" y="3"/>
                </a:cxn>
                <a:cxn ang="0">
                  <a:pos x="0" y="3"/>
                </a:cxn>
                <a:cxn ang="0">
                  <a:pos x="2" y="3"/>
                </a:cxn>
                <a:cxn ang="0">
                  <a:pos x="2" y="3"/>
                </a:cxn>
                <a:cxn ang="0">
                  <a:pos x="2" y="6"/>
                </a:cxn>
                <a:cxn ang="0">
                  <a:pos x="2" y="6"/>
                </a:cxn>
                <a:cxn ang="0">
                  <a:pos x="2" y="6"/>
                </a:cxn>
                <a:cxn ang="0">
                  <a:pos x="2" y="6"/>
                </a:cxn>
                <a:cxn ang="0">
                  <a:pos x="2" y="6"/>
                </a:cxn>
                <a:cxn ang="0">
                  <a:pos x="2" y="6"/>
                </a:cxn>
                <a:cxn ang="0">
                  <a:pos x="2" y="6"/>
                </a:cxn>
                <a:cxn ang="0">
                  <a:pos x="2" y="6"/>
                </a:cxn>
                <a:cxn ang="0">
                  <a:pos x="2" y="8"/>
                </a:cxn>
                <a:cxn ang="0">
                  <a:pos x="2" y="8"/>
                </a:cxn>
                <a:cxn ang="0">
                  <a:pos x="2" y="8"/>
                </a:cxn>
                <a:cxn ang="0">
                  <a:pos x="2" y="8"/>
                </a:cxn>
                <a:cxn ang="0">
                  <a:pos x="2" y="11"/>
                </a:cxn>
                <a:cxn ang="0">
                  <a:pos x="2" y="11"/>
                </a:cxn>
              </a:cxnLst>
              <a:rect l="0" t="0" r="r" b="b"/>
              <a:pathLst>
                <a:path w="8" h="11">
                  <a:moveTo>
                    <a:pt x="2" y="11"/>
                  </a:moveTo>
                  <a:lnTo>
                    <a:pt x="8" y="11"/>
                  </a:lnTo>
                  <a:lnTo>
                    <a:pt x="8" y="11"/>
                  </a:lnTo>
                  <a:lnTo>
                    <a:pt x="8" y="11"/>
                  </a:lnTo>
                  <a:lnTo>
                    <a:pt x="8" y="8"/>
                  </a:lnTo>
                  <a:lnTo>
                    <a:pt x="8" y="8"/>
                  </a:lnTo>
                  <a:lnTo>
                    <a:pt x="8" y="8"/>
                  </a:lnTo>
                  <a:lnTo>
                    <a:pt x="8" y="8"/>
                  </a:lnTo>
                  <a:lnTo>
                    <a:pt x="8" y="8"/>
                  </a:lnTo>
                  <a:lnTo>
                    <a:pt x="8" y="8"/>
                  </a:lnTo>
                  <a:lnTo>
                    <a:pt x="8" y="6"/>
                  </a:lnTo>
                  <a:lnTo>
                    <a:pt x="8" y="6"/>
                  </a:lnTo>
                  <a:lnTo>
                    <a:pt x="8" y="6"/>
                  </a:lnTo>
                  <a:lnTo>
                    <a:pt x="8" y="6"/>
                  </a:lnTo>
                  <a:lnTo>
                    <a:pt x="8" y="6"/>
                  </a:lnTo>
                  <a:lnTo>
                    <a:pt x="8" y="6"/>
                  </a:lnTo>
                  <a:lnTo>
                    <a:pt x="8" y="6"/>
                  </a:lnTo>
                  <a:lnTo>
                    <a:pt x="8" y="6"/>
                  </a:lnTo>
                  <a:lnTo>
                    <a:pt x="8" y="6"/>
                  </a:lnTo>
                  <a:lnTo>
                    <a:pt x="8" y="3"/>
                  </a:lnTo>
                  <a:lnTo>
                    <a:pt x="8" y="3"/>
                  </a:lnTo>
                  <a:lnTo>
                    <a:pt x="8" y="3"/>
                  </a:lnTo>
                  <a:lnTo>
                    <a:pt x="8" y="3"/>
                  </a:lnTo>
                  <a:lnTo>
                    <a:pt x="8" y="3"/>
                  </a:lnTo>
                  <a:lnTo>
                    <a:pt x="8" y="3"/>
                  </a:lnTo>
                  <a:lnTo>
                    <a:pt x="8" y="3"/>
                  </a:lnTo>
                  <a:lnTo>
                    <a:pt x="8" y="3"/>
                  </a:lnTo>
                  <a:lnTo>
                    <a:pt x="8" y="3"/>
                  </a:lnTo>
                  <a:lnTo>
                    <a:pt x="5" y="3"/>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5" y="0"/>
                  </a:lnTo>
                  <a:lnTo>
                    <a:pt x="2" y="0"/>
                  </a:lnTo>
                  <a:lnTo>
                    <a:pt x="2" y="0"/>
                  </a:lnTo>
                  <a:lnTo>
                    <a:pt x="2" y="0"/>
                  </a:lnTo>
                  <a:lnTo>
                    <a:pt x="2" y="0"/>
                  </a:lnTo>
                  <a:lnTo>
                    <a:pt x="2" y="0"/>
                  </a:lnTo>
                  <a:lnTo>
                    <a:pt x="2" y="0"/>
                  </a:lnTo>
                  <a:lnTo>
                    <a:pt x="2" y="0"/>
                  </a:lnTo>
                  <a:lnTo>
                    <a:pt x="2" y="0"/>
                  </a:lnTo>
                  <a:lnTo>
                    <a:pt x="2" y="0"/>
                  </a:lnTo>
                  <a:lnTo>
                    <a:pt x="0" y="0"/>
                  </a:lnTo>
                  <a:lnTo>
                    <a:pt x="0" y="0"/>
                  </a:lnTo>
                  <a:lnTo>
                    <a:pt x="0" y="6"/>
                  </a:lnTo>
                  <a:lnTo>
                    <a:pt x="0" y="6"/>
                  </a:lnTo>
                  <a:lnTo>
                    <a:pt x="0" y="3"/>
                  </a:lnTo>
                  <a:lnTo>
                    <a:pt x="0" y="3"/>
                  </a:lnTo>
                  <a:lnTo>
                    <a:pt x="0" y="3"/>
                  </a:lnTo>
                  <a:lnTo>
                    <a:pt x="0" y="3"/>
                  </a:lnTo>
                  <a:lnTo>
                    <a:pt x="0" y="3"/>
                  </a:lnTo>
                  <a:lnTo>
                    <a:pt x="2" y="3"/>
                  </a:lnTo>
                  <a:lnTo>
                    <a:pt x="2" y="3"/>
                  </a:lnTo>
                  <a:lnTo>
                    <a:pt x="2" y="3"/>
                  </a:lnTo>
                  <a:lnTo>
                    <a:pt x="2" y="3"/>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6"/>
                  </a:lnTo>
                  <a:lnTo>
                    <a:pt x="2" y="8"/>
                  </a:lnTo>
                  <a:lnTo>
                    <a:pt x="2" y="8"/>
                  </a:lnTo>
                  <a:lnTo>
                    <a:pt x="2" y="8"/>
                  </a:lnTo>
                  <a:lnTo>
                    <a:pt x="2" y="8"/>
                  </a:lnTo>
                  <a:lnTo>
                    <a:pt x="2" y="8"/>
                  </a:lnTo>
                  <a:lnTo>
                    <a:pt x="2" y="8"/>
                  </a:lnTo>
                  <a:lnTo>
                    <a:pt x="2" y="8"/>
                  </a:lnTo>
                  <a:lnTo>
                    <a:pt x="2" y="8"/>
                  </a:lnTo>
                  <a:lnTo>
                    <a:pt x="2" y="8"/>
                  </a:lnTo>
                  <a:lnTo>
                    <a:pt x="2" y="11"/>
                  </a:lnTo>
                  <a:lnTo>
                    <a:pt x="2" y="11"/>
                  </a:lnTo>
                  <a:lnTo>
                    <a:pt x="2" y="11"/>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8" name="Freeform 59"/>
            <p:cNvSpPr>
              <a:spLocks noEditPoints="1"/>
            </p:cNvSpPr>
            <p:nvPr/>
          </p:nvSpPr>
          <p:spPr bwMode="auto">
            <a:xfrm>
              <a:off x="2415" y="809"/>
              <a:ext cx="72" cy="33"/>
            </a:xfrm>
            <a:custGeom>
              <a:avLst/>
              <a:gdLst/>
              <a:ahLst/>
              <a:cxnLst>
                <a:cxn ang="0">
                  <a:pos x="31" y="22"/>
                </a:cxn>
                <a:cxn ang="0">
                  <a:pos x="50" y="22"/>
                </a:cxn>
                <a:cxn ang="0">
                  <a:pos x="33" y="22"/>
                </a:cxn>
                <a:cxn ang="0">
                  <a:pos x="0" y="22"/>
                </a:cxn>
                <a:cxn ang="0">
                  <a:pos x="0" y="22"/>
                </a:cxn>
                <a:cxn ang="0">
                  <a:pos x="0" y="22"/>
                </a:cxn>
                <a:cxn ang="0">
                  <a:pos x="0" y="22"/>
                </a:cxn>
                <a:cxn ang="0">
                  <a:pos x="3" y="24"/>
                </a:cxn>
                <a:cxn ang="0">
                  <a:pos x="6" y="30"/>
                </a:cxn>
                <a:cxn ang="0">
                  <a:pos x="9" y="33"/>
                </a:cxn>
                <a:cxn ang="0">
                  <a:pos x="11" y="33"/>
                </a:cxn>
                <a:cxn ang="0">
                  <a:pos x="17" y="30"/>
                </a:cxn>
                <a:cxn ang="0">
                  <a:pos x="17" y="27"/>
                </a:cxn>
                <a:cxn ang="0">
                  <a:pos x="20" y="22"/>
                </a:cxn>
                <a:cxn ang="0">
                  <a:pos x="20" y="24"/>
                </a:cxn>
                <a:cxn ang="0">
                  <a:pos x="22" y="24"/>
                </a:cxn>
                <a:cxn ang="0">
                  <a:pos x="55" y="24"/>
                </a:cxn>
                <a:cxn ang="0">
                  <a:pos x="55" y="27"/>
                </a:cxn>
                <a:cxn ang="0">
                  <a:pos x="58" y="30"/>
                </a:cxn>
                <a:cxn ang="0">
                  <a:pos x="64" y="30"/>
                </a:cxn>
                <a:cxn ang="0">
                  <a:pos x="66" y="30"/>
                </a:cxn>
                <a:cxn ang="0">
                  <a:pos x="69" y="24"/>
                </a:cxn>
                <a:cxn ang="0">
                  <a:pos x="72" y="19"/>
                </a:cxn>
                <a:cxn ang="0">
                  <a:pos x="69" y="19"/>
                </a:cxn>
                <a:cxn ang="0">
                  <a:pos x="66" y="19"/>
                </a:cxn>
                <a:cxn ang="0">
                  <a:pos x="66" y="19"/>
                </a:cxn>
                <a:cxn ang="0">
                  <a:pos x="53" y="19"/>
                </a:cxn>
                <a:cxn ang="0">
                  <a:pos x="17" y="22"/>
                </a:cxn>
                <a:cxn ang="0">
                  <a:pos x="14" y="22"/>
                </a:cxn>
                <a:cxn ang="0">
                  <a:pos x="14" y="19"/>
                </a:cxn>
                <a:cxn ang="0">
                  <a:pos x="14" y="19"/>
                </a:cxn>
                <a:cxn ang="0">
                  <a:pos x="14" y="19"/>
                </a:cxn>
                <a:cxn ang="0">
                  <a:pos x="11" y="16"/>
                </a:cxn>
                <a:cxn ang="0">
                  <a:pos x="11" y="13"/>
                </a:cxn>
                <a:cxn ang="0">
                  <a:pos x="11" y="11"/>
                </a:cxn>
                <a:cxn ang="0">
                  <a:pos x="11" y="11"/>
                </a:cxn>
                <a:cxn ang="0">
                  <a:pos x="11" y="11"/>
                </a:cxn>
                <a:cxn ang="0">
                  <a:pos x="14" y="11"/>
                </a:cxn>
                <a:cxn ang="0">
                  <a:pos x="66" y="11"/>
                </a:cxn>
                <a:cxn ang="0">
                  <a:pos x="69" y="8"/>
                </a:cxn>
                <a:cxn ang="0">
                  <a:pos x="14" y="11"/>
                </a:cxn>
                <a:cxn ang="0">
                  <a:pos x="11" y="8"/>
                </a:cxn>
                <a:cxn ang="0">
                  <a:pos x="11" y="8"/>
                </a:cxn>
                <a:cxn ang="0">
                  <a:pos x="11" y="5"/>
                </a:cxn>
                <a:cxn ang="0">
                  <a:pos x="11" y="2"/>
                </a:cxn>
                <a:cxn ang="0">
                  <a:pos x="9" y="0"/>
                </a:cxn>
                <a:cxn ang="0">
                  <a:pos x="9" y="0"/>
                </a:cxn>
                <a:cxn ang="0">
                  <a:pos x="9" y="0"/>
                </a:cxn>
                <a:cxn ang="0">
                  <a:pos x="9" y="0"/>
                </a:cxn>
                <a:cxn ang="0">
                  <a:pos x="3" y="0"/>
                </a:cxn>
                <a:cxn ang="0">
                  <a:pos x="6" y="0"/>
                </a:cxn>
                <a:cxn ang="0">
                  <a:pos x="6" y="0"/>
                </a:cxn>
                <a:cxn ang="0">
                  <a:pos x="3" y="2"/>
                </a:cxn>
                <a:cxn ang="0">
                  <a:pos x="3" y="5"/>
                </a:cxn>
                <a:cxn ang="0">
                  <a:pos x="3" y="8"/>
                </a:cxn>
                <a:cxn ang="0">
                  <a:pos x="3" y="13"/>
                </a:cxn>
                <a:cxn ang="0">
                  <a:pos x="3" y="16"/>
                </a:cxn>
                <a:cxn ang="0">
                  <a:pos x="3" y="19"/>
                </a:cxn>
                <a:cxn ang="0">
                  <a:pos x="3" y="22"/>
                </a:cxn>
                <a:cxn ang="0">
                  <a:pos x="0" y="22"/>
                </a:cxn>
                <a:cxn ang="0">
                  <a:pos x="0" y="22"/>
                </a:cxn>
                <a:cxn ang="0">
                  <a:pos x="0" y="22"/>
                </a:cxn>
                <a:cxn ang="0">
                  <a:pos x="0" y="22"/>
                </a:cxn>
              </a:cxnLst>
              <a:rect l="0" t="0" r="r" b="b"/>
              <a:pathLst>
                <a:path w="72" h="33">
                  <a:moveTo>
                    <a:pt x="28" y="22"/>
                  </a:moveTo>
                  <a:lnTo>
                    <a:pt x="28" y="22"/>
                  </a:lnTo>
                  <a:lnTo>
                    <a:pt x="31" y="22"/>
                  </a:lnTo>
                  <a:lnTo>
                    <a:pt x="31" y="22"/>
                  </a:lnTo>
                  <a:lnTo>
                    <a:pt x="50" y="22"/>
                  </a:lnTo>
                  <a:lnTo>
                    <a:pt x="50" y="22"/>
                  </a:lnTo>
                  <a:lnTo>
                    <a:pt x="53" y="22"/>
                  </a:lnTo>
                  <a:lnTo>
                    <a:pt x="53" y="19"/>
                  </a:lnTo>
                  <a:lnTo>
                    <a:pt x="33" y="22"/>
                  </a:lnTo>
                  <a:lnTo>
                    <a:pt x="31" y="19"/>
                  </a:lnTo>
                  <a:lnTo>
                    <a:pt x="28" y="22"/>
                  </a:lnTo>
                  <a:close/>
                  <a:moveTo>
                    <a:pt x="0" y="22"/>
                  </a:moveTo>
                  <a:lnTo>
                    <a:pt x="0" y="22"/>
                  </a:lnTo>
                  <a:lnTo>
                    <a:pt x="0" y="22"/>
                  </a:lnTo>
                  <a:lnTo>
                    <a:pt x="0" y="22"/>
                  </a:lnTo>
                  <a:lnTo>
                    <a:pt x="0" y="22"/>
                  </a:lnTo>
                  <a:lnTo>
                    <a:pt x="0" y="22"/>
                  </a:lnTo>
                  <a:lnTo>
                    <a:pt x="0" y="22"/>
                  </a:lnTo>
                  <a:lnTo>
                    <a:pt x="0" y="22"/>
                  </a:lnTo>
                  <a:lnTo>
                    <a:pt x="0" y="22"/>
                  </a:lnTo>
                  <a:lnTo>
                    <a:pt x="0" y="22"/>
                  </a:lnTo>
                  <a:lnTo>
                    <a:pt x="3" y="22"/>
                  </a:lnTo>
                  <a:lnTo>
                    <a:pt x="3" y="22"/>
                  </a:lnTo>
                  <a:lnTo>
                    <a:pt x="3" y="24"/>
                  </a:lnTo>
                  <a:lnTo>
                    <a:pt x="6" y="27"/>
                  </a:lnTo>
                  <a:lnTo>
                    <a:pt x="6" y="27"/>
                  </a:lnTo>
                  <a:lnTo>
                    <a:pt x="6" y="30"/>
                  </a:lnTo>
                  <a:lnTo>
                    <a:pt x="6" y="30"/>
                  </a:lnTo>
                  <a:lnTo>
                    <a:pt x="6" y="30"/>
                  </a:lnTo>
                  <a:lnTo>
                    <a:pt x="9" y="33"/>
                  </a:lnTo>
                  <a:lnTo>
                    <a:pt x="9" y="33"/>
                  </a:lnTo>
                  <a:lnTo>
                    <a:pt x="11" y="33"/>
                  </a:lnTo>
                  <a:lnTo>
                    <a:pt x="11" y="33"/>
                  </a:lnTo>
                  <a:lnTo>
                    <a:pt x="14" y="33"/>
                  </a:lnTo>
                  <a:lnTo>
                    <a:pt x="17" y="33"/>
                  </a:lnTo>
                  <a:lnTo>
                    <a:pt x="17" y="30"/>
                  </a:lnTo>
                  <a:lnTo>
                    <a:pt x="17" y="30"/>
                  </a:lnTo>
                  <a:lnTo>
                    <a:pt x="17" y="30"/>
                  </a:lnTo>
                  <a:lnTo>
                    <a:pt x="17" y="27"/>
                  </a:lnTo>
                  <a:lnTo>
                    <a:pt x="17" y="27"/>
                  </a:lnTo>
                  <a:lnTo>
                    <a:pt x="20" y="24"/>
                  </a:lnTo>
                  <a:lnTo>
                    <a:pt x="20" y="22"/>
                  </a:lnTo>
                  <a:lnTo>
                    <a:pt x="20" y="24"/>
                  </a:lnTo>
                  <a:lnTo>
                    <a:pt x="20" y="24"/>
                  </a:lnTo>
                  <a:lnTo>
                    <a:pt x="20" y="24"/>
                  </a:lnTo>
                  <a:lnTo>
                    <a:pt x="22" y="24"/>
                  </a:lnTo>
                  <a:lnTo>
                    <a:pt x="22" y="24"/>
                  </a:lnTo>
                  <a:lnTo>
                    <a:pt x="22" y="24"/>
                  </a:lnTo>
                  <a:lnTo>
                    <a:pt x="25" y="24"/>
                  </a:lnTo>
                  <a:lnTo>
                    <a:pt x="53" y="24"/>
                  </a:lnTo>
                  <a:lnTo>
                    <a:pt x="55" y="24"/>
                  </a:lnTo>
                  <a:lnTo>
                    <a:pt x="55" y="24"/>
                  </a:lnTo>
                  <a:lnTo>
                    <a:pt x="55" y="27"/>
                  </a:lnTo>
                  <a:lnTo>
                    <a:pt x="55" y="27"/>
                  </a:lnTo>
                  <a:lnTo>
                    <a:pt x="58" y="30"/>
                  </a:lnTo>
                  <a:lnTo>
                    <a:pt x="58" y="30"/>
                  </a:lnTo>
                  <a:lnTo>
                    <a:pt x="58" y="30"/>
                  </a:lnTo>
                  <a:lnTo>
                    <a:pt x="61" y="30"/>
                  </a:lnTo>
                  <a:lnTo>
                    <a:pt x="61" y="30"/>
                  </a:lnTo>
                  <a:lnTo>
                    <a:pt x="64" y="30"/>
                  </a:lnTo>
                  <a:lnTo>
                    <a:pt x="66" y="30"/>
                  </a:lnTo>
                  <a:lnTo>
                    <a:pt x="66" y="30"/>
                  </a:lnTo>
                  <a:lnTo>
                    <a:pt x="66" y="30"/>
                  </a:lnTo>
                  <a:lnTo>
                    <a:pt x="69" y="27"/>
                  </a:lnTo>
                  <a:lnTo>
                    <a:pt x="69" y="27"/>
                  </a:lnTo>
                  <a:lnTo>
                    <a:pt x="69" y="24"/>
                  </a:lnTo>
                  <a:lnTo>
                    <a:pt x="69" y="24"/>
                  </a:lnTo>
                  <a:lnTo>
                    <a:pt x="72" y="22"/>
                  </a:lnTo>
                  <a:lnTo>
                    <a:pt x="72" y="19"/>
                  </a:lnTo>
                  <a:lnTo>
                    <a:pt x="72" y="19"/>
                  </a:lnTo>
                  <a:lnTo>
                    <a:pt x="69" y="19"/>
                  </a:lnTo>
                  <a:lnTo>
                    <a:pt x="69" y="19"/>
                  </a:lnTo>
                  <a:lnTo>
                    <a:pt x="69" y="19"/>
                  </a:lnTo>
                  <a:lnTo>
                    <a:pt x="69" y="19"/>
                  </a:lnTo>
                  <a:lnTo>
                    <a:pt x="66" y="19"/>
                  </a:lnTo>
                  <a:lnTo>
                    <a:pt x="66" y="19"/>
                  </a:lnTo>
                  <a:lnTo>
                    <a:pt x="66" y="19"/>
                  </a:lnTo>
                  <a:lnTo>
                    <a:pt x="66" y="19"/>
                  </a:lnTo>
                  <a:lnTo>
                    <a:pt x="66" y="19"/>
                  </a:lnTo>
                  <a:lnTo>
                    <a:pt x="66" y="19"/>
                  </a:lnTo>
                  <a:lnTo>
                    <a:pt x="53" y="19"/>
                  </a:lnTo>
                  <a:lnTo>
                    <a:pt x="33" y="22"/>
                  </a:lnTo>
                  <a:lnTo>
                    <a:pt x="31" y="19"/>
                  </a:lnTo>
                  <a:lnTo>
                    <a:pt x="17" y="22"/>
                  </a:lnTo>
                  <a:lnTo>
                    <a:pt x="17" y="22"/>
                  </a:lnTo>
                  <a:lnTo>
                    <a:pt x="14" y="22"/>
                  </a:lnTo>
                  <a:lnTo>
                    <a:pt x="14" y="22"/>
                  </a:lnTo>
                  <a:lnTo>
                    <a:pt x="14" y="22"/>
                  </a:lnTo>
                  <a:lnTo>
                    <a:pt x="14" y="22"/>
                  </a:lnTo>
                  <a:lnTo>
                    <a:pt x="14" y="19"/>
                  </a:lnTo>
                  <a:lnTo>
                    <a:pt x="14" y="19"/>
                  </a:lnTo>
                  <a:lnTo>
                    <a:pt x="14" y="19"/>
                  </a:lnTo>
                  <a:lnTo>
                    <a:pt x="14" y="19"/>
                  </a:lnTo>
                  <a:lnTo>
                    <a:pt x="14" y="19"/>
                  </a:lnTo>
                  <a:lnTo>
                    <a:pt x="14" y="19"/>
                  </a:lnTo>
                  <a:lnTo>
                    <a:pt x="14" y="19"/>
                  </a:lnTo>
                  <a:lnTo>
                    <a:pt x="11" y="16"/>
                  </a:lnTo>
                  <a:lnTo>
                    <a:pt x="11" y="16"/>
                  </a:lnTo>
                  <a:lnTo>
                    <a:pt x="11" y="16"/>
                  </a:lnTo>
                  <a:lnTo>
                    <a:pt x="11" y="13"/>
                  </a:lnTo>
                  <a:lnTo>
                    <a:pt x="11" y="13"/>
                  </a:lnTo>
                  <a:lnTo>
                    <a:pt x="11" y="13"/>
                  </a:lnTo>
                  <a:lnTo>
                    <a:pt x="11" y="13"/>
                  </a:lnTo>
                  <a:lnTo>
                    <a:pt x="11" y="11"/>
                  </a:lnTo>
                  <a:lnTo>
                    <a:pt x="11" y="11"/>
                  </a:lnTo>
                  <a:lnTo>
                    <a:pt x="11" y="11"/>
                  </a:lnTo>
                  <a:lnTo>
                    <a:pt x="11" y="11"/>
                  </a:lnTo>
                  <a:lnTo>
                    <a:pt x="11" y="11"/>
                  </a:lnTo>
                  <a:lnTo>
                    <a:pt x="11" y="11"/>
                  </a:lnTo>
                  <a:lnTo>
                    <a:pt x="11" y="11"/>
                  </a:lnTo>
                  <a:lnTo>
                    <a:pt x="11" y="11"/>
                  </a:lnTo>
                  <a:lnTo>
                    <a:pt x="14" y="11"/>
                  </a:lnTo>
                  <a:lnTo>
                    <a:pt x="14" y="11"/>
                  </a:lnTo>
                  <a:lnTo>
                    <a:pt x="14" y="11"/>
                  </a:lnTo>
                  <a:lnTo>
                    <a:pt x="14" y="11"/>
                  </a:lnTo>
                  <a:lnTo>
                    <a:pt x="31" y="11"/>
                  </a:lnTo>
                  <a:lnTo>
                    <a:pt x="66" y="11"/>
                  </a:lnTo>
                  <a:lnTo>
                    <a:pt x="69" y="11"/>
                  </a:lnTo>
                  <a:lnTo>
                    <a:pt x="69" y="8"/>
                  </a:lnTo>
                  <a:lnTo>
                    <a:pt x="69" y="8"/>
                  </a:lnTo>
                  <a:lnTo>
                    <a:pt x="33" y="11"/>
                  </a:lnTo>
                  <a:lnTo>
                    <a:pt x="14" y="11"/>
                  </a:lnTo>
                  <a:lnTo>
                    <a:pt x="14" y="11"/>
                  </a:lnTo>
                  <a:lnTo>
                    <a:pt x="11" y="11"/>
                  </a:lnTo>
                  <a:lnTo>
                    <a:pt x="11" y="11"/>
                  </a:lnTo>
                  <a:lnTo>
                    <a:pt x="11" y="8"/>
                  </a:lnTo>
                  <a:lnTo>
                    <a:pt x="11" y="8"/>
                  </a:lnTo>
                  <a:lnTo>
                    <a:pt x="11" y="8"/>
                  </a:lnTo>
                  <a:lnTo>
                    <a:pt x="11" y="8"/>
                  </a:lnTo>
                  <a:lnTo>
                    <a:pt x="11" y="5"/>
                  </a:lnTo>
                  <a:lnTo>
                    <a:pt x="11" y="5"/>
                  </a:lnTo>
                  <a:lnTo>
                    <a:pt x="11" y="5"/>
                  </a:lnTo>
                  <a:lnTo>
                    <a:pt x="11" y="2"/>
                  </a:lnTo>
                  <a:lnTo>
                    <a:pt x="11" y="2"/>
                  </a:lnTo>
                  <a:lnTo>
                    <a:pt x="11" y="2"/>
                  </a:lnTo>
                  <a:lnTo>
                    <a:pt x="11" y="2"/>
                  </a:lnTo>
                  <a:lnTo>
                    <a:pt x="11" y="2"/>
                  </a:lnTo>
                  <a:lnTo>
                    <a:pt x="9" y="0"/>
                  </a:lnTo>
                  <a:lnTo>
                    <a:pt x="9" y="0"/>
                  </a:lnTo>
                  <a:lnTo>
                    <a:pt x="9" y="0"/>
                  </a:lnTo>
                  <a:lnTo>
                    <a:pt x="9" y="0"/>
                  </a:lnTo>
                  <a:lnTo>
                    <a:pt x="9" y="0"/>
                  </a:lnTo>
                  <a:lnTo>
                    <a:pt x="9" y="0"/>
                  </a:lnTo>
                  <a:lnTo>
                    <a:pt x="9" y="0"/>
                  </a:lnTo>
                  <a:lnTo>
                    <a:pt x="9" y="0"/>
                  </a:lnTo>
                  <a:lnTo>
                    <a:pt x="9" y="0"/>
                  </a:lnTo>
                  <a:lnTo>
                    <a:pt x="9" y="0"/>
                  </a:lnTo>
                  <a:lnTo>
                    <a:pt x="3" y="0"/>
                  </a:lnTo>
                  <a:lnTo>
                    <a:pt x="6" y="0"/>
                  </a:lnTo>
                  <a:lnTo>
                    <a:pt x="3" y="0"/>
                  </a:lnTo>
                  <a:lnTo>
                    <a:pt x="3" y="0"/>
                  </a:lnTo>
                  <a:lnTo>
                    <a:pt x="3" y="0"/>
                  </a:lnTo>
                  <a:lnTo>
                    <a:pt x="6" y="0"/>
                  </a:lnTo>
                  <a:lnTo>
                    <a:pt x="6" y="0"/>
                  </a:lnTo>
                  <a:lnTo>
                    <a:pt x="6" y="0"/>
                  </a:lnTo>
                  <a:lnTo>
                    <a:pt x="6" y="0"/>
                  </a:lnTo>
                  <a:lnTo>
                    <a:pt x="6" y="0"/>
                  </a:lnTo>
                  <a:lnTo>
                    <a:pt x="3" y="2"/>
                  </a:lnTo>
                  <a:lnTo>
                    <a:pt x="3" y="2"/>
                  </a:lnTo>
                  <a:lnTo>
                    <a:pt x="3" y="2"/>
                  </a:lnTo>
                  <a:lnTo>
                    <a:pt x="3" y="5"/>
                  </a:lnTo>
                  <a:lnTo>
                    <a:pt x="3" y="5"/>
                  </a:lnTo>
                  <a:lnTo>
                    <a:pt x="3" y="5"/>
                  </a:lnTo>
                  <a:lnTo>
                    <a:pt x="3" y="8"/>
                  </a:lnTo>
                  <a:lnTo>
                    <a:pt x="3" y="8"/>
                  </a:lnTo>
                  <a:lnTo>
                    <a:pt x="3" y="11"/>
                  </a:lnTo>
                  <a:lnTo>
                    <a:pt x="3" y="11"/>
                  </a:lnTo>
                  <a:lnTo>
                    <a:pt x="3" y="13"/>
                  </a:lnTo>
                  <a:lnTo>
                    <a:pt x="3" y="13"/>
                  </a:lnTo>
                  <a:lnTo>
                    <a:pt x="3" y="16"/>
                  </a:lnTo>
                  <a:lnTo>
                    <a:pt x="3" y="16"/>
                  </a:lnTo>
                  <a:lnTo>
                    <a:pt x="3" y="16"/>
                  </a:lnTo>
                  <a:lnTo>
                    <a:pt x="3" y="19"/>
                  </a:lnTo>
                  <a:lnTo>
                    <a:pt x="3" y="19"/>
                  </a:lnTo>
                  <a:lnTo>
                    <a:pt x="3" y="19"/>
                  </a:lnTo>
                  <a:lnTo>
                    <a:pt x="3" y="19"/>
                  </a:lnTo>
                  <a:lnTo>
                    <a:pt x="3" y="22"/>
                  </a:lnTo>
                  <a:lnTo>
                    <a:pt x="3"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19" name="Freeform 60"/>
            <p:cNvSpPr/>
            <p:nvPr/>
          </p:nvSpPr>
          <p:spPr bwMode="auto">
            <a:xfrm>
              <a:off x="2443" y="828"/>
              <a:ext cx="25" cy="3"/>
            </a:xfrm>
            <a:custGeom>
              <a:avLst/>
              <a:gdLst/>
              <a:ahLst/>
              <a:cxnLst>
                <a:cxn ang="0">
                  <a:pos x="0" y="3"/>
                </a:cxn>
                <a:cxn ang="0">
                  <a:pos x="0" y="3"/>
                </a:cxn>
                <a:cxn ang="0">
                  <a:pos x="3" y="3"/>
                </a:cxn>
                <a:cxn ang="0">
                  <a:pos x="3" y="3"/>
                </a:cxn>
                <a:cxn ang="0">
                  <a:pos x="22" y="3"/>
                </a:cxn>
                <a:cxn ang="0">
                  <a:pos x="22" y="3"/>
                </a:cxn>
                <a:cxn ang="0">
                  <a:pos x="25" y="3"/>
                </a:cxn>
                <a:cxn ang="0">
                  <a:pos x="25" y="0"/>
                </a:cxn>
                <a:cxn ang="0">
                  <a:pos x="5" y="3"/>
                </a:cxn>
                <a:cxn ang="0">
                  <a:pos x="3" y="0"/>
                </a:cxn>
                <a:cxn ang="0">
                  <a:pos x="0" y="3"/>
                </a:cxn>
              </a:cxnLst>
              <a:rect l="0" t="0" r="r" b="b"/>
              <a:pathLst>
                <a:path w="25" h="3">
                  <a:moveTo>
                    <a:pt x="0" y="3"/>
                  </a:moveTo>
                  <a:lnTo>
                    <a:pt x="0" y="3"/>
                  </a:lnTo>
                  <a:lnTo>
                    <a:pt x="3" y="3"/>
                  </a:lnTo>
                  <a:lnTo>
                    <a:pt x="3" y="3"/>
                  </a:lnTo>
                  <a:lnTo>
                    <a:pt x="22" y="3"/>
                  </a:lnTo>
                  <a:lnTo>
                    <a:pt x="22" y="3"/>
                  </a:lnTo>
                  <a:lnTo>
                    <a:pt x="25" y="3"/>
                  </a:lnTo>
                  <a:lnTo>
                    <a:pt x="25" y="0"/>
                  </a:lnTo>
                  <a:lnTo>
                    <a:pt x="5" y="3"/>
                  </a:lnTo>
                  <a:lnTo>
                    <a:pt x="3" y="0"/>
                  </a:lnTo>
                  <a:lnTo>
                    <a:pt x="0" y="3"/>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0" name="Freeform 61"/>
            <p:cNvSpPr/>
            <p:nvPr/>
          </p:nvSpPr>
          <p:spPr bwMode="auto">
            <a:xfrm>
              <a:off x="2415" y="809"/>
              <a:ext cx="72" cy="33"/>
            </a:xfrm>
            <a:custGeom>
              <a:avLst/>
              <a:gdLst/>
              <a:ahLst/>
              <a:cxnLst>
                <a:cxn ang="0">
                  <a:pos x="0" y="22"/>
                </a:cxn>
                <a:cxn ang="0">
                  <a:pos x="3" y="22"/>
                </a:cxn>
                <a:cxn ang="0">
                  <a:pos x="3" y="24"/>
                </a:cxn>
                <a:cxn ang="0">
                  <a:pos x="6" y="27"/>
                </a:cxn>
                <a:cxn ang="0">
                  <a:pos x="6" y="30"/>
                </a:cxn>
                <a:cxn ang="0">
                  <a:pos x="6" y="30"/>
                </a:cxn>
                <a:cxn ang="0">
                  <a:pos x="9" y="33"/>
                </a:cxn>
                <a:cxn ang="0">
                  <a:pos x="11" y="33"/>
                </a:cxn>
                <a:cxn ang="0">
                  <a:pos x="14" y="33"/>
                </a:cxn>
                <a:cxn ang="0">
                  <a:pos x="14" y="33"/>
                </a:cxn>
                <a:cxn ang="0">
                  <a:pos x="17" y="30"/>
                </a:cxn>
                <a:cxn ang="0">
                  <a:pos x="17" y="30"/>
                </a:cxn>
                <a:cxn ang="0">
                  <a:pos x="17" y="27"/>
                </a:cxn>
                <a:cxn ang="0">
                  <a:pos x="20" y="24"/>
                </a:cxn>
                <a:cxn ang="0">
                  <a:pos x="20" y="22"/>
                </a:cxn>
                <a:cxn ang="0">
                  <a:pos x="22" y="24"/>
                </a:cxn>
                <a:cxn ang="0">
                  <a:pos x="22" y="24"/>
                </a:cxn>
                <a:cxn ang="0">
                  <a:pos x="55" y="24"/>
                </a:cxn>
                <a:cxn ang="0">
                  <a:pos x="55" y="27"/>
                </a:cxn>
                <a:cxn ang="0">
                  <a:pos x="58" y="27"/>
                </a:cxn>
                <a:cxn ang="0">
                  <a:pos x="58" y="30"/>
                </a:cxn>
                <a:cxn ang="0">
                  <a:pos x="58" y="30"/>
                </a:cxn>
                <a:cxn ang="0">
                  <a:pos x="64" y="30"/>
                </a:cxn>
                <a:cxn ang="0">
                  <a:pos x="66" y="30"/>
                </a:cxn>
                <a:cxn ang="0">
                  <a:pos x="69" y="27"/>
                </a:cxn>
                <a:cxn ang="0">
                  <a:pos x="69" y="24"/>
                </a:cxn>
                <a:cxn ang="0">
                  <a:pos x="69" y="24"/>
                </a:cxn>
                <a:cxn ang="0">
                  <a:pos x="69" y="19"/>
                </a:cxn>
                <a:cxn ang="0">
                  <a:pos x="66" y="19"/>
                </a:cxn>
                <a:cxn ang="0">
                  <a:pos x="31" y="19"/>
                </a:cxn>
                <a:cxn ang="0">
                  <a:pos x="22" y="22"/>
                </a:cxn>
                <a:cxn ang="0">
                  <a:pos x="17" y="22"/>
                </a:cxn>
                <a:cxn ang="0">
                  <a:pos x="14" y="22"/>
                </a:cxn>
                <a:cxn ang="0">
                  <a:pos x="14" y="19"/>
                </a:cxn>
                <a:cxn ang="0">
                  <a:pos x="11" y="19"/>
                </a:cxn>
                <a:cxn ang="0">
                  <a:pos x="11" y="13"/>
                </a:cxn>
                <a:cxn ang="0">
                  <a:pos x="11" y="11"/>
                </a:cxn>
                <a:cxn ang="0">
                  <a:pos x="11" y="11"/>
                </a:cxn>
                <a:cxn ang="0">
                  <a:pos x="14" y="11"/>
                </a:cxn>
                <a:cxn ang="0">
                  <a:pos x="33" y="11"/>
                </a:cxn>
                <a:cxn ang="0">
                  <a:pos x="11" y="5"/>
                </a:cxn>
                <a:cxn ang="0">
                  <a:pos x="11" y="2"/>
                </a:cxn>
                <a:cxn ang="0">
                  <a:pos x="11" y="2"/>
                </a:cxn>
                <a:cxn ang="0">
                  <a:pos x="9" y="0"/>
                </a:cxn>
                <a:cxn ang="0">
                  <a:pos x="9" y="0"/>
                </a:cxn>
                <a:cxn ang="0">
                  <a:pos x="3" y="0"/>
                </a:cxn>
                <a:cxn ang="0">
                  <a:pos x="6" y="0"/>
                </a:cxn>
                <a:cxn ang="0">
                  <a:pos x="6" y="0"/>
                </a:cxn>
                <a:cxn ang="0">
                  <a:pos x="3" y="2"/>
                </a:cxn>
                <a:cxn ang="0">
                  <a:pos x="3" y="5"/>
                </a:cxn>
                <a:cxn ang="0">
                  <a:pos x="3" y="13"/>
                </a:cxn>
                <a:cxn ang="0">
                  <a:pos x="3" y="19"/>
                </a:cxn>
                <a:cxn ang="0">
                  <a:pos x="0" y="22"/>
                </a:cxn>
                <a:cxn ang="0">
                  <a:pos x="0" y="22"/>
                </a:cxn>
                <a:cxn ang="0">
                  <a:pos x="0" y="22"/>
                </a:cxn>
              </a:cxnLst>
              <a:rect l="0" t="0" r="r" b="b"/>
              <a:pathLst>
                <a:path w="72" h="33">
                  <a:moveTo>
                    <a:pt x="0" y="22"/>
                  </a:move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3" y="22"/>
                  </a:lnTo>
                  <a:lnTo>
                    <a:pt x="3" y="22"/>
                  </a:lnTo>
                  <a:lnTo>
                    <a:pt x="3" y="22"/>
                  </a:lnTo>
                  <a:lnTo>
                    <a:pt x="3" y="24"/>
                  </a:lnTo>
                  <a:lnTo>
                    <a:pt x="3" y="24"/>
                  </a:lnTo>
                  <a:lnTo>
                    <a:pt x="3" y="24"/>
                  </a:lnTo>
                  <a:lnTo>
                    <a:pt x="3" y="24"/>
                  </a:lnTo>
                  <a:lnTo>
                    <a:pt x="3" y="24"/>
                  </a:lnTo>
                  <a:lnTo>
                    <a:pt x="6" y="24"/>
                  </a:lnTo>
                  <a:lnTo>
                    <a:pt x="6" y="24"/>
                  </a:lnTo>
                  <a:lnTo>
                    <a:pt x="6" y="27"/>
                  </a:lnTo>
                  <a:lnTo>
                    <a:pt x="6" y="27"/>
                  </a:lnTo>
                  <a:lnTo>
                    <a:pt x="6" y="27"/>
                  </a:lnTo>
                  <a:lnTo>
                    <a:pt x="6" y="27"/>
                  </a:lnTo>
                  <a:lnTo>
                    <a:pt x="6" y="27"/>
                  </a:lnTo>
                  <a:lnTo>
                    <a:pt x="6" y="27"/>
                  </a:lnTo>
                  <a:lnTo>
                    <a:pt x="6" y="27"/>
                  </a:lnTo>
                  <a:lnTo>
                    <a:pt x="6" y="27"/>
                  </a:lnTo>
                  <a:lnTo>
                    <a:pt x="6" y="27"/>
                  </a:lnTo>
                  <a:lnTo>
                    <a:pt x="6" y="30"/>
                  </a:lnTo>
                  <a:lnTo>
                    <a:pt x="6" y="30"/>
                  </a:lnTo>
                  <a:lnTo>
                    <a:pt x="6" y="30"/>
                  </a:lnTo>
                  <a:lnTo>
                    <a:pt x="6" y="30"/>
                  </a:lnTo>
                  <a:lnTo>
                    <a:pt x="6" y="30"/>
                  </a:lnTo>
                  <a:lnTo>
                    <a:pt x="6" y="30"/>
                  </a:lnTo>
                  <a:lnTo>
                    <a:pt x="6" y="30"/>
                  </a:lnTo>
                  <a:lnTo>
                    <a:pt x="6" y="30"/>
                  </a:lnTo>
                  <a:lnTo>
                    <a:pt x="6" y="30"/>
                  </a:lnTo>
                  <a:lnTo>
                    <a:pt x="6" y="30"/>
                  </a:lnTo>
                  <a:lnTo>
                    <a:pt x="6" y="33"/>
                  </a:lnTo>
                  <a:lnTo>
                    <a:pt x="9" y="33"/>
                  </a:lnTo>
                  <a:lnTo>
                    <a:pt x="9" y="33"/>
                  </a:lnTo>
                  <a:lnTo>
                    <a:pt x="9" y="33"/>
                  </a:lnTo>
                  <a:lnTo>
                    <a:pt x="9" y="33"/>
                  </a:lnTo>
                  <a:lnTo>
                    <a:pt x="9" y="33"/>
                  </a:lnTo>
                  <a:lnTo>
                    <a:pt x="9" y="33"/>
                  </a:lnTo>
                  <a:lnTo>
                    <a:pt x="9" y="33"/>
                  </a:lnTo>
                  <a:lnTo>
                    <a:pt x="9" y="33"/>
                  </a:lnTo>
                  <a:lnTo>
                    <a:pt x="9" y="33"/>
                  </a:lnTo>
                  <a:lnTo>
                    <a:pt x="9" y="33"/>
                  </a:lnTo>
                  <a:lnTo>
                    <a:pt x="9" y="33"/>
                  </a:lnTo>
                  <a:lnTo>
                    <a:pt x="9" y="33"/>
                  </a:lnTo>
                  <a:lnTo>
                    <a:pt x="11" y="33"/>
                  </a:lnTo>
                  <a:lnTo>
                    <a:pt x="11" y="33"/>
                  </a:lnTo>
                  <a:lnTo>
                    <a:pt x="11" y="33"/>
                  </a:lnTo>
                  <a:lnTo>
                    <a:pt x="11" y="33"/>
                  </a:lnTo>
                  <a:lnTo>
                    <a:pt x="11" y="33"/>
                  </a:lnTo>
                  <a:lnTo>
                    <a:pt x="11" y="33"/>
                  </a:lnTo>
                  <a:lnTo>
                    <a:pt x="14" y="33"/>
                  </a:lnTo>
                  <a:lnTo>
                    <a:pt x="14" y="33"/>
                  </a:lnTo>
                  <a:lnTo>
                    <a:pt x="14" y="33"/>
                  </a:lnTo>
                  <a:lnTo>
                    <a:pt x="14" y="33"/>
                  </a:lnTo>
                  <a:lnTo>
                    <a:pt x="14" y="33"/>
                  </a:lnTo>
                  <a:lnTo>
                    <a:pt x="14" y="33"/>
                  </a:lnTo>
                  <a:lnTo>
                    <a:pt x="14" y="33"/>
                  </a:lnTo>
                  <a:lnTo>
                    <a:pt x="14" y="33"/>
                  </a:lnTo>
                  <a:lnTo>
                    <a:pt x="14" y="33"/>
                  </a:lnTo>
                  <a:lnTo>
                    <a:pt x="14" y="33"/>
                  </a:lnTo>
                  <a:lnTo>
                    <a:pt x="14" y="33"/>
                  </a:lnTo>
                  <a:lnTo>
                    <a:pt x="14" y="33"/>
                  </a:lnTo>
                  <a:lnTo>
                    <a:pt x="17" y="33"/>
                  </a:lnTo>
                  <a:lnTo>
                    <a:pt x="17" y="33"/>
                  </a:lnTo>
                  <a:lnTo>
                    <a:pt x="17" y="33"/>
                  </a:lnTo>
                  <a:lnTo>
                    <a:pt x="17" y="30"/>
                  </a:lnTo>
                  <a:lnTo>
                    <a:pt x="17" y="30"/>
                  </a:lnTo>
                  <a:lnTo>
                    <a:pt x="17" y="30"/>
                  </a:lnTo>
                  <a:lnTo>
                    <a:pt x="17" y="30"/>
                  </a:lnTo>
                  <a:lnTo>
                    <a:pt x="17" y="30"/>
                  </a:lnTo>
                  <a:lnTo>
                    <a:pt x="17" y="30"/>
                  </a:lnTo>
                  <a:lnTo>
                    <a:pt x="17" y="30"/>
                  </a:lnTo>
                  <a:lnTo>
                    <a:pt x="17" y="30"/>
                  </a:lnTo>
                  <a:lnTo>
                    <a:pt x="17" y="30"/>
                  </a:lnTo>
                  <a:lnTo>
                    <a:pt x="17" y="30"/>
                  </a:lnTo>
                  <a:lnTo>
                    <a:pt x="17" y="27"/>
                  </a:lnTo>
                  <a:lnTo>
                    <a:pt x="17" y="27"/>
                  </a:lnTo>
                  <a:lnTo>
                    <a:pt x="17" y="27"/>
                  </a:lnTo>
                  <a:lnTo>
                    <a:pt x="17" y="27"/>
                  </a:lnTo>
                  <a:lnTo>
                    <a:pt x="17" y="27"/>
                  </a:lnTo>
                  <a:lnTo>
                    <a:pt x="17" y="27"/>
                  </a:lnTo>
                  <a:lnTo>
                    <a:pt x="17" y="27"/>
                  </a:lnTo>
                  <a:lnTo>
                    <a:pt x="17" y="27"/>
                  </a:lnTo>
                  <a:lnTo>
                    <a:pt x="17" y="27"/>
                  </a:lnTo>
                  <a:lnTo>
                    <a:pt x="20" y="24"/>
                  </a:lnTo>
                  <a:lnTo>
                    <a:pt x="20" y="24"/>
                  </a:lnTo>
                  <a:lnTo>
                    <a:pt x="20" y="24"/>
                  </a:lnTo>
                  <a:lnTo>
                    <a:pt x="20" y="24"/>
                  </a:lnTo>
                  <a:lnTo>
                    <a:pt x="20" y="24"/>
                  </a:lnTo>
                  <a:lnTo>
                    <a:pt x="20" y="22"/>
                  </a:lnTo>
                  <a:lnTo>
                    <a:pt x="20" y="22"/>
                  </a:lnTo>
                  <a:lnTo>
                    <a:pt x="20" y="22"/>
                  </a:lnTo>
                  <a:lnTo>
                    <a:pt x="20" y="22"/>
                  </a:lnTo>
                  <a:lnTo>
                    <a:pt x="20" y="22"/>
                  </a:lnTo>
                  <a:lnTo>
                    <a:pt x="20" y="22"/>
                  </a:lnTo>
                  <a:lnTo>
                    <a:pt x="20" y="24"/>
                  </a:lnTo>
                  <a:lnTo>
                    <a:pt x="20" y="24"/>
                  </a:lnTo>
                  <a:lnTo>
                    <a:pt x="20" y="24"/>
                  </a:lnTo>
                  <a:lnTo>
                    <a:pt x="20" y="24"/>
                  </a:lnTo>
                  <a:lnTo>
                    <a:pt x="20" y="24"/>
                  </a:lnTo>
                  <a:lnTo>
                    <a:pt x="22" y="24"/>
                  </a:lnTo>
                  <a:lnTo>
                    <a:pt x="22" y="24"/>
                  </a:lnTo>
                  <a:lnTo>
                    <a:pt x="22" y="24"/>
                  </a:lnTo>
                  <a:lnTo>
                    <a:pt x="22" y="24"/>
                  </a:lnTo>
                  <a:lnTo>
                    <a:pt x="22" y="24"/>
                  </a:lnTo>
                  <a:lnTo>
                    <a:pt x="22" y="24"/>
                  </a:lnTo>
                  <a:lnTo>
                    <a:pt x="22" y="24"/>
                  </a:lnTo>
                  <a:lnTo>
                    <a:pt x="22" y="24"/>
                  </a:lnTo>
                  <a:lnTo>
                    <a:pt x="22" y="24"/>
                  </a:lnTo>
                  <a:lnTo>
                    <a:pt x="22" y="24"/>
                  </a:lnTo>
                  <a:lnTo>
                    <a:pt x="25" y="24"/>
                  </a:lnTo>
                  <a:lnTo>
                    <a:pt x="53" y="24"/>
                  </a:lnTo>
                  <a:lnTo>
                    <a:pt x="55" y="24"/>
                  </a:lnTo>
                  <a:lnTo>
                    <a:pt x="55" y="24"/>
                  </a:lnTo>
                  <a:lnTo>
                    <a:pt x="55" y="24"/>
                  </a:lnTo>
                  <a:lnTo>
                    <a:pt x="55" y="24"/>
                  </a:lnTo>
                  <a:lnTo>
                    <a:pt x="55" y="24"/>
                  </a:lnTo>
                  <a:lnTo>
                    <a:pt x="55" y="24"/>
                  </a:lnTo>
                  <a:lnTo>
                    <a:pt x="55" y="24"/>
                  </a:lnTo>
                  <a:lnTo>
                    <a:pt x="55" y="27"/>
                  </a:lnTo>
                  <a:lnTo>
                    <a:pt x="55" y="27"/>
                  </a:lnTo>
                  <a:lnTo>
                    <a:pt x="55" y="27"/>
                  </a:lnTo>
                  <a:lnTo>
                    <a:pt x="55" y="27"/>
                  </a:lnTo>
                  <a:lnTo>
                    <a:pt x="55" y="27"/>
                  </a:lnTo>
                  <a:lnTo>
                    <a:pt x="55" y="27"/>
                  </a:lnTo>
                  <a:lnTo>
                    <a:pt x="55" y="27"/>
                  </a:lnTo>
                  <a:lnTo>
                    <a:pt x="55" y="27"/>
                  </a:lnTo>
                  <a:lnTo>
                    <a:pt x="55" y="27"/>
                  </a:lnTo>
                  <a:lnTo>
                    <a:pt x="58" y="27"/>
                  </a:lnTo>
                  <a:lnTo>
                    <a:pt x="58" y="27"/>
                  </a:lnTo>
                  <a:lnTo>
                    <a:pt x="58" y="27"/>
                  </a:lnTo>
                  <a:lnTo>
                    <a:pt x="58" y="27"/>
                  </a:lnTo>
                  <a:lnTo>
                    <a:pt x="58" y="27"/>
                  </a:lnTo>
                  <a:lnTo>
                    <a:pt x="58" y="30"/>
                  </a:lnTo>
                  <a:lnTo>
                    <a:pt x="58" y="30"/>
                  </a:lnTo>
                  <a:lnTo>
                    <a:pt x="58" y="30"/>
                  </a:lnTo>
                  <a:lnTo>
                    <a:pt x="58" y="30"/>
                  </a:lnTo>
                  <a:lnTo>
                    <a:pt x="58" y="30"/>
                  </a:lnTo>
                  <a:lnTo>
                    <a:pt x="58" y="30"/>
                  </a:lnTo>
                  <a:lnTo>
                    <a:pt x="58" y="30"/>
                  </a:lnTo>
                  <a:lnTo>
                    <a:pt x="58" y="30"/>
                  </a:lnTo>
                  <a:lnTo>
                    <a:pt x="58" y="30"/>
                  </a:lnTo>
                  <a:lnTo>
                    <a:pt x="58" y="30"/>
                  </a:lnTo>
                  <a:lnTo>
                    <a:pt x="61" y="30"/>
                  </a:lnTo>
                  <a:lnTo>
                    <a:pt x="61" y="30"/>
                  </a:lnTo>
                  <a:lnTo>
                    <a:pt x="61" y="30"/>
                  </a:lnTo>
                  <a:lnTo>
                    <a:pt x="61" y="30"/>
                  </a:lnTo>
                  <a:lnTo>
                    <a:pt x="61" y="30"/>
                  </a:lnTo>
                  <a:lnTo>
                    <a:pt x="64" y="30"/>
                  </a:lnTo>
                  <a:lnTo>
                    <a:pt x="64" y="30"/>
                  </a:lnTo>
                  <a:lnTo>
                    <a:pt x="64" y="30"/>
                  </a:lnTo>
                  <a:lnTo>
                    <a:pt x="66" y="30"/>
                  </a:lnTo>
                  <a:lnTo>
                    <a:pt x="66" y="30"/>
                  </a:lnTo>
                  <a:lnTo>
                    <a:pt x="66" y="30"/>
                  </a:lnTo>
                  <a:lnTo>
                    <a:pt x="66" y="30"/>
                  </a:lnTo>
                  <a:lnTo>
                    <a:pt x="66" y="30"/>
                  </a:lnTo>
                  <a:lnTo>
                    <a:pt x="66" y="30"/>
                  </a:lnTo>
                  <a:lnTo>
                    <a:pt x="66" y="30"/>
                  </a:lnTo>
                  <a:lnTo>
                    <a:pt x="66" y="30"/>
                  </a:lnTo>
                  <a:lnTo>
                    <a:pt x="69" y="27"/>
                  </a:lnTo>
                  <a:lnTo>
                    <a:pt x="69" y="27"/>
                  </a:lnTo>
                  <a:lnTo>
                    <a:pt x="69" y="27"/>
                  </a:lnTo>
                  <a:lnTo>
                    <a:pt x="69" y="27"/>
                  </a:lnTo>
                  <a:lnTo>
                    <a:pt x="69" y="27"/>
                  </a:lnTo>
                  <a:lnTo>
                    <a:pt x="69" y="27"/>
                  </a:lnTo>
                  <a:lnTo>
                    <a:pt x="69" y="27"/>
                  </a:lnTo>
                  <a:lnTo>
                    <a:pt x="69" y="27"/>
                  </a:lnTo>
                  <a:lnTo>
                    <a:pt x="69" y="27"/>
                  </a:lnTo>
                  <a:lnTo>
                    <a:pt x="69" y="27"/>
                  </a:lnTo>
                  <a:lnTo>
                    <a:pt x="69" y="27"/>
                  </a:lnTo>
                  <a:lnTo>
                    <a:pt x="69" y="24"/>
                  </a:lnTo>
                  <a:lnTo>
                    <a:pt x="69" y="24"/>
                  </a:lnTo>
                  <a:lnTo>
                    <a:pt x="69" y="24"/>
                  </a:lnTo>
                  <a:lnTo>
                    <a:pt x="69" y="24"/>
                  </a:lnTo>
                  <a:lnTo>
                    <a:pt x="69" y="24"/>
                  </a:lnTo>
                  <a:lnTo>
                    <a:pt x="69" y="24"/>
                  </a:lnTo>
                  <a:lnTo>
                    <a:pt x="69" y="24"/>
                  </a:lnTo>
                  <a:lnTo>
                    <a:pt x="69" y="24"/>
                  </a:lnTo>
                  <a:lnTo>
                    <a:pt x="69" y="24"/>
                  </a:lnTo>
                  <a:lnTo>
                    <a:pt x="69" y="22"/>
                  </a:lnTo>
                  <a:lnTo>
                    <a:pt x="72" y="22"/>
                  </a:lnTo>
                  <a:lnTo>
                    <a:pt x="72" y="22"/>
                  </a:lnTo>
                  <a:lnTo>
                    <a:pt x="72" y="19"/>
                  </a:lnTo>
                  <a:lnTo>
                    <a:pt x="69" y="19"/>
                  </a:lnTo>
                  <a:lnTo>
                    <a:pt x="69" y="19"/>
                  </a:lnTo>
                  <a:lnTo>
                    <a:pt x="69" y="19"/>
                  </a:lnTo>
                  <a:lnTo>
                    <a:pt x="66" y="19"/>
                  </a:lnTo>
                  <a:lnTo>
                    <a:pt x="66" y="19"/>
                  </a:lnTo>
                  <a:lnTo>
                    <a:pt x="66" y="19"/>
                  </a:lnTo>
                  <a:lnTo>
                    <a:pt x="66" y="19"/>
                  </a:lnTo>
                  <a:lnTo>
                    <a:pt x="66" y="19"/>
                  </a:lnTo>
                  <a:lnTo>
                    <a:pt x="66" y="19"/>
                  </a:lnTo>
                  <a:lnTo>
                    <a:pt x="66" y="19"/>
                  </a:lnTo>
                  <a:lnTo>
                    <a:pt x="33" y="22"/>
                  </a:lnTo>
                  <a:lnTo>
                    <a:pt x="33" y="22"/>
                  </a:lnTo>
                  <a:lnTo>
                    <a:pt x="33" y="19"/>
                  </a:lnTo>
                  <a:lnTo>
                    <a:pt x="31" y="19"/>
                  </a:lnTo>
                  <a:lnTo>
                    <a:pt x="31" y="19"/>
                  </a:lnTo>
                  <a:lnTo>
                    <a:pt x="31" y="19"/>
                  </a:lnTo>
                  <a:lnTo>
                    <a:pt x="28" y="19"/>
                  </a:lnTo>
                  <a:lnTo>
                    <a:pt x="28" y="22"/>
                  </a:lnTo>
                  <a:lnTo>
                    <a:pt x="25" y="22"/>
                  </a:lnTo>
                  <a:lnTo>
                    <a:pt x="25" y="22"/>
                  </a:lnTo>
                  <a:lnTo>
                    <a:pt x="25" y="22"/>
                  </a:lnTo>
                  <a:lnTo>
                    <a:pt x="22" y="22"/>
                  </a:lnTo>
                  <a:lnTo>
                    <a:pt x="22" y="22"/>
                  </a:lnTo>
                  <a:lnTo>
                    <a:pt x="20" y="22"/>
                  </a:lnTo>
                  <a:lnTo>
                    <a:pt x="20" y="22"/>
                  </a:lnTo>
                  <a:lnTo>
                    <a:pt x="20" y="22"/>
                  </a:lnTo>
                  <a:lnTo>
                    <a:pt x="17" y="22"/>
                  </a:lnTo>
                  <a:lnTo>
                    <a:pt x="17" y="22"/>
                  </a:lnTo>
                  <a:lnTo>
                    <a:pt x="17" y="22"/>
                  </a:lnTo>
                  <a:lnTo>
                    <a:pt x="17" y="22"/>
                  </a:lnTo>
                  <a:lnTo>
                    <a:pt x="17" y="22"/>
                  </a:lnTo>
                  <a:lnTo>
                    <a:pt x="14" y="22"/>
                  </a:lnTo>
                  <a:lnTo>
                    <a:pt x="14" y="22"/>
                  </a:lnTo>
                  <a:lnTo>
                    <a:pt x="14" y="22"/>
                  </a:lnTo>
                  <a:lnTo>
                    <a:pt x="14" y="22"/>
                  </a:lnTo>
                  <a:lnTo>
                    <a:pt x="14" y="22"/>
                  </a:lnTo>
                  <a:lnTo>
                    <a:pt x="14" y="22"/>
                  </a:lnTo>
                  <a:lnTo>
                    <a:pt x="14" y="22"/>
                  </a:lnTo>
                  <a:lnTo>
                    <a:pt x="14" y="19"/>
                  </a:lnTo>
                  <a:lnTo>
                    <a:pt x="14" y="19"/>
                  </a:lnTo>
                  <a:lnTo>
                    <a:pt x="14" y="19"/>
                  </a:lnTo>
                  <a:lnTo>
                    <a:pt x="14" y="19"/>
                  </a:lnTo>
                  <a:lnTo>
                    <a:pt x="14" y="19"/>
                  </a:lnTo>
                  <a:lnTo>
                    <a:pt x="14" y="19"/>
                  </a:lnTo>
                  <a:lnTo>
                    <a:pt x="14" y="19"/>
                  </a:lnTo>
                  <a:lnTo>
                    <a:pt x="14" y="19"/>
                  </a:lnTo>
                  <a:lnTo>
                    <a:pt x="14" y="19"/>
                  </a:lnTo>
                  <a:lnTo>
                    <a:pt x="14" y="19"/>
                  </a:lnTo>
                  <a:lnTo>
                    <a:pt x="14" y="19"/>
                  </a:lnTo>
                  <a:lnTo>
                    <a:pt x="14" y="19"/>
                  </a:lnTo>
                  <a:lnTo>
                    <a:pt x="11" y="19"/>
                  </a:lnTo>
                  <a:lnTo>
                    <a:pt x="11" y="16"/>
                  </a:lnTo>
                  <a:lnTo>
                    <a:pt x="11" y="16"/>
                  </a:lnTo>
                  <a:lnTo>
                    <a:pt x="11" y="16"/>
                  </a:lnTo>
                  <a:lnTo>
                    <a:pt x="11" y="16"/>
                  </a:lnTo>
                  <a:lnTo>
                    <a:pt x="11" y="16"/>
                  </a:lnTo>
                  <a:lnTo>
                    <a:pt x="11" y="13"/>
                  </a:lnTo>
                  <a:lnTo>
                    <a:pt x="11" y="13"/>
                  </a:lnTo>
                  <a:lnTo>
                    <a:pt x="11" y="13"/>
                  </a:lnTo>
                  <a:lnTo>
                    <a:pt x="11" y="13"/>
                  </a:lnTo>
                  <a:lnTo>
                    <a:pt x="11" y="13"/>
                  </a:lnTo>
                  <a:lnTo>
                    <a:pt x="11" y="13"/>
                  </a:lnTo>
                  <a:lnTo>
                    <a:pt x="11" y="11"/>
                  </a:lnTo>
                  <a:lnTo>
                    <a:pt x="11" y="11"/>
                  </a:lnTo>
                  <a:lnTo>
                    <a:pt x="11" y="11"/>
                  </a:lnTo>
                  <a:lnTo>
                    <a:pt x="11" y="11"/>
                  </a:lnTo>
                  <a:lnTo>
                    <a:pt x="11" y="11"/>
                  </a:lnTo>
                  <a:lnTo>
                    <a:pt x="11" y="11"/>
                  </a:lnTo>
                  <a:lnTo>
                    <a:pt x="11" y="11"/>
                  </a:lnTo>
                  <a:lnTo>
                    <a:pt x="11" y="11"/>
                  </a:lnTo>
                  <a:lnTo>
                    <a:pt x="11" y="11"/>
                  </a:lnTo>
                  <a:lnTo>
                    <a:pt x="11" y="11"/>
                  </a:lnTo>
                  <a:lnTo>
                    <a:pt x="11" y="11"/>
                  </a:lnTo>
                  <a:lnTo>
                    <a:pt x="11" y="11"/>
                  </a:lnTo>
                  <a:lnTo>
                    <a:pt x="14" y="11"/>
                  </a:lnTo>
                  <a:lnTo>
                    <a:pt x="14" y="11"/>
                  </a:lnTo>
                  <a:lnTo>
                    <a:pt x="14" y="11"/>
                  </a:lnTo>
                  <a:lnTo>
                    <a:pt x="14" y="11"/>
                  </a:lnTo>
                  <a:lnTo>
                    <a:pt x="14" y="11"/>
                  </a:lnTo>
                  <a:lnTo>
                    <a:pt x="14" y="11"/>
                  </a:lnTo>
                  <a:lnTo>
                    <a:pt x="14" y="11"/>
                  </a:lnTo>
                  <a:lnTo>
                    <a:pt x="31" y="11"/>
                  </a:lnTo>
                  <a:lnTo>
                    <a:pt x="66" y="11"/>
                  </a:lnTo>
                  <a:lnTo>
                    <a:pt x="69" y="11"/>
                  </a:lnTo>
                  <a:lnTo>
                    <a:pt x="69" y="8"/>
                  </a:lnTo>
                  <a:lnTo>
                    <a:pt x="33" y="11"/>
                  </a:lnTo>
                  <a:lnTo>
                    <a:pt x="14" y="11"/>
                  </a:lnTo>
                  <a:lnTo>
                    <a:pt x="11" y="11"/>
                  </a:lnTo>
                  <a:lnTo>
                    <a:pt x="11" y="8"/>
                  </a:lnTo>
                  <a:lnTo>
                    <a:pt x="11" y="8"/>
                  </a:lnTo>
                  <a:lnTo>
                    <a:pt x="11" y="8"/>
                  </a:lnTo>
                  <a:lnTo>
                    <a:pt x="11" y="8"/>
                  </a:lnTo>
                  <a:lnTo>
                    <a:pt x="11" y="5"/>
                  </a:lnTo>
                  <a:lnTo>
                    <a:pt x="11" y="5"/>
                  </a:lnTo>
                  <a:lnTo>
                    <a:pt x="11" y="5"/>
                  </a:lnTo>
                  <a:lnTo>
                    <a:pt x="11" y="5"/>
                  </a:lnTo>
                  <a:lnTo>
                    <a:pt x="11" y="5"/>
                  </a:lnTo>
                  <a:lnTo>
                    <a:pt x="11" y="2"/>
                  </a:lnTo>
                  <a:lnTo>
                    <a:pt x="11" y="2"/>
                  </a:lnTo>
                  <a:lnTo>
                    <a:pt x="11" y="2"/>
                  </a:lnTo>
                  <a:lnTo>
                    <a:pt x="11" y="2"/>
                  </a:lnTo>
                  <a:lnTo>
                    <a:pt x="11" y="2"/>
                  </a:lnTo>
                  <a:lnTo>
                    <a:pt x="11" y="2"/>
                  </a:lnTo>
                  <a:lnTo>
                    <a:pt x="11" y="2"/>
                  </a:lnTo>
                  <a:lnTo>
                    <a:pt x="11" y="2"/>
                  </a:lnTo>
                  <a:lnTo>
                    <a:pt x="11" y="2"/>
                  </a:lnTo>
                  <a:lnTo>
                    <a:pt x="11" y="2"/>
                  </a:lnTo>
                  <a:lnTo>
                    <a:pt x="11" y="2"/>
                  </a:lnTo>
                  <a:lnTo>
                    <a:pt x="11" y="2"/>
                  </a:lnTo>
                  <a:lnTo>
                    <a:pt x="9" y="0"/>
                  </a:lnTo>
                  <a:lnTo>
                    <a:pt x="9" y="0"/>
                  </a:lnTo>
                  <a:lnTo>
                    <a:pt x="9" y="0"/>
                  </a:lnTo>
                  <a:lnTo>
                    <a:pt x="9" y="0"/>
                  </a:lnTo>
                  <a:lnTo>
                    <a:pt x="9" y="0"/>
                  </a:lnTo>
                  <a:lnTo>
                    <a:pt x="9" y="0"/>
                  </a:lnTo>
                  <a:lnTo>
                    <a:pt x="9" y="0"/>
                  </a:lnTo>
                  <a:lnTo>
                    <a:pt x="9" y="0"/>
                  </a:lnTo>
                  <a:lnTo>
                    <a:pt x="9" y="0"/>
                  </a:lnTo>
                  <a:lnTo>
                    <a:pt x="9" y="0"/>
                  </a:lnTo>
                  <a:lnTo>
                    <a:pt x="9" y="0"/>
                  </a:lnTo>
                  <a:lnTo>
                    <a:pt x="9" y="0"/>
                  </a:lnTo>
                  <a:lnTo>
                    <a:pt x="9" y="0"/>
                  </a:lnTo>
                  <a:lnTo>
                    <a:pt x="9" y="0"/>
                  </a:lnTo>
                  <a:lnTo>
                    <a:pt x="3" y="0"/>
                  </a:lnTo>
                  <a:lnTo>
                    <a:pt x="6" y="0"/>
                  </a:lnTo>
                  <a:lnTo>
                    <a:pt x="6" y="0"/>
                  </a:lnTo>
                  <a:lnTo>
                    <a:pt x="3" y="0"/>
                  </a:lnTo>
                  <a:lnTo>
                    <a:pt x="3" y="0"/>
                  </a:lnTo>
                  <a:lnTo>
                    <a:pt x="3" y="0"/>
                  </a:lnTo>
                  <a:lnTo>
                    <a:pt x="3" y="0"/>
                  </a:lnTo>
                  <a:lnTo>
                    <a:pt x="3" y="0"/>
                  </a:lnTo>
                  <a:lnTo>
                    <a:pt x="3" y="0"/>
                  </a:lnTo>
                  <a:lnTo>
                    <a:pt x="3" y="0"/>
                  </a:lnTo>
                  <a:lnTo>
                    <a:pt x="6" y="0"/>
                  </a:lnTo>
                  <a:lnTo>
                    <a:pt x="6" y="0"/>
                  </a:lnTo>
                  <a:lnTo>
                    <a:pt x="6" y="0"/>
                  </a:lnTo>
                  <a:lnTo>
                    <a:pt x="6" y="0"/>
                  </a:lnTo>
                  <a:lnTo>
                    <a:pt x="6" y="0"/>
                  </a:lnTo>
                  <a:lnTo>
                    <a:pt x="6" y="0"/>
                  </a:lnTo>
                  <a:lnTo>
                    <a:pt x="6" y="0"/>
                  </a:lnTo>
                  <a:lnTo>
                    <a:pt x="6" y="0"/>
                  </a:lnTo>
                  <a:lnTo>
                    <a:pt x="6" y="0"/>
                  </a:lnTo>
                  <a:lnTo>
                    <a:pt x="6" y="0"/>
                  </a:lnTo>
                  <a:lnTo>
                    <a:pt x="6" y="0"/>
                  </a:lnTo>
                  <a:lnTo>
                    <a:pt x="3" y="2"/>
                  </a:lnTo>
                  <a:lnTo>
                    <a:pt x="3" y="2"/>
                  </a:lnTo>
                  <a:lnTo>
                    <a:pt x="3" y="2"/>
                  </a:lnTo>
                  <a:lnTo>
                    <a:pt x="3" y="2"/>
                  </a:lnTo>
                  <a:lnTo>
                    <a:pt x="3" y="2"/>
                  </a:lnTo>
                  <a:lnTo>
                    <a:pt x="3" y="2"/>
                  </a:lnTo>
                  <a:lnTo>
                    <a:pt x="3" y="5"/>
                  </a:lnTo>
                  <a:lnTo>
                    <a:pt x="3" y="5"/>
                  </a:lnTo>
                  <a:lnTo>
                    <a:pt x="3" y="5"/>
                  </a:lnTo>
                  <a:lnTo>
                    <a:pt x="3" y="5"/>
                  </a:lnTo>
                  <a:lnTo>
                    <a:pt x="3" y="5"/>
                  </a:lnTo>
                  <a:lnTo>
                    <a:pt x="3" y="5"/>
                  </a:lnTo>
                  <a:lnTo>
                    <a:pt x="3" y="8"/>
                  </a:lnTo>
                  <a:lnTo>
                    <a:pt x="3" y="8"/>
                  </a:lnTo>
                  <a:lnTo>
                    <a:pt x="3" y="8"/>
                  </a:lnTo>
                  <a:lnTo>
                    <a:pt x="3" y="11"/>
                  </a:lnTo>
                  <a:lnTo>
                    <a:pt x="3" y="11"/>
                  </a:lnTo>
                  <a:lnTo>
                    <a:pt x="3" y="11"/>
                  </a:lnTo>
                  <a:lnTo>
                    <a:pt x="3" y="13"/>
                  </a:lnTo>
                  <a:lnTo>
                    <a:pt x="3" y="13"/>
                  </a:lnTo>
                  <a:lnTo>
                    <a:pt x="3" y="13"/>
                  </a:lnTo>
                  <a:lnTo>
                    <a:pt x="3" y="16"/>
                  </a:lnTo>
                  <a:lnTo>
                    <a:pt x="3" y="16"/>
                  </a:lnTo>
                  <a:lnTo>
                    <a:pt x="3" y="16"/>
                  </a:lnTo>
                  <a:lnTo>
                    <a:pt x="3" y="16"/>
                  </a:lnTo>
                  <a:lnTo>
                    <a:pt x="3" y="19"/>
                  </a:lnTo>
                  <a:lnTo>
                    <a:pt x="3" y="19"/>
                  </a:lnTo>
                  <a:lnTo>
                    <a:pt x="3" y="19"/>
                  </a:lnTo>
                  <a:lnTo>
                    <a:pt x="3" y="19"/>
                  </a:lnTo>
                  <a:lnTo>
                    <a:pt x="3" y="22"/>
                  </a:lnTo>
                  <a:lnTo>
                    <a:pt x="3"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lnTo>
                    <a:pt x="0" y="22"/>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1" name="Freeform 62"/>
            <p:cNvSpPr>
              <a:spLocks noEditPoints="1"/>
            </p:cNvSpPr>
            <p:nvPr/>
          </p:nvSpPr>
          <p:spPr bwMode="auto">
            <a:xfrm>
              <a:off x="2451" y="787"/>
              <a:ext cx="11" cy="2"/>
            </a:xfrm>
            <a:custGeom>
              <a:avLst/>
              <a:gdLst/>
              <a:ahLst/>
              <a:cxnLst>
                <a:cxn ang="0">
                  <a:pos x="0" y="2"/>
                </a:cxn>
                <a:cxn ang="0">
                  <a:pos x="0" y="0"/>
                </a:cxn>
                <a:cxn ang="0">
                  <a:pos x="0" y="0"/>
                </a:cxn>
                <a:cxn ang="0">
                  <a:pos x="3" y="0"/>
                </a:cxn>
                <a:cxn ang="0">
                  <a:pos x="3" y="0"/>
                </a:cxn>
                <a:cxn ang="0">
                  <a:pos x="3" y="0"/>
                </a:cxn>
                <a:cxn ang="0">
                  <a:pos x="3" y="0"/>
                </a:cxn>
                <a:cxn ang="0">
                  <a:pos x="3" y="0"/>
                </a:cxn>
                <a:cxn ang="0">
                  <a:pos x="6" y="0"/>
                </a:cxn>
                <a:cxn ang="0">
                  <a:pos x="6" y="0"/>
                </a:cxn>
                <a:cxn ang="0">
                  <a:pos x="6" y="0"/>
                </a:cxn>
                <a:cxn ang="0">
                  <a:pos x="6" y="0"/>
                </a:cxn>
                <a:cxn ang="0">
                  <a:pos x="8" y="0"/>
                </a:cxn>
                <a:cxn ang="0">
                  <a:pos x="8" y="0"/>
                </a:cxn>
                <a:cxn ang="0">
                  <a:pos x="8" y="0"/>
                </a:cxn>
                <a:cxn ang="0">
                  <a:pos x="8" y="0"/>
                </a:cxn>
                <a:cxn ang="0">
                  <a:pos x="8" y="0"/>
                </a:cxn>
                <a:cxn ang="0">
                  <a:pos x="8" y="0"/>
                </a:cxn>
                <a:cxn ang="0">
                  <a:pos x="11" y="0"/>
                </a:cxn>
                <a:cxn ang="0">
                  <a:pos x="11" y="0"/>
                </a:cxn>
                <a:cxn ang="0">
                  <a:pos x="11" y="0"/>
                </a:cxn>
                <a:cxn ang="0">
                  <a:pos x="11" y="0"/>
                </a:cxn>
                <a:cxn ang="0">
                  <a:pos x="11" y="0"/>
                </a:cxn>
                <a:cxn ang="0">
                  <a:pos x="11" y="0"/>
                </a:cxn>
                <a:cxn ang="0">
                  <a:pos x="11" y="2"/>
                </a:cxn>
                <a:cxn ang="0">
                  <a:pos x="11" y="2"/>
                </a:cxn>
                <a:cxn ang="0">
                  <a:pos x="11" y="2"/>
                </a:cxn>
                <a:cxn ang="0">
                  <a:pos x="8" y="2"/>
                </a:cxn>
                <a:cxn ang="0">
                  <a:pos x="0" y="2"/>
                </a:cxn>
                <a:cxn ang="0">
                  <a:pos x="0" y="2"/>
                </a:cxn>
                <a:cxn ang="0">
                  <a:pos x="0" y="0"/>
                </a:cxn>
                <a:cxn ang="0">
                  <a:pos x="0" y="0"/>
                </a:cxn>
                <a:cxn ang="0">
                  <a:pos x="0" y="0"/>
                </a:cxn>
                <a:cxn ang="0">
                  <a:pos x="0" y="0"/>
                </a:cxn>
                <a:cxn ang="0">
                  <a:pos x="3" y="0"/>
                </a:cxn>
                <a:cxn ang="0">
                  <a:pos x="3" y="0"/>
                </a:cxn>
                <a:cxn ang="0">
                  <a:pos x="3" y="0"/>
                </a:cxn>
                <a:cxn ang="0">
                  <a:pos x="3" y="0"/>
                </a:cxn>
                <a:cxn ang="0">
                  <a:pos x="6" y="0"/>
                </a:cxn>
                <a:cxn ang="0">
                  <a:pos x="6" y="0"/>
                </a:cxn>
                <a:cxn ang="0">
                  <a:pos x="6" y="0"/>
                </a:cxn>
                <a:cxn ang="0">
                  <a:pos x="6" y="0"/>
                </a:cxn>
                <a:cxn ang="0">
                  <a:pos x="8" y="0"/>
                </a:cxn>
                <a:cxn ang="0">
                  <a:pos x="8" y="0"/>
                </a:cxn>
                <a:cxn ang="0">
                  <a:pos x="8" y="0"/>
                </a:cxn>
                <a:cxn ang="0">
                  <a:pos x="8" y="0"/>
                </a:cxn>
                <a:cxn ang="0">
                  <a:pos x="8" y="0"/>
                </a:cxn>
                <a:cxn ang="0">
                  <a:pos x="8" y="0"/>
                </a:cxn>
                <a:cxn ang="0">
                  <a:pos x="8" y="0"/>
                </a:cxn>
                <a:cxn ang="0">
                  <a:pos x="11" y="0"/>
                </a:cxn>
                <a:cxn ang="0">
                  <a:pos x="11" y="0"/>
                </a:cxn>
                <a:cxn ang="0">
                  <a:pos x="11" y="0"/>
                </a:cxn>
                <a:cxn ang="0">
                  <a:pos x="11" y="0"/>
                </a:cxn>
                <a:cxn ang="0">
                  <a:pos x="11" y="0"/>
                </a:cxn>
                <a:cxn ang="0">
                  <a:pos x="11" y="0"/>
                </a:cxn>
                <a:cxn ang="0">
                  <a:pos x="11" y="0"/>
                </a:cxn>
                <a:cxn ang="0">
                  <a:pos x="11" y="0"/>
                </a:cxn>
                <a:cxn ang="0">
                  <a:pos x="11" y="0"/>
                </a:cxn>
                <a:cxn ang="0">
                  <a:pos x="11" y="2"/>
                </a:cxn>
                <a:cxn ang="0">
                  <a:pos x="11" y="2"/>
                </a:cxn>
                <a:cxn ang="0">
                  <a:pos x="11" y="2"/>
                </a:cxn>
              </a:cxnLst>
              <a:rect l="0" t="0" r="r" b="b"/>
              <a:pathLst>
                <a:path w="11" h="2">
                  <a:moveTo>
                    <a:pt x="0" y="2"/>
                  </a:moveTo>
                  <a:lnTo>
                    <a:pt x="0" y="2"/>
                  </a:lnTo>
                  <a:lnTo>
                    <a:pt x="0" y="2"/>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3" y="0"/>
                  </a:lnTo>
                  <a:lnTo>
                    <a:pt x="6" y="0"/>
                  </a:lnTo>
                  <a:lnTo>
                    <a:pt x="6" y="0"/>
                  </a:lnTo>
                  <a:lnTo>
                    <a:pt x="6" y="0"/>
                  </a:lnTo>
                  <a:lnTo>
                    <a:pt x="6" y="0"/>
                  </a:lnTo>
                  <a:lnTo>
                    <a:pt x="6" y="0"/>
                  </a:lnTo>
                  <a:lnTo>
                    <a:pt x="6" y="0"/>
                  </a:lnTo>
                  <a:lnTo>
                    <a:pt x="6" y="0"/>
                  </a:lnTo>
                  <a:lnTo>
                    <a:pt x="6"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2"/>
                  </a:lnTo>
                  <a:lnTo>
                    <a:pt x="11" y="2"/>
                  </a:lnTo>
                  <a:lnTo>
                    <a:pt x="11" y="2"/>
                  </a:lnTo>
                  <a:lnTo>
                    <a:pt x="11" y="2"/>
                  </a:lnTo>
                  <a:lnTo>
                    <a:pt x="11" y="2"/>
                  </a:lnTo>
                  <a:lnTo>
                    <a:pt x="8" y="2"/>
                  </a:lnTo>
                  <a:lnTo>
                    <a:pt x="8" y="2"/>
                  </a:lnTo>
                  <a:lnTo>
                    <a:pt x="8" y="2"/>
                  </a:lnTo>
                  <a:lnTo>
                    <a:pt x="0" y="2"/>
                  </a:lnTo>
                  <a:close/>
                  <a:moveTo>
                    <a:pt x="0" y="2"/>
                  </a:moveTo>
                  <a:lnTo>
                    <a:pt x="0" y="2"/>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6" y="0"/>
                  </a:lnTo>
                  <a:lnTo>
                    <a:pt x="6" y="0"/>
                  </a:lnTo>
                  <a:lnTo>
                    <a:pt x="6" y="0"/>
                  </a:lnTo>
                  <a:lnTo>
                    <a:pt x="6" y="0"/>
                  </a:lnTo>
                  <a:lnTo>
                    <a:pt x="6" y="0"/>
                  </a:lnTo>
                  <a:lnTo>
                    <a:pt x="6" y="0"/>
                  </a:lnTo>
                  <a:lnTo>
                    <a:pt x="6" y="0"/>
                  </a:lnTo>
                  <a:lnTo>
                    <a:pt x="6"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2"/>
                  </a:lnTo>
                  <a:lnTo>
                    <a:pt x="11" y="2"/>
                  </a:lnTo>
                  <a:lnTo>
                    <a:pt x="11" y="2"/>
                  </a:lnTo>
                  <a:lnTo>
                    <a:pt x="11" y="2"/>
                  </a:lnTo>
                  <a:lnTo>
                    <a:pt x="11" y="2"/>
                  </a:lnTo>
                  <a:lnTo>
                    <a:pt x="11" y="2"/>
                  </a:lnTo>
                  <a:lnTo>
                    <a:pt x="0" y="2"/>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2" name="Freeform 63"/>
            <p:cNvSpPr/>
            <p:nvPr/>
          </p:nvSpPr>
          <p:spPr bwMode="auto">
            <a:xfrm>
              <a:off x="2451" y="787"/>
              <a:ext cx="11" cy="2"/>
            </a:xfrm>
            <a:custGeom>
              <a:avLst/>
              <a:gdLst/>
              <a:ahLst/>
              <a:cxnLst>
                <a:cxn ang="0">
                  <a:pos x="0" y="2"/>
                </a:cxn>
                <a:cxn ang="0">
                  <a:pos x="0" y="2"/>
                </a:cxn>
                <a:cxn ang="0">
                  <a:pos x="0" y="2"/>
                </a:cxn>
                <a:cxn ang="0">
                  <a:pos x="0" y="0"/>
                </a:cxn>
                <a:cxn ang="0">
                  <a:pos x="0" y="0"/>
                </a:cxn>
                <a:cxn ang="0">
                  <a:pos x="0"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6" y="0"/>
                </a:cxn>
                <a:cxn ang="0">
                  <a:pos x="6" y="0"/>
                </a:cxn>
                <a:cxn ang="0">
                  <a:pos x="6" y="0"/>
                </a:cxn>
                <a:cxn ang="0">
                  <a:pos x="6" y="0"/>
                </a:cxn>
                <a:cxn ang="0">
                  <a:pos x="6" y="0"/>
                </a:cxn>
                <a:cxn ang="0">
                  <a:pos x="6" y="0"/>
                </a:cxn>
                <a:cxn ang="0">
                  <a:pos x="6" y="0"/>
                </a:cxn>
                <a:cxn ang="0">
                  <a:pos x="6" y="0"/>
                </a:cxn>
                <a:cxn ang="0">
                  <a:pos x="8" y="0"/>
                </a:cxn>
                <a:cxn ang="0">
                  <a:pos x="8" y="0"/>
                </a:cxn>
                <a:cxn ang="0">
                  <a:pos x="8" y="0"/>
                </a:cxn>
                <a:cxn ang="0">
                  <a:pos x="8" y="0"/>
                </a:cxn>
                <a:cxn ang="0">
                  <a:pos x="8" y="0"/>
                </a:cxn>
                <a:cxn ang="0">
                  <a:pos x="8" y="0"/>
                </a:cxn>
                <a:cxn ang="0">
                  <a:pos x="8" y="0"/>
                </a:cxn>
                <a:cxn ang="0">
                  <a:pos x="8" y="0"/>
                </a:cxn>
                <a:cxn ang="0">
                  <a:pos x="8" y="0"/>
                </a:cxn>
                <a:cxn ang="0">
                  <a:pos x="8" y="0"/>
                </a:cxn>
                <a:cxn ang="0">
                  <a:pos x="8" y="0"/>
                </a:cxn>
                <a:cxn ang="0">
                  <a:pos x="8" y="0"/>
                </a:cxn>
                <a:cxn ang="0">
                  <a:pos x="8" y="0"/>
                </a:cxn>
                <a:cxn ang="0">
                  <a:pos x="11" y="0"/>
                </a:cxn>
                <a:cxn ang="0">
                  <a:pos x="11" y="0"/>
                </a:cxn>
                <a:cxn ang="0">
                  <a:pos x="11" y="0"/>
                </a:cxn>
                <a:cxn ang="0">
                  <a:pos x="11" y="0"/>
                </a:cxn>
                <a:cxn ang="0">
                  <a:pos x="11" y="0"/>
                </a:cxn>
                <a:cxn ang="0">
                  <a:pos x="11" y="0"/>
                </a:cxn>
                <a:cxn ang="0">
                  <a:pos x="11" y="0"/>
                </a:cxn>
                <a:cxn ang="0">
                  <a:pos x="11" y="0"/>
                </a:cxn>
                <a:cxn ang="0">
                  <a:pos x="11" y="0"/>
                </a:cxn>
                <a:cxn ang="0">
                  <a:pos x="11" y="0"/>
                </a:cxn>
                <a:cxn ang="0">
                  <a:pos x="11" y="0"/>
                </a:cxn>
                <a:cxn ang="0">
                  <a:pos x="11" y="0"/>
                </a:cxn>
                <a:cxn ang="0">
                  <a:pos x="11" y="2"/>
                </a:cxn>
                <a:cxn ang="0">
                  <a:pos x="11" y="2"/>
                </a:cxn>
                <a:cxn ang="0">
                  <a:pos x="11" y="2"/>
                </a:cxn>
                <a:cxn ang="0">
                  <a:pos x="11" y="2"/>
                </a:cxn>
                <a:cxn ang="0">
                  <a:pos x="11" y="2"/>
                </a:cxn>
                <a:cxn ang="0">
                  <a:pos x="8" y="2"/>
                </a:cxn>
                <a:cxn ang="0">
                  <a:pos x="8" y="2"/>
                </a:cxn>
                <a:cxn ang="0">
                  <a:pos x="8" y="2"/>
                </a:cxn>
                <a:cxn ang="0">
                  <a:pos x="0" y="2"/>
                </a:cxn>
              </a:cxnLst>
              <a:rect l="0" t="0" r="r" b="b"/>
              <a:pathLst>
                <a:path w="11" h="2">
                  <a:moveTo>
                    <a:pt x="0" y="2"/>
                  </a:moveTo>
                  <a:lnTo>
                    <a:pt x="0" y="2"/>
                  </a:lnTo>
                  <a:lnTo>
                    <a:pt x="0" y="2"/>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3" y="0"/>
                  </a:lnTo>
                  <a:lnTo>
                    <a:pt x="6" y="0"/>
                  </a:lnTo>
                  <a:lnTo>
                    <a:pt x="6" y="0"/>
                  </a:lnTo>
                  <a:lnTo>
                    <a:pt x="6" y="0"/>
                  </a:lnTo>
                  <a:lnTo>
                    <a:pt x="6" y="0"/>
                  </a:lnTo>
                  <a:lnTo>
                    <a:pt x="6" y="0"/>
                  </a:lnTo>
                  <a:lnTo>
                    <a:pt x="6" y="0"/>
                  </a:lnTo>
                  <a:lnTo>
                    <a:pt x="6" y="0"/>
                  </a:lnTo>
                  <a:lnTo>
                    <a:pt x="6"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2"/>
                  </a:lnTo>
                  <a:lnTo>
                    <a:pt x="11" y="2"/>
                  </a:lnTo>
                  <a:lnTo>
                    <a:pt x="11" y="2"/>
                  </a:lnTo>
                  <a:lnTo>
                    <a:pt x="11" y="2"/>
                  </a:lnTo>
                  <a:lnTo>
                    <a:pt x="11" y="2"/>
                  </a:lnTo>
                  <a:lnTo>
                    <a:pt x="8" y="2"/>
                  </a:lnTo>
                  <a:lnTo>
                    <a:pt x="8" y="2"/>
                  </a:lnTo>
                  <a:lnTo>
                    <a:pt x="8" y="2"/>
                  </a:lnTo>
                  <a:lnTo>
                    <a:pt x="0" y="2"/>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3" name="Freeform 64"/>
            <p:cNvSpPr/>
            <p:nvPr/>
          </p:nvSpPr>
          <p:spPr bwMode="auto">
            <a:xfrm>
              <a:off x="2451" y="787"/>
              <a:ext cx="11" cy="2"/>
            </a:xfrm>
            <a:custGeom>
              <a:avLst/>
              <a:gdLst/>
              <a:ahLst/>
              <a:cxnLst>
                <a:cxn ang="0">
                  <a:pos x="0" y="2"/>
                </a:cxn>
                <a:cxn ang="0">
                  <a:pos x="0" y="0"/>
                </a:cxn>
                <a:cxn ang="0">
                  <a:pos x="0" y="0"/>
                </a:cxn>
                <a:cxn ang="0">
                  <a:pos x="0" y="0"/>
                </a:cxn>
                <a:cxn ang="0">
                  <a:pos x="0" y="0"/>
                </a:cxn>
                <a:cxn ang="0">
                  <a:pos x="3" y="0"/>
                </a:cxn>
                <a:cxn ang="0">
                  <a:pos x="3" y="0"/>
                </a:cxn>
                <a:cxn ang="0">
                  <a:pos x="3" y="0"/>
                </a:cxn>
                <a:cxn ang="0">
                  <a:pos x="3" y="0"/>
                </a:cxn>
                <a:cxn ang="0">
                  <a:pos x="6" y="0"/>
                </a:cxn>
                <a:cxn ang="0">
                  <a:pos x="6" y="0"/>
                </a:cxn>
                <a:cxn ang="0">
                  <a:pos x="6" y="0"/>
                </a:cxn>
                <a:cxn ang="0">
                  <a:pos x="6" y="0"/>
                </a:cxn>
                <a:cxn ang="0">
                  <a:pos x="8" y="0"/>
                </a:cxn>
                <a:cxn ang="0">
                  <a:pos x="8" y="0"/>
                </a:cxn>
                <a:cxn ang="0">
                  <a:pos x="8" y="0"/>
                </a:cxn>
                <a:cxn ang="0">
                  <a:pos x="8" y="0"/>
                </a:cxn>
                <a:cxn ang="0">
                  <a:pos x="8" y="0"/>
                </a:cxn>
                <a:cxn ang="0">
                  <a:pos x="8" y="0"/>
                </a:cxn>
                <a:cxn ang="0">
                  <a:pos x="8" y="0"/>
                </a:cxn>
                <a:cxn ang="0">
                  <a:pos x="11" y="0"/>
                </a:cxn>
                <a:cxn ang="0">
                  <a:pos x="11" y="0"/>
                </a:cxn>
                <a:cxn ang="0">
                  <a:pos x="11" y="0"/>
                </a:cxn>
                <a:cxn ang="0">
                  <a:pos x="11" y="0"/>
                </a:cxn>
                <a:cxn ang="0">
                  <a:pos x="11" y="0"/>
                </a:cxn>
                <a:cxn ang="0">
                  <a:pos x="11" y="0"/>
                </a:cxn>
                <a:cxn ang="0">
                  <a:pos x="11" y="0"/>
                </a:cxn>
                <a:cxn ang="0">
                  <a:pos x="11" y="0"/>
                </a:cxn>
                <a:cxn ang="0">
                  <a:pos x="11" y="0"/>
                </a:cxn>
                <a:cxn ang="0">
                  <a:pos x="11" y="2"/>
                </a:cxn>
                <a:cxn ang="0">
                  <a:pos x="11" y="2"/>
                </a:cxn>
                <a:cxn ang="0">
                  <a:pos x="11" y="2"/>
                </a:cxn>
              </a:cxnLst>
              <a:rect l="0" t="0" r="r" b="b"/>
              <a:pathLst>
                <a:path w="11" h="2">
                  <a:moveTo>
                    <a:pt x="0" y="2"/>
                  </a:moveTo>
                  <a:lnTo>
                    <a:pt x="0" y="2"/>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6" y="0"/>
                  </a:lnTo>
                  <a:lnTo>
                    <a:pt x="6" y="0"/>
                  </a:lnTo>
                  <a:lnTo>
                    <a:pt x="6" y="0"/>
                  </a:lnTo>
                  <a:lnTo>
                    <a:pt x="6" y="0"/>
                  </a:lnTo>
                  <a:lnTo>
                    <a:pt x="6" y="0"/>
                  </a:lnTo>
                  <a:lnTo>
                    <a:pt x="6" y="0"/>
                  </a:lnTo>
                  <a:lnTo>
                    <a:pt x="6" y="0"/>
                  </a:lnTo>
                  <a:lnTo>
                    <a:pt x="6"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0"/>
                  </a:lnTo>
                  <a:lnTo>
                    <a:pt x="11" y="2"/>
                  </a:lnTo>
                  <a:lnTo>
                    <a:pt x="11" y="2"/>
                  </a:lnTo>
                  <a:lnTo>
                    <a:pt x="11" y="2"/>
                  </a:lnTo>
                  <a:lnTo>
                    <a:pt x="11" y="2"/>
                  </a:lnTo>
                  <a:lnTo>
                    <a:pt x="11" y="2"/>
                  </a:lnTo>
                  <a:lnTo>
                    <a:pt x="11" y="2"/>
                  </a:lnTo>
                  <a:lnTo>
                    <a:pt x="0" y="2"/>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4" name="Freeform 65"/>
            <p:cNvSpPr/>
            <p:nvPr/>
          </p:nvSpPr>
          <p:spPr bwMode="auto">
            <a:xfrm>
              <a:off x="2484" y="809"/>
              <a:ext cx="3" cy="2"/>
            </a:xfrm>
            <a:custGeom>
              <a:avLst/>
              <a:gdLst/>
              <a:ahLst/>
              <a:cxnLst>
                <a:cxn ang="0">
                  <a:pos x="0" y="0"/>
                </a:cxn>
                <a:cxn ang="0">
                  <a:pos x="3" y="0"/>
                </a:cxn>
                <a:cxn ang="0">
                  <a:pos x="3" y="0"/>
                </a:cxn>
                <a:cxn ang="0">
                  <a:pos x="3" y="2"/>
                </a:cxn>
                <a:cxn ang="0">
                  <a:pos x="3" y="2"/>
                </a:cxn>
                <a:cxn ang="0">
                  <a:pos x="3" y="2"/>
                </a:cxn>
                <a:cxn ang="0">
                  <a:pos x="0" y="2"/>
                </a:cxn>
                <a:cxn ang="0">
                  <a:pos x="0" y="2"/>
                </a:cxn>
                <a:cxn ang="0">
                  <a:pos x="0" y="2"/>
                </a:cxn>
                <a:cxn ang="0">
                  <a:pos x="0" y="2"/>
                </a:cxn>
                <a:cxn ang="0">
                  <a:pos x="0" y="0"/>
                </a:cxn>
              </a:cxnLst>
              <a:rect l="0" t="0" r="r" b="b"/>
              <a:pathLst>
                <a:path w="3" h="2">
                  <a:moveTo>
                    <a:pt x="0" y="0"/>
                  </a:moveTo>
                  <a:lnTo>
                    <a:pt x="3" y="0"/>
                  </a:lnTo>
                  <a:lnTo>
                    <a:pt x="3" y="0"/>
                  </a:lnTo>
                  <a:lnTo>
                    <a:pt x="3" y="2"/>
                  </a:lnTo>
                  <a:lnTo>
                    <a:pt x="3" y="2"/>
                  </a:lnTo>
                  <a:lnTo>
                    <a:pt x="3" y="2"/>
                  </a:lnTo>
                  <a:lnTo>
                    <a:pt x="0" y="2"/>
                  </a:lnTo>
                  <a:lnTo>
                    <a:pt x="0" y="2"/>
                  </a:lnTo>
                  <a:lnTo>
                    <a:pt x="0" y="2"/>
                  </a:lnTo>
                  <a:lnTo>
                    <a:pt x="0" y="2"/>
                  </a:lnTo>
                  <a:lnTo>
                    <a:pt x="0"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5" name="Freeform 66"/>
            <p:cNvSpPr/>
            <p:nvPr/>
          </p:nvSpPr>
          <p:spPr bwMode="auto">
            <a:xfrm>
              <a:off x="2484" y="809"/>
              <a:ext cx="3" cy="2"/>
            </a:xfrm>
            <a:custGeom>
              <a:avLst/>
              <a:gdLst/>
              <a:ahLst/>
              <a:cxnLst>
                <a:cxn ang="0">
                  <a:pos x="0" y="0"/>
                </a:cxn>
                <a:cxn ang="0">
                  <a:pos x="3" y="0"/>
                </a:cxn>
                <a:cxn ang="0">
                  <a:pos x="3" y="0"/>
                </a:cxn>
                <a:cxn ang="0">
                  <a:pos x="3" y="2"/>
                </a:cxn>
                <a:cxn ang="0">
                  <a:pos x="3" y="2"/>
                </a:cxn>
                <a:cxn ang="0">
                  <a:pos x="3" y="2"/>
                </a:cxn>
                <a:cxn ang="0">
                  <a:pos x="0" y="2"/>
                </a:cxn>
                <a:cxn ang="0">
                  <a:pos x="0" y="2"/>
                </a:cxn>
                <a:cxn ang="0">
                  <a:pos x="0" y="2"/>
                </a:cxn>
                <a:cxn ang="0">
                  <a:pos x="0" y="2"/>
                </a:cxn>
                <a:cxn ang="0">
                  <a:pos x="0" y="0"/>
                </a:cxn>
              </a:cxnLst>
              <a:rect l="0" t="0" r="r" b="b"/>
              <a:pathLst>
                <a:path w="3" h="2">
                  <a:moveTo>
                    <a:pt x="0" y="0"/>
                  </a:moveTo>
                  <a:lnTo>
                    <a:pt x="3" y="0"/>
                  </a:lnTo>
                  <a:lnTo>
                    <a:pt x="3" y="0"/>
                  </a:lnTo>
                  <a:lnTo>
                    <a:pt x="3" y="2"/>
                  </a:lnTo>
                  <a:lnTo>
                    <a:pt x="3" y="2"/>
                  </a:lnTo>
                  <a:lnTo>
                    <a:pt x="3" y="2"/>
                  </a:lnTo>
                  <a:lnTo>
                    <a:pt x="0" y="2"/>
                  </a:lnTo>
                  <a:lnTo>
                    <a:pt x="0" y="2"/>
                  </a:lnTo>
                  <a:lnTo>
                    <a:pt x="0" y="2"/>
                  </a:lnTo>
                  <a:lnTo>
                    <a:pt x="0" y="2"/>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6" name="Rectangle 67"/>
            <p:cNvSpPr>
              <a:spLocks noChangeArrowheads="1"/>
            </p:cNvSpPr>
            <p:nvPr/>
          </p:nvSpPr>
          <p:spPr bwMode="auto">
            <a:xfrm>
              <a:off x="2421" y="778"/>
              <a:ext cx="1" cy="9"/>
            </a:xfrm>
            <a:prstGeom prst="rect">
              <a:avLst/>
            </a:prstGeom>
            <a:solidFill>
              <a:srgbClr val="242728"/>
            </a:solidFill>
            <a:ln w="9525">
              <a:noFill/>
              <a:miter lim="800000"/>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7" name="Rectangle 68"/>
            <p:cNvSpPr>
              <a:spLocks noChangeArrowheads="1"/>
            </p:cNvSpPr>
            <p:nvPr/>
          </p:nvSpPr>
          <p:spPr bwMode="auto">
            <a:xfrm>
              <a:off x="2421" y="778"/>
              <a:ext cx="1" cy="9"/>
            </a:xfrm>
            <a:prstGeom prst="rect">
              <a:avLst/>
            </a:prstGeom>
            <a:noFill/>
            <a:ln w="0">
              <a:solidFill>
                <a:srgbClr val="242728"/>
              </a:solidFill>
              <a:miter lim="800000"/>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8" name="Freeform 69"/>
            <p:cNvSpPr/>
            <p:nvPr/>
          </p:nvSpPr>
          <p:spPr bwMode="auto">
            <a:xfrm>
              <a:off x="2418" y="778"/>
              <a:ext cx="1" cy="9"/>
            </a:xfrm>
            <a:custGeom>
              <a:avLst/>
              <a:gdLst/>
              <a:ahLst/>
              <a:cxnLst>
                <a:cxn ang="0">
                  <a:pos x="0" y="9"/>
                </a:cxn>
                <a:cxn ang="0">
                  <a:pos x="0" y="9"/>
                </a:cxn>
                <a:cxn ang="0">
                  <a:pos x="0" y="9"/>
                </a:cxn>
                <a:cxn ang="0">
                  <a:pos x="0" y="9"/>
                </a:cxn>
                <a:cxn ang="0">
                  <a:pos x="0" y="9"/>
                </a:cxn>
                <a:cxn ang="0">
                  <a:pos x="0" y="9"/>
                </a:cxn>
                <a:cxn ang="0">
                  <a:pos x="0" y="0"/>
                </a:cxn>
                <a:cxn ang="0">
                  <a:pos x="0" y="0"/>
                </a:cxn>
                <a:cxn ang="0">
                  <a:pos x="0" y="9"/>
                </a:cxn>
              </a:cxnLst>
              <a:rect l="0" t="0" r="r" b="b"/>
              <a:pathLst>
                <a:path h="9">
                  <a:moveTo>
                    <a:pt x="0" y="9"/>
                  </a:moveTo>
                  <a:lnTo>
                    <a:pt x="0" y="9"/>
                  </a:lnTo>
                  <a:lnTo>
                    <a:pt x="0" y="9"/>
                  </a:lnTo>
                  <a:lnTo>
                    <a:pt x="0" y="9"/>
                  </a:lnTo>
                  <a:lnTo>
                    <a:pt x="0" y="9"/>
                  </a:lnTo>
                  <a:lnTo>
                    <a:pt x="0" y="9"/>
                  </a:lnTo>
                  <a:lnTo>
                    <a:pt x="0" y="0"/>
                  </a:lnTo>
                  <a:lnTo>
                    <a:pt x="0" y="0"/>
                  </a:lnTo>
                  <a:lnTo>
                    <a:pt x="0" y="9"/>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29" name="Freeform 70"/>
            <p:cNvSpPr/>
            <p:nvPr/>
          </p:nvSpPr>
          <p:spPr bwMode="auto">
            <a:xfrm>
              <a:off x="2418" y="778"/>
              <a:ext cx="1" cy="9"/>
            </a:xfrm>
            <a:custGeom>
              <a:avLst/>
              <a:gdLst/>
              <a:ahLst/>
              <a:cxnLst>
                <a:cxn ang="0">
                  <a:pos x="0" y="9"/>
                </a:cxn>
                <a:cxn ang="0">
                  <a:pos x="0" y="9"/>
                </a:cxn>
                <a:cxn ang="0">
                  <a:pos x="0" y="9"/>
                </a:cxn>
                <a:cxn ang="0">
                  <a:pos x="0" y="9"/>
                </a:cxn>
                <a:cxn ang="0">
                  <a:pos x="0" y="9"/>
                </a:cxn>
                <a:cxn ang="0">
                  <a:pos x="0" y="9"/>
                </a:cxn>
                <a:cxn ang="0">
                  <a:pos x="0" y="0"/>
                </a:cxn>
                <a:cxn ang="0">
                  <a:pos x="0" y="0"/>
                </a:cxn>
                <a:cxn ang="0">
                  <a:pos x="0" y="9"/>
                </a:cxn>
              </a:cxnLst>
              <a:rect l="0" t="0" r="r" b="b"/>
              <a:pathLst>
                <a:path h="9">
                  <a:moveTo>
                    <a:pt x="0" y="9"/>
                  </a:moveTo>
                  <a:lnTo>
                    <a:pt x="0" y="9"/>
                  </a:lnTo>
                  <a:lnTo>
                    <a:pt x="0" y="9"/>
                  </a:lnTo>
                  <a:lnTo>
                    <a:pt x="0" y="9"/>
                  </a:lnTo>
                  <a:lnTo>
                    <a:pt x="0" y="9"/>
                  </a:lnTo>
                  <a:lnTo>
                    <a:pt x="0" y="9"/>
                  </a:lnTo>
                  <a:lnTo>
                    <a:pt x="0" y="0"/>
                  </a:lnTo>
                  <a:lnTo>
                    <a:pt x="0" y="0"/>
                  </a:lnTo>
                  <a:lnTo>
                    <a:pt x="0" y="9"/>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0" name="Freeform 71"/>
            <p:cNvSpPr/>
            <p:nvPr/>
          </p:nvSpPr>
          <p:spPr bwMode="auto">
            <a:xfrm>
              <a:off x="2413" y="776"/>
              <a:ext cx="8" cy="13"/>
            </a:xfrm>
            <a:custGeom>
              <a:avLst/>
              <a:gdLst/>
              <a:ahLst/>
              <a:cxnLst>
                <a:cxn ang="0">
                  <a:pos x="2" y="13"/>
                </a:cxn>
                <a:cxn ang="0">
                  <a:pos x="2" y="13"/>
                </a:cxn>
                <a:cxn ang="0">
                  <a:pos x="0" y="13"/>
                </a:cxn>
                <a:cxn ang="0">
                  <a:pos x="0" y="13"/>
                </a:cxn>
                <a:cxn ang="0">
                  <a:pos x="2" y="13"/>
                </a:cxn>
                <a:cxn ang="0">
                  <a:pos x="2" y="13"/>
                </a:cxn>
                <a:cxn ang="0">
                  <a:pos x="2" y="11"/>
                </a:cxn>
                <a:cxn ang="0">
                  <a:pos x="5" y="0"/>
                </a:cxn>
                <a:cxn ang="0">
                  <a:pos x="8" y="0"/>
                </a:cxn>
                <a:cxn ang="0">
                  <a:pos x="2" y="13"/>
                </a:cxn>
                <a:cxn ang="0">
                  <a:pos x="2" y="13"/>
                </a:cxn>
              </a:cxnLst>
              <a:rect l="0" t="0" r="r" b="b"/>
              <a:pathLst>
                <a:path w="8" h="13">
                  <a:moveTo>
                    <a:pt x="2" y="13"/>
                  </a:moveTo>
                  <a:lnTo>
                    <a:pt x="2" y="13"/>
                  </a:lnTo>
                  <a:lnTo>
                    <a:pt x="0" y="13"/>
                  </a:lnTo>
                  <a:lnTo>
                    <a:pt x="0" y="13"/>
                  </a:lnTo>
                  <a:lnTo>
                    <a:pt x="2" y="13"/>
                  </a:lnTo>
                  <a:lnTo>
                    <a:pt x="2" y="13"/>
                  </a:lnTo>
                  <a:lnTo>
                    <a:pt x="2" y="11"/>
                  </a:lnTo>
                  <a:lnTo>
                    <a:pt x="5" y="0"/>
                  </a:lnTo>
                  <a:lnTo>
                    <a:pt x="8" y="0"/>
                  </a:lnTo>
                  <a:lnTo>
                    <a:pt x="2" y="13"/>
                  </a:lnTo>
                  <a:lnTo>
                    <a:pt x="2" y="13"/>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1" name="Freeform 72"/>
            <p:cNvSpPr/>
            <p:nvPr/>
          </p:nvSpPr>
          <p:spPr bwMode="auto">
            <a:xfrm>
              <a:off x="2413" y="776"/>
              <a:ext cx="8" cy="13"/>
            </a:xfrm>
            <a:custGeom>
              <a:avLst/>
              <a:gdLst/>
              <a:ahLst/>
              <a:cxnLst>
                <a:cxn ang="0">
                  <a:pos x="2" y="13"/>
                </a:cxn>
                <a:cxn ang="0">
                  <a:pos x="2" y="13"/>
                </a:cxn>
                <a:cxn ang="0">
                  <a:pos x="0" y="13"/>
                </a:cxn>
                <a:cxn ang="0">
                  <a:pos x="0" y="13"/>
                </a:cxn>
                <a:cxn ang="0">
                  <a:pos x="2" y="13"/>
                </a:cxn>
                <a:cxn ang="0">
                  <a:pos x="2" y="13"/>
                </a:cxn>
                <a:cxn ang="0">
                  <a:pos x="2" y="11"/>
                </a:cxn>
                <a:cxn ang="0">
                  <a:pos x="5" y="0"/>
                </a:cxn>
                <a:cxn ang="0">
                  <a:pos x="8" y="0"/>
                </a:cxn>
                <a:cxn ang="0">
                  <a:pos x="2" y="13"/>
                </a:cxn>
                <a:cxn ang="0">
                  <a:pos x="2" y="13"/>
                </a:cxn>
              </a:cxnLst>
              <a:rect l="0" t="0" r="r" b="b"/>
              <a:pathLst>
                <a:path w="8" h="13">
                  <a:moveTo>
                    <a:pt x="2" y="13"/>
                  </a:moveTo>
                  <a:lnTo>
                    <a:pt x="2" y="13"/>
                  </a:lnTo>
                  <a:lnTo>
                    <a:pt x="0" y="13"/>
                  </a:lnTo>
                  <a:lnTo>
                    <a:pt x="0" y="13"/>
                  </a:lnTo>
                  <a:lnTo>
                    <a:pt x="2" y="13"/>
                  </a:lnTo>
                  <a:lnTo>
                    <a:pt x="2" y="13"/>
                  </a:lnTo>
                  <a:lnTo>
                    <a:pt x="2" y="11"/>
                  </a:lnTo>
                  <a:lnTo>
                    <a:pt x="5" y="0"/>
                  </a:lnTo>
                  <a:lnTo>
                    <a:pt x="8" y="0"/>
                  </a:lnTo>
                  <a:lnTo>
                    <a:pt x="2" y="13"/>
                  </a:lnTo>
                  <a:lnTo>
                    <a:pt x="2" y="13"/>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2" name="Rectangle 73"/>
            <p:cNvSpPr>
              <a:spLocks noChangeArrowheads="1"/>
            </p:cNvSpPr>
            <p:nvPr/>
          </p:nvSpPr>
          <p:spPr bwMode="auto">
            <a:xfrm>
              <a:off x="2410" y="776"/>
              <a:ext cx="5" cy="11"/>
            </a:xfrm>
            <a:prstGeom prst="rect">
              <a:avLst/>
            </a:prstGeom>
            <a:solidFill>
              <a:srgbClr val="DEDDE0"/>
            </a:solidFill>
            <a:ln w="9525">
              <a:noFill/>
              <a:miter lim="800000"/>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3" name="Rectangle 74"/>
            <p:cNvSpPr>
              <a:spLocks noChangeArrowheads="1"/>
            </p:cNvSpPr>
            <p:nvPr/>
          </p:nvSpPr>
          <p:spPr bwMode="auto">
            <a:xfrm>
              <a:off x="2410" y="776"/>
              <a:ext cx="5" cy="11"/>
            </a:xfrm>
            <a:prstGeom prst="rect">
              <a:avLst/>
            </a:prstGeom>
            <a:noFill/>
            <a:ln w="0">
              <a:solidFill>
                <a:srgbClr val="242728"/>
              </a:solidFill>
              <a:miter lim="800000"/>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4" name="Freeform 75"/>
            <p:cNvSpPr/>
            <p:nvPr/>
          </p:nvSpPr>
          <p:spPr bwMode="auto">
            <a:xfrm>
              <a:off x="2410" y="787"/>
              <a:ext cx="11" cy="5"/>
            </a:xfrm>
            <a:custGeom>
              <a:avLst/>
              <a:gdLst/>
              <a:ahLst/>
              <a:cxnLst>
                <a:cxn ang="0">
                  <a:pos x="0" y="2"/>
                </a:cxn>
                <a:cxn ang="0">
                  <a:pos x="0" y="2"/>
                </a:cxn>
                <a:cxn ang="0">
                  <a:pos x="0" y="0"/>
                </a:cxn>
                <a:cxn ang="0">
                  <a:pos x="0" y="0"/>
                </a:cxn>
                <a:cxn ang="0">
                  <a:pos x="0" y="2"/>
                </a:cxn>
                <a:cxn ang="0">
                  <a:pos x="0" y="2"/>
                </a:cxn>
                <a:cxn ang="0">
                  <a:pos x="3" y="2"/>
                </a:cxn>
                <a:cxn ang="0">
                  <a:pos x="3" y="2"/>
                </a:cxn>
                <a:cxn ang="0">
                  <a:pos x="5" y="2"/>
                </a:cxn>
                <a:cxn ang="0">
                  <a:pos x="5" y="5"/>
                </a:cxn>
                <a:cxn ang="0">
                  <a:pos x="8" y="5"/>
                </a:cxn>
                <a:cxn ang="0">
                  <a:pos x="8" y="5"/>
                </a:cxn>
                <a:cxn ang="0">
                  <a:pos x="8" y="5"/>
                </a:cxn>
                <a:cxn ang="0">
                  <a:pos x="11" y="5"/>
                </a:cxn>
                <a:cxn ang="0">
                  <a:pos x="11" y="5"/>
                </a:cxn>
                <a:cxn ang="0">
                  <a:pos x="11" y="5"/>
                </a:cxn>
                <a:cxn ang="0">
                  <a:pos x="11" y="5"/>
                </a:cxn>
                <a:cxn ang="0">
                  <a:pos x="11" y="5"/>
                </a:cxn>
                <a:cxn ang="0">
                  <a:pos x="8" y="5"/>
                </a:cxn>
                <a:cxn ang="0">
                  <a:pos x="8" y="5"/>
                </a:cxn>
                <a:cxn ang="0">
                  <a:pos x="5" y="2"/>
                </a:cxn>
                <a:cxn ang="0">
                  <a:pos x="3" y="2"/>
                </a:cxn>
                <a:cxn ang="0">
                  <a:pos x="3" y="2"/>
                </a:cxn>
                <a:cxn ang="0">
                  <a:pos x="0" y="2"/>
                </a:cxn>
              </a:cxnLst>
              <a:rect l="0" t="0" r="r" b="b"/>
              <a:pathLst>
                <a:path w="11" h="5">
                  <a:moveTo>
                    <a:pt x="0" y="2"/>
                  </a:moveTo>
                  <a:lnTo>
                    <a:pt x="0" y="2"/>
                  </a:lnTo>
                  <a:lnTo>
                    <a:pt x="0" y="0"/>
                  </a:lnTo>
                  <a:lnTo>
                    <a:pt x="0" y="0"/>
                  </a:lnTo>
                  <a:lnTo>
                    <a:pt x="0" y="2"/>
                  </a:lnTo>
                  <a:lnTo>
                    <a:pt x="0" y="2"/>
                  </a:lnTo>
                  <a:lnTo>
                    <a:pt x="3" y="2"/>
                  </a:lnTo>
                  <a:lnTo>
                    <a:pt x="3" y="2"/>
                  </a:lnTo>
                  <a:lnTo>
                    <a:pt x="5" y="2"/>
                  </a:lnTo>
                  <a:lnTo>
                    <a:pt x="5" y="5"/>
                  </a:lnTo>
                  <a:lnTo>
                    <a:pt x="8" y="5"/>
                  </a:lnTo>
                  <a:lnTo>
                    <a:pt x="8" y="5"/>
                  </a:lnTo>
                  <a:lnTo>
                    <a:pt x="8" y="5"/>
                  </a:lnTo>
                  <a:lnTo>
                    <a:pt x="11" y="5"/>
                  </a:lnTo>
                  <a:lnTo>
                    <a:pt x="11" y="5"/>
                  </a:lnTo>
                  <a:lnTo>
                    <a:pt x="11" y="5"/>
                  </a:lnTo>
                  <a:lnTo>
                    <a:pt x="11" y="5"/>
                  </a:lnTo>
                  <a:lnTo>
                    <a:pt x="11" y="5"/>
                  </a:lnTo>
                  <a:lnTo>
                    <a:pt x="8" y="5"/>
                  </a:lnTo>
                  <a:lnTo>
                    <a:pt x="8" y="5"/>
                  </a:lnTo>
                  <a:lnTo>
                    <a:pt x="5" y="2"/>
                  </a:lnTo>
                  <a:lnTo>
                    <a:pt x="3" y="2"/>
                  </a:lnTo>
                  <a:lnTo>
                    <a:pt x="3" y="2"/>
                  </a:lnTo>
                  <a:lnTo>
                    <a:pt x="0" y="2"/>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5" name="Freeform 76"/>
            <p:cNvSpPr/>
            <p:nvPr/>
          </p:nvSpPr>
          <p:spPr bwMode="auto">
            <a:xfrm>
              <a:off x="2410" y="787"/>
              <a:ext cx="11" cy="5"/>
            </a:xfrm>
            <a:custGeom>
              <a:avLst/>
              <a:gdLst/>
              <a:ahLst/>
              <a:cxnLst>
                <a:cxn ang="0">
                  <a:pos x="0" y="2"/>
                </a:cxn>
                <a:cxn ang="0">
                  <a:pos x="0" y="2"/>
                </a:cxn>
                <a:cxn ang="0">
                  <a:pos x="0" y="0"/>
                </a:cxn>
                <a:cxn ang="0">
                  <a:pos x="0" y="0"/>
                </a:cxn>
                <a:cxn ang="0">
                  <a:pos x="0" y="2"/>
                </a:cxn>
                <a:cxn ang="0">
                  <a:pos x="0" y="2"/>
                </a:cxn>
                <a:cxn ang="0">
                  <a:pos x="3" y="2"/>
                </a:cxn>
                <a:cxn ang="0">
                  <a:pos x="3" y="2"/>
                </a:cxn>
                <a:cxn ang="0">
                  <a:pos x="5" y="2"/>
                </a:cxn>
                <a:cxn ang="0">
                  <a:pos x="5" y="5"/>
                </a:cxn>
                <a:cxn ang="0">
                  <a:pos x="8" y="5"/>
                </a:cxn>
                <a:cxn ang="0">
                  <a:pos x="8" y="5"/>
                </a:cxn>
                <a:cxn ang="0">
                  <a:pos x="8" y="5"/>
                </a:cxn>
                <a:cxn ang="0">
                  <a:pos x="11" y="5"/>
                </a:cxn>
                <a:cxn ang="0">
                  <a:pos x="11" y="5"/>
                </a:cxn>
                <a:cxn ang="0">
                  <a:pos x="11" y="5"/>
                </a:cxn>
                <a:cxn ang="0">
                  <a:pos x="11" y="5"/>
                </a:cxn>
                <a:cxn ang="0">
                  <a:pos x="11" y="5"/>
                </a:cxn>
                <a:cxn ang="0">
                  <a:pos x="8" y="5"/>
                </a:cxn>
                <a:cxn ang="0">
                  <a:pos x="8" y="5"/>
                </a:cxn>
                <a:cxn ang="0">
                  <a:pos x="5" y="2"/>
                </a:cxn>
                <a:cxn ang="0">
                  <a:pos x="3" y="2"/>
                </a:cxn>
                <a:cxn ang="0">
                  <a:pos x="3" y="2"/>
                </a:cxn>
                <a:cxn ang="0">
                  <a:pos x="0" y="2"/>
                </a:cxn>
              </a:cxnLst>
              <a:rect l="0" t="0" r="r" b="b"/>
              <a:pathLst>
                <a:path w="11" h="5">
                  <a:moveTo>
                    <a:pt x="0" y="2"/>
                  </a:moveTo>
                  <a:lnTo>
                    <a:pt x="0" y="2"/>
                  </a:lnTo>
                  <a:lnTo>
                    <a:pt x="0" y="0"/>
                  </a:lnTo>
                  <a:lnTo>
                    <a:pt x="0" y="0"/>
                  </a:lnTo>
                  <a:lnTo>
                    <a:pt x="0" y="2"/>
                  </a:lnTo>
                  <a:lnTo>
                    <a:pt x="0" y="2"/>
                  </a:lnTo>
                  <a:lnTo>
                    <a:pt x="3" y="2"/>
                  </a:lnTo>
                  <a:lnTo>
                    <a:pt x="3" y="2"/>
                  </a:lnTo>
                  <a:lnTo>
                    <a:pt x="5" y="2"/>
                  </a:lnTo>
                  <a:lnTo>
                    <a:pt x="5" y="5"/>
                  </a:lnTo>
                  <a:lnTo>
                    <a:pt x="8" y="5"/>
                  </a:lnTo>
                  <a:lnTo>
                    <a:pt x="8" y="5"/>
                  </a:lnTo>
                  <a:lnTo>
                    <a:pt x="8" y="5"/>
                  </a:lnTo>
                  <a:lnTo>
                    <a:pt x="11" y="5"/>
                  </a:lnTo>
                  <a:lnTo>
                    <a:pt x="11" y="5"/>
                  </a:lnTo>
                  <a:lnTo>
                    <a:pt x="11" y="5"/>
                  </a:lnTo>
                  <a:lnTo>
                    <a:pt x="11" y="5"/>
                  </a:lnTo>
                  <a:lnTo>
                    <a:pt x="11" y="5"/>
                  </a:lnTo>
                  <a:lnTo>
                    <a:pt x="8" y="5"/>
                  </a:lnTo>
                  <a:lnTo>
                    <a:pt x="8" y="5"/>
                  </a:lnTo>
                  <a:lnTo>
                    <a:pt x="5" y="2"/>
                  </a:lnTo>
                  <a:lnTo>
                    <a:pt x="3" y="2"/>
                  </a:lnTo>
                  <a:lnTo>
                    <a:pt x="3" y="2"/>
                  </a:lnTo>
                  <a:lnTo>
                    <a:pt x="0" y="2"/>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6" name="Freeform 77"/>
            <p:cNvSpPr/>
            <p:nvPr/>
          </p:nvSpPr>
          <p:spPr bwMode="auto">
            <a:xfrm>
              <a:off x="2454" y="822"/>
              <a:ext cx="3" cy="6"/>
            </a:xfrm>
            <a:custGeom>
              <a:avLst/>
              <a:gdLst/>
              <a:ahLst/>
              <a:cxnLst>
                <a:cxn ang="0">
                  <a:pos x="3" y="0"/>
                </a:cxn>
                <a:cxn ang="0">
                  <a:pos x="3" y="3"/>
                </a:cxn>
                <a:cxn ang="0">
                  <a:pos x="3" y="3"/>
                </a:cxn>
                <a:cxn ang="0">
                  <a:pos x="3" y="6"/>
                </a:cxn>
                <a:cxn ang="0">
                  <a:pos x="3" y="6"/>
                </a:cxn>
                <a:cxn ang="0">
                  <a:pos x="3" y="6"/>
                </a:cxn>
                <a:cxn ang="0">
                  <a:pos x="0" y="6"/>
                </a:cxn>
                <a:cxn ang="0">
                  <a:pos x="0" y="6"/>
                </a:cxn>
                <a:cxn ang="0">
                  <a:pos x="0" y="6"/>
                </a:cxn>
                <a:cxn ang="0">
                  <a:pos x="0" y="3"/>
                </a:cxn>
                <a:cxn ang="0">
                  <a:pos x="0" y="3"/>
                </a:cxn>
                <a:cxn ang="0">
                  <a:pos x="0" y="3"/>
                </a:cxn>
                <a:cxn ang="0">
                  <a:pos x="3" y="0"/>
                </a:cxn>
              </a:cxnLst>
              <a:rect l="0" t="0" r="r" b="b"/>
              <a:pathLst>
                <a:path w="3" h="6">
                  <a:moveTo>
                    <a:pt x="3" y="0"/>
                  </a:moveTo>
                  <a:lnTo>
                    <a:pt x="3" y="3"/>
                  </a:lnTo>
                  <a:lnTo>
                    <a:pt x="3" y="3"/>
                  </a:lnTo>
                  <a:lnTo>
                    <a:pt x="3" y="6"/>
                  </a:lnTo>
                  <a:lnTo>
                    <a:pt x="3" y="6"/>
                  </a:lnTo>
                  <a:lnTo>
                    <a:pt x="3" y="6"/>
                  </a:lnTo>
                  <a:lnTo>
                    <a:pt x="0" y="6"/>
                  </a:lnTo>
                  <a:lnTo>
                    <a:pt x="0" y="6"/>
                  </a:lnTo>
                  <a:lnTo>
                    <a:pt x="0" y="6"/>
                  </a:lnTo>
                  <a:lnTo>
                    <a:pt x="0" y="3"/>
                  </a:lnTo>
                  <a:lnTo>
                    <a:pt x="0" y="3"/>
                  </a:lnTo>
                  <a:lnTo>
                    <a:pt x="0" y="3"/>
                  </a:lnTo>
                  <a:lnTo>
                    <a:pt x="3"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7" name="Freeform 78"/>
            <p:cNvSpPr/>
            <p:nvPr/>
          </p:nvSpPr>
          <p:spPr bwMode="auto">
            <a:xfrm>
              <a:off x="2454" y="822"/>
              <a:ext cx="3" cy="6"/>
            </a:xfrm>
            <a:custGeom>
              <a:avLst/>
              <a:gdLst/>
              <a:ahLst/>
              <a:cxnLst>
                <a:cxn ang="0">
                  <a:pos x="3" y="0"/>
                </a:cxn>
                <a:cxn ang="0">
                  <a:pos x="3" y="3"/>
                </a:cxn>
                <a:cxn ang="0">
                  <a:pos x="3" y="3"/>
                </a:cxn>
                <a:cxn ang="0">
                  <a:pos x="3" y="3"/>
                </a:cxn>
                <a:cxn ang="0">
                  <a:pos x="3" y="6"/>
                </a:cxn>
                <a:cxn ang="0">
                  <a:pos x="3" y="6"/>
                </a:cxn>
                <a:cxn ang="0">
                  <a:pos x="3" y="6"/>
                </a:cxn>
                <a:cxn ang="0">
                  <a:pos x="3" y="6"/>
                </a:cxn>
                <a:cxn ang="0">
                  <a:pos x="0" y="6"/>
                </a:cxn>
                <a:cxn ang="0">
                  <a:pos x="0" y="6"/>
                </a:cxn>
                <a:cxn ang="0">
                  <a:pos x="0" y="6"/>
                </a:cxn>
                <a:cxn ang="0">
                  <a:pos x="0" y="6"/>
                </a:cxn>
                <a:cxn ang="0">
                  <a:pos x="0" y="3"/>
                </a:cxn>
                <a:cxn ang="0">
                  <a:pos x="0" y="3"/>
                </a:cxn>
                <a:cxn ang="0">
                  <a:pos x="0" y="3"/>
                </a:cxn>
                <a:cxn ang="0">
                  <a:pos x="0" y="3"/>
                </a:cxn>
                <a:cxn ang="0">
                  <a:pos x="3" y="0"/>
                </a:cxn>
              </a:cxnLst>
              <a:rect l="0" t="0" r="r" b="b"/>
              <a:pathLst>
                <a:path w="3" h="6">
                  <a:moveTo>
                    <a:pt x="3" y="0"/>
                  </a:moveTo>
                  <a:lnTo>
                    <a:pt x="3" y="3"/>
                  </a:lnTo>
                  <a:lnTo>
                    <a:pt x="3" y="3"/>
                  </a:lnTo>
                  <a:lnTo>
                    <a:pt x="3" y="3"/>
                  </a:lnTo>
                  <a:lnTo>
                    <a:pt x="3" y="6"/>
                  </a:lnTo>
                  <a:lnTo>
                    <a:pt x="3" y="6"/>
                  </a:lnTo>
                  <a:lnTo>
                    <a:pt x="3" y="6"/>
                  </a:lnTo>
                  <a:lnTo>
                    <a:pt x="3" y="6"/>
                  </a:lnTo>
                  <a:lnTo>
                    <a:pt x="0" y="6"/>
                  </a:lnTo>
                  <a:lnTo>
                    <a:pt x="0" y="6"/>
                  </a:lnTo>
                  <a:lnTo>
                    <a:pt x="0" y="6"/>
                  </a:lnTo>
                  <a:lnTo>
                    <a:pt x="0" y="6"/>
                  </a:lnTo>
                  <a:lnTo>
                    <a:pt x="0" y="3"/>
                  </a:lnTo>
                  <a:lnTo>
                    <a:pt x="0" y="3"/>
                  </a:lnTo>
                  <a:lnTo>
                    <a:pt x="0" y="3"/>
                  </a:lnTo>
                  <a:lnTo>
                    <a:pt x="0" y="3"/>
                  </a:lnTo>
                  <a:lnTo>
                    <a:pt x="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8" name="Freeform 79"/>
            <p:cNvSpPr/>
            <p:nvPr/>
          </p:nvSpPr>
          <p:spPr bwMode="auto">
            <a:xfrm>
              <a:off x="2465" y="825"/>
              <a:ext cx="3" cy="3"/>
            </a:xfrm>
            <a:custGeom>
              <a:avLst/>
              <a:gdLst/>
              <a:ahLst/>
              <a:cxnLst>
                <a:cxn ang="0">
                  <a:pos x="3" y="0"/>
                </a:cxn>
                <a:cxn ang="0">
                  <a:pos x="3" y="0"/>
                </a:cxn>
                <a:cxn ang="0">
                  <a:pos x="3" y="3"/>
                </a:cxn>
                <a:cxn ang="0">
                  <a:pos x="3" y="3"/>
                </a:cxn>
                <a:cxn ang="0">
                  <a:pos x="3" y="3"/>
                </a:cxn>
                <a:cxn ang="0">
                  <a:pos x="3" y="3"/>
                </a:cxn>
                <a:cxn ang="0">
                  <a:pos x="0" y="3"/>
                </a:cxn>
                <a:cxn ang="0">
                  <a:pos x="0" y="3"/>
                </a:cxn>
                <a:cxn ang="0">
                  <a:pos x="0" y="0"/>
                </a:cxn>
                <a:cxn ang="0">
                  <a:pos x="0" y="0"/>
                </a:cxn>
                <a:cxn ang="0">
                  <a:pos x="3" y="0"/>
                </a:cxn>
              </a:cxnLst>
              <a:rect l="0" t="0" r="r" b="b"/>
              <a:pathLst>
                <a:path w="3" h="3">
                  <a:moveTo>
                    <a:pt x="3" y="0"/>
                  </a:moveTo>
                  <a:lnTo>
                    <a:pt x="3" y="0"/>
                  </a:lnTo>
                  <a:lnTo>
                    <a:pt x="3" y="3"/>
                  </a:lnTo>
                  <a:lnTo>
                    <a:pt x="3" y="3"/>
                  </a:lnTo>
                  <a:lnTo>
                    <a:pt x="3" y="3"/>
                  </a:lnTo>
                  <a:lnTo>
                    <a:pt x="3" y="3"/>
                  </a:lnTo>
                  <a:lnTo>
                    <a:pt x="0" y="3"/>
                  </a:lnTo>
                  <a:lnTo>
                    <a:pt x="0" y="3"/>
                  </a:lnTo>
                  <a:lnTo>
                    <a:pt x="0" y="0"/>
                  </a:lnTo>
                  <a:lnTo>
                    <a:pt x="0" y="0"/>
                  </a:lnTo>
                  <a:lnTo>
                    <a:pt x="3"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39" name="Freeform 80"/>
            <p:cNvSpPr/>
            <p:nvPr/>
          </p:nvSpPr>
          <p:spPr bwMode="auto">
            <a:xfrm>
              <a:off x="2465" y="825"/>
              <a:ext cx="3" cy="3"/>
            </a:xfrm>
            <a:custGeom>
              <a:avLst/>
              <a:gdLst/>
              <a:ahLst/>
              <a:cxnLst>
                <a:cxn ang="0">
                  <a:pos x="3" y="0"/>
                </a:cxn>
                <a:cxn ang="0">
                  <a:pos x="3" y="0"/>
                </a:cxn>
                <a:cxn ang="0">
                  <a:pos x="3" y="0"/>
                </a:cxn>
                <a:cxn ang="0">
                  <a:pos x="3" y="3"/>
                </a:cxn>
                <a:cxn ang="0">
                  <a:pos x="3" y="3"/>
                </a:cxn>
                <a:cxn ang="0">
                  <a:pos x="3" y="3"/>
                </a:cxn>
                <a:cxn ang="0">
                  <a:pos x="3" y="3"/>
                </a:cxn>
                <a:cxn ang="0">
                  <a:pos x="3" y="3"/>
                </a:cxn>
                <a:cxn ang="0">
                  <a:pos x="3" y="3"/>
                </a:cxn>
                <a:cxn ang="0">
                  <a:pos x="0" y="3"/>
                </a:cxn>
                <a:cxn ang="0">
                  <a:pos x="0" y="3"/>
                </a:cxn>
                <a:cxn ang="0">
                  <a:pos x="0" y="3"/>
                </a:cxn>
                <a:cxn ang="0">
                  <a:pos x="0" y="0"/>
                </a:cxn>
                <a:cxn ang="0">
                  <a:pos x="0" y="0"/>
                </a:cxn>
                <a:cxn ang="0">
                  <a:pos x="0" y="0"/>
                </a:cxn>
                <a:cxn ang="0">
                  <a:pos x="0" y="0"/>
                </a:cxn>
                <a:cxn ang="0">
                  <a:pos x="3" y="0"/>
                </a:cxn>
              </a:cxnLst>
              <a:rect l="0" t="0" r="r" b="b"/>
              <a:pathLst>
                <a:path w="3" h="3">
                  <a:moveTo>
                    <a:pt x="3" y="0"/>
                  </a:moveTo>
                  <a:lnTo>
                    <a:pt x="3" y="0"/>
                  </a:lnTo>
                  <a:lnTo>
                    <a:pt x="3" y="0"/>
                  </a:lnTo>
                  <a:lnTo>
                    <a:pt x="3" y="3"/>
                  </a:lnTo>
                  <a:lnTo>
                    <a:pt x="3" y="3"/>
                  </a:lnTo>
                  <a:lnTo>
                    <a:pt x="3" y="3"/>
                  </a:lnTo>
                  <a:lnTo>
                    <a:pt x="3" y="3"/>
                  </a:lnTo>
                  <a:lnTo>
                    <a:pt x="3" y="3"/>
                  </a:lnTo>
                  <a:lnTo>
                    <a:pt x="3" y="3"/>
                  </a:lnTo>
                  <a:lnTo>
                    <a:pt x="0" y="3"/>
                  </a:lnTo>
                  <a:lnTo>
                    <a:pt x="0" y="3"/>
                  </a:lnTo>
                  <a:lnTo>
                    <a:pt x="0" y="3"/>
                  </a:lnTo>
                  <a:lnTo>
                    <a:pt x="0" y="0"/>
                  </a:lnTo>
                  <a:lnTo>
                    <a:pt x="0" y="0"/>
                  </a:lnTo>
                  <a:lnTo>
                    <a:pt x="0" y="0"/>
                  </a:lnTo>
                  <a:lnTo>
                    <a:pt x="0" y="0"/>
                  </a:lnTo>
                  <a:lnTo>
                    <a:pt x="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0" name="Freeform 81"/>
            <p:cNvSpPr/>
            <p:nvPr/>
          </p:nvSpPr>
          <p:spPr bwMode="auto">
            <a:xfrm>
              <a:off x="2476" y="822"/>
              <a:ext cx="3" cy="3"/>
            </a:xfrm>
            <a:custGeom>
              <a:avLst/>
              <a:gdLst/>
              <a:ahLst/>
              <a:cxnLst>
                <a:cxn ang="0">
                  <a:pos x="3" y="0"/>
                </a:cxn>
                <a:cxn ang="0">
                  <a:pos x="0" y="0"/>
                </a:cxn>
                <a:cxn ang="0">
                  <a:pos x="0" y="0"/>
                </a:cxn>
                <a:cxn ang="0">
                  <a:pos x="0" y="0"/>
                </a:cxn>
                <a:cxn ang="0">
                  <a:pos x="0" y="3"/>
                </a:cxn>
                <a:cxn ang="0">
                  <a:pos x="0" y="3"/>
                </a:cxn>
                <a:cxn ang="0">
                  <a:pos x="0" y="3"/>
                </a:cxn>
                <a:cxn ang="0">
                  <a:pos x="3" y="3"/>
                </a:cxn>
                <a:cxn ang="0">
                  <a:pos x="3" y="3"/>
                </a:cxn>
                <a:cxn ang="0">
                  <a:pos x="3" y="3"/>
                </a:cxn>
                <a:cxn ang="0">
                  <a:pos x="3" y="0"/>
                </a:cxn>
                <a:cxn ang="0">
                  <a:pos x="3" y="0"/>
                </a:cxn>
              </a:cxnLst>
              <a:rect l="0" t="0" r="r" b="b"/>
              <a:pathLst>
                <a:path w="3" h="3">
                  <a:moveTo>
                    <a:pt x="3" y="0"/>
                  </a:moveTo>
                  <a:lnTo>
                    <a:pt x="0" y="0"/>
                  </a:lnTo>
                  <a:lnTo>
                    <a:pt x="0" y="0"/>
                  </a:lnTo>
                  <a:lnTo>
                    <a:pt x="0" y="0"/>
                  </a:lnTo>
                  <a:lnTo>
                    <a:pt x="0" y="3"/>
                  </a:lnTo>
                  <a:lnTo>
                    <a:pt x="0" y="3"/>
                  </a:lnTo>
                  <a:lnTo>
                    <a:pt x="0" y="3"/>
                  </a:lnTo>
                  <a:lnTo>
                    <a:pt x="3" y="3"/>
                  </a:lnTo>
                  <a:lnTo>
                    <a:pt x="3" y="3"/>
                  </a:lnTo>
                  <a:lnTo>
                    <a:pt x="3" y="3"/>
                  </a:lnTo>
                  <a:lnTo>
                    <a:pt x="3" y="0"/>
                  </a:lnTo>
                  <a:lnTo>
                    <a:pt x="3"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1" name="Freeform 82"/>
            <p:cNvSpPr/>
            <p:nvPr/>
          </p:nvSpPr>
          <p:spPr bwMode="auto">
            <a:xfrm>
              <a:off x="2476" y="822"/>
              <a:ext cx="3" cy="3"/>
            </a:xfrm>
            <a:custGeom>
              <a:avLst/>
              <a:gdLst/>
              <a:ahLst/>
              <a:cxnLst>
                <a:cxn ang="0">
                  <a:pos x="3" y="0"/>
                </a:cxn>
                <a:cxn ang="0">
                  <a:pos x="0" y="0"/>
                </a:cxn>
                <a:cxn ang="0">
                  <a:pos x="0" y="0"/>
                </a:cxn>
                <a:cxn ang="0">
                  <a:pos x="0" y="0"/>
                </a:cxn>
                <a:cxn ang="0">
                  <a:pos x="0" y="0"/>
                </a:cxn>
                <a:cxn ang="0">
                  <a:pos x="0" y="3"/>
                </a:cxn>
                <a:cxn ang="0">
                  <a:pos x="0" y="3"/>
                </a:cxn>
                <a:cxn ang="0">
                  <a:pos x="0" y="3"/>
                </a:cxn>
                <a:cxn ang="0">
                  <a:pos x="0" y="3"/>
                </a:cxn>
                <a:cxn ang="0">
                  <a:pos x="3" y="3"/>
                </a:cxn>
                <a:cxn ang="0">
                  <a:pos x="3" y="3"/>
                </a:cxn>
                <a:cxn ang="0">
                  <a:pos x="3" y="3"/>
                </a:cxn>
                <a:cxn ang="0">
                  <a:pos x="3" y="3"/>
                </a:cxn>
                <a:cxn ang="0">
                  <a:pos x="3" y="3"/>
                </a:cxn>
                <a:cxn ang="0">
                  <a:pos x="3" y="0"/>
                </a:cxn>
                <a:cxn ang="0">
                  <a:pos x="3" y="0"/>
                </a:cxn>
                <a:cxn ang="0">
                  <a:pos x="3" y="0"/>
                </a:cxn>
                <a:cxn ang="0">
                  <a:pos x="3" y="0"/>
                </a:cxn>
              </a:cxnLst>
              <a:rect l="0" t="0" r="r" b="b"/>
              <a:pathLst>
                <a:path w="3" h="3">
                  <a:moveTo>
                    <a:pt x="3" y="0"/>
                  </a:moveTo>
                  <a:lnTo>
                    <a:pt x="0" y="0"/>
                  </a:lnTo>
                  <a:lnTo>
                    <a:pt x="0" y="0"/>
                  </a:lnTo>
                  <a:lnTo>
                    <a:pt x="0" y="0"/>
                  </a:lnTo>
                  <a:lnTo>
                    <a:pt x="0" y="0"/>
                  </a:lnTo>
                  <a:lnTo>
                    <a:pt x="0" y="3"/>
                  </a:lnTo>
                  <a:lnTo>
                    <a:pt x="0" y="3"/>
                  </a:lnTo>
                  <a:lnTo>
                    <a:pt x="0" y="3"/>
                  </a:lnTo>
                  <a:lnTo>
                    <a:pt x="0" y="3"/>
                  </a:lnTo>
                  <a:lnTo>
                    <a:pt x="3" y="3"/>
                  </a:lnTo>
                  <a:lnTo>
                    <a:pt x="3" y="3"/>
                  </a:lnTo>
                  <a:lnTo>
                    <a:pt x="3" y="3"/>
                  </a:lnTo>
                  <a:lnTo>
                    <a:pt x="3" y="3"/>
                  </a:lnTo>
                  <a:lnTo>
                    <a:pt x="3" y="3"/>
                  </a:lnTo>
                  <a:lnTo>
                    <a:pt x="3" y="0"/>
                  </a:lnTo>
                  <a:lnTo>
                    <a:pt x="3" y="0"/>
                  </a:lnTo>
                  <a:lnTo>
                    <a:pt x="3" y="0"/>
                  </a:lnTo>
                  <a:lnTo>
                    <a:pt x="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2" name="Freeform 83"/>
            <p:cNvSpPr/>
            <p:nvPr/>
          </p:nvSpPr>
          <p:spPr bwMode="auto">
            <a:xfrm>
              <a:off x="2377" y="814"/>
              <a:ext cx="3" cy="14"/>
            </a:xfrm>
            <a:custGeom>
              <a:avLst/>
              <a:gdLst/>
              <a:ahLst/>
              <a:cxnLst>
                <a:cxn ang="0">
                  <a:pos x="0" y="0"/>
                </a:cxn>
                <a:cxn ang="0">
                  <a:pos x="0" y="0"/>
                </a:cxn>
                <a:cxn ang="0">
                  <a:pos x="0" y="0"/>
                </a:cxn>
                <a:cxn ang="0">
                  <a:pos x="0" y="0"/>
                </a:cxn>
                <a:cxn ang="0">
                  <a:pos x="0" y="3"/>
                </a:cxn>
                <a:cxn ang="0">
                  <a:pos x="0" y="3"/>
                </a:cxn>
                <a:cxn ang="0">
                  <a:pos x="0" y="3"/>
                </a:cxn>
                <a:cxn ang="0">
                  <a:pos x="0" y="3"/>
                </a:cxn>
                <a:cxn ang="0">
                  <a:pos x="0" y="6"/>
                </a:cxn>
                <a:cxn ang="0">
                  <a:pos x="0" y="6"/>
                </a:cxn>
                <a:cxn ang="0">
                  <a:pos x="0" y="6"/>
                </a:cxn>
                <a:cxn ang="0">
                  <a:pos x="0" y="8"/>
                </a:cxn>
                <a:cxn ang="0">
                  <a:pos x="0" y="8"/>
                </a:cxn>
                <a:cxn ang="0">
                  <a:pos x="0" y="8"/>
                </a:cxn>
                <a:cxn ang="0">
                  <a:pos x="0" y="11"/>
                </a:cxn>
                <a:cxn ang="0">
                  <a:pos x="0" y="11"/>
                </a:cxn>
                <a:cxn ang="0">
                  <a:pos x="0" y="11"/>
                </a:cxn>
                <a:cxn ang="0">
                  <a:pos x="0" y="11"/>
                </a:cxn>
                <a:cxn ang="0">
                  <a:pos x="0" y="14"/>
                </a:cxn>
                <a:cxn ang="0">
                  <a:pos x="0" y="14"/>
                </a:cxn>
                <a:cxn ang="0">
                  <a:pos x="0" y="14"/>
                </a:cxn>
                <a:cxn ang="0">
                  <a:pos x="0" y="14"/>
                </a:cxn>
                <a:cxn ang="0">
                  <a:pos x="0" y="14"/>
                </a:cxn>
                <a:cxn ang="0">
                  <a:pos x="3" y="14"/>
                </a:cxn>
                <a:cxn ang="0">
                  <a:pos x="3" y="14"/>
                </a:cxn>
                <a:cxn ang="0">
                  <a:pos x="3" y="14"/>
                </a:cxn>
                <a:cxn ang="0">
                  <a:pos x="3" y="14"/>
                </a:cxn>
                <a:cxn ang="0">
                  <a:pos x="3" y="11"/>
                </a:cxn>
                <a:cxn ang="0">
                  <a:pos x="3" y="11"/>
                </a:cxn>
                <a:cxn ang="0">
                  <a:pos x="3" y="11"/>
                </a:cxn>
                <a:cxn ang="0">
                  <a:pos x="3" y="8"/>
                </a:cxn>
                <a:cxn ang="0">
                  <a:pos x="3" y="8"/>
                </a:cxn>
                <a:cxn ang="0">
                  <a:pos x="3" y="8"/>
                </a:cxn>
                <a:cxn ang="0">
                  <a:pos x="3" y="6"/>
                </a:cxn>
                <a:cxn ang="0">
                  <a:pos x="3" y="6"/>
                </a:cxn>
                <a:cxn ang="0">
                  <a:pos x="3" y="6"/>
                </a:cxn>
                <a:cxn ang="0">
                  <a:pos x="3" y="3"/>
                </a:cxn>
                <a:cxn ang="0">
                  <a:pos x="3" y="3"/>
                </a:cxn>
                <a:cxn ang="0">
                  <a:pos x="3" y="3"/>
                </a:cxn>
                <a:cxn ang="0">
                  <a:pos x="3" y="3"/>
                </a:cxn>
                <a:cxn ang="0">
                  <a:pos x="3" y="0"/>
                </a:cxn>
                <a:cxn ang="0">
                  <a:pos x="0" y="0"/>
                </a:cxn>
                <a:cxn ang="0">
                  <a:pos x="0" y="0"/>
                </a:cxn>
                <a:cxn ang="0">
                  <a:pos x="0" y="0"/>
                </a:cxn>
              </a:cxnLst>
              <a:rect l="0" t="0" r="r" b="b"/>
              <a:pathLst>
                <a:path w="3" h="14">
                  <a:moveTo>
                    <a:pt x="0" y="0"/>
                  </a:moveTo>
                  <a:lnTo>
                    <a:pt x="0" y="0"/>
                  </a:lnTo>
                  <a:lnTo>
                    <a:pt x="0" y="0"/>
                  </a:lnTo>
                  <a:lnTo>
                    <a:pt x="0" y="0"/>
                  </a:lnTo>
                  <a:lnTo>
                    <a:pt x="0" y="3"/>
                  </a:lnTo>
                  <a:lnTo>
                    <a:pt x="0" y="3"/>
                  </a:lnTo>
                  <a:lnTo>
                    <a:pt x="0" y="3"/>
                  </a:lnTo>
                  <a:lnTo>
                    <a:pt x="0" y="3"/>
                  </a:lnTo>
                  <a:lnTo>
                    <a:pt x="0" y="6"/>
                  </a:lnTo>
                  <a:lnTo>
                    <a:pt x="0" y="6"/>
                  </a:lnTo>
                  <a:lnTo>
                    <a:pt x="0" y="6"/>
                  </a:lnTo>
                  <a:lnTo>
                    <a:pt x="0" y="8"/>
                  </a:lnTo>
                  <a:lnTo>
                    <a:pt x="0" y="8"/>
                  </a:lnTo>
                  <a:lnTo>
                    <a:pt x="0" y="8"/>
                  </a:lnTo>
                  <a:lnTo>
                    <a:pt x="0" y="11"/>
                  </a:lnTo>
                  <a:lnTo>
                    <a:pt x="0" y="11"/>
                  </a:lnTo>
                  <a:lnTo>
                    <a:pt x="0" y="11"/>
                  </a:lnTo>
                  <a:lnTo>
                    <a:pt x="0" y="11"/>
                  </a:lnTo>
                  <a:lnTo>
                    <a:pt x="0" y="14"/>
                  </a:lnTo>
                  <a:lnTo>
                    <a:pt x="0" y="14"/>
                  </a:lnTo>
                  <a:lnTo>
                    <a:pt x="0" y="14"/>
                  </a:lnTo>
                  <a:lnTo>
                    <a:pt x="0" y="14"/>
                  </a:lnTo>
                  <a:lnTo>
                    <a:pt x="0" y="14"/>
                  </a:lnTo>
                  <a:lnTo>
                    <a:pt x="3" y="14"/>
                  </a:lnTo>
                  <a:lnTo>
                    <a:pt x="3" y="14"/>
                  </a:lnTo>
                  <a:lnTo>
                    <a:pt x="3" y="14"/>
                  </a:lnTo>
                  <a:lnTo>
                    <a:pt x="3" y="14"/>
                  </a:lnTo>
                  <a:lnTo>
                    <a:pt x="3" y="11"/>
                  </a:lnTo>
                  <a:lnTo>
                    <a:pt x="3" y="11"/>
                  </a:lnTo>
                  <a:lnTo>
                    <a:pt x="3" y="11"/>
                  </a:lnTo>
                  <a:lnTo>
                    <a:pt x="3" y="8"/>
                  </a:lnTo>
                  <a:lnTo>
                    <a:pt x="3" y="8"/>
                  </a:lnTo>
                  <a:lnTo>
                    <a:pt x="3" y="8"/>
                  </a:lnTo>
                  <a:lnTo>
                    <a:pt x="3" y="6"/>
                  </a:lnTo>
                  <a:lnTo>
                    <a:pt x="3" y="6"/>
                  </a:lnTo>
                  <a:lnTo>
                    <a:pt x="3" y="6"/>
                  </a:lnTo>
                  <a:lnTo>
                    <a:pt x="3" y="3"/>
                  </a:lnTo>
                  <a:lnTo>
                    <a:pt x="3" y="3"/>
                  </a:lnTo>
                  <a:lnTo>
                    <a:pt x="3" y="3"/>
                  </a:lnTo>
                  <a:lnTo>
                    <a:pt x="3" y="3"/>
                  </a:lnTo>
                  <a:lnTo>
                    <a:pt x="3" y="0"/>
                  </a:lnTo>
                  <a:lnTo>
                    <a:pt x="0" y="0"/>
                  </a:lnTo>
                  <a:lnTo>
                    <a:pt x="0" y="0"/>
                  </a:lnTo>
                  <a:lnTo>
                    <a:pt x="0" y="0"/>
                  </a:lnTo>
                  <a:close/>
                </a:path>
              </a:pathLst>
            </a:custGeom>
            <a:solidFill>
              <a:srgbClr val="FFFFFF"/>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3" name="Freeform 84"/>
            <p:cNvSpPr/>
            <p:nvPr/>
          </p:nvSpPr>
          <p:spPr bwMode="auto">
            <a:xfrm>
              <a:off x="2377" y="814"/>
              <a:ext cx="3" cy="14"/>
            </a:xfrm>
            <a:custGeom>
              <a:avLst/>
              <a:gdLst/>
              <a:ahLst/>
              <a:cxnLst>
                <a:cxn ang="0">
                  <a:pos x="0" y="0"/>
                </a:cxn>
                <a:cxn ang="0">
                  <a:pos x="0" y="0"/>
                </a:cxn>
                <a:cxn ang="0">
                  <a:pos x="0" y="0"/>
                </a:cxn>
                <a:cxn ang="0">
                  <a:pos x="0" y="3"/>
                </a:cxn>
                <a:cxn ang="0">
                  <a:pos x="0" y="3"/>
                </a:cxn>
                <a:cxn ang="0">
                  <a:pos x="0" y="3"/>
                </a:cxn>
                <a:cxn ang="0">
                  <a:pos x="0" y="3"/>
                </a:cxn>
                <a:cxn ang="0">
                  <a:pos x="0" y="3"/>
                </a:cxn>
                <a:cxn ang="0">
                  <a:pos x="0" y="3"/>
                </a:cxn>
                <a:cxn ang="0">
                  <a:pos x="0" y="6"/>
                </a:cxn>
                <a:cxn ang="0">
                  <a:pos x="0" y="6"/>
                </a:cxn>
                <a:cxn ang="0">
                  <a:pos x="0" y="6"/>
                </a:cxn>
                <a:cxn ang="0">
                  <a:pos x="0" y="8"/>
                </a:cxn>
                <a:cxn ang="0">
                  <a:pos x="0" y="8"/>
                </a:cxn>
                <a:cxn ang="0">
                  <a:pos x="0" y="8"/>
                </a:cxn>
                <a:cxn ang="0">
                  <a:pos x="0" y="8"/>
                </a:cxn>
                <a:cxn ang="0">
                  <a:pos x="0" y="11"/>
                </a:cxn>
                <a:cxn ang="0">
                  <a:pos x="0" y="11"/>
                </a:cxn>
                <a:cxn ang="0">
                  <a:pos x="0" y="11"/>
                </a:cxn>
                <a:cxn ang="0">
                  <a:pos x="0" y="11"/>
                </a:cxn>
                <a:cxn ang="0">
                  <a:pos x="0" y="14"/>
                </a:cxn>
                <a:cxn ang="0">
                  <a:pos x="0" y="14"/>
                </a:cxn>
                <a:cxn ang="0">
                  <a:pos x="0" y="14"/>
                </a:cxn>
                <a:cxn ang="0">
                  <a:pos x="0" y="14"/>
                </a:cxn>
                <a:cxn ang="0">
                  <a:pos x="0" y="14"/>
                </a:cxn>
                <a:cxn ang="0">
                  <a:pos x="3" y="14"/>
                </a:cxn>
                <a:cxn ang="0">
                  <a:pos x="3" y="14"/>
                </a:cxn>
                <a:cxn ang="0">
                  <a:pos x="3" y="14"/>
                </a:cxn>
                <a:cxn ang="0">
                  <a:pos x="3" y="14"/>
                </a:cxn>
                <a:cxn ang="0">
                  <a:pos x="3" y="14"/>
                </a:cxn>
                <a:cxn ang="0">
                  <a:pos x="3" y="11"/>
                </a:cxn>
                <a:cxn ang="0">
                  <a:pos x="3" y="11"/>
                </a:cxn>
                <a:cxn ang="0">
                  <a:pos x="3" y="11"/>
                </a:cxn>
                <a:cxn ang="0">
                  <a:pos x="3" y="11"/>
                </a:cxn>
                <a:cxn ang="0">
                  <a:pos x="3" y="11"/>
                </a:cxn>
                <a:cxn ang="0">
                  <a:pos x="3" y="11"/>
                </a:cxn>
                <a:cxn ang="0">
                  <a:pos x="3" y="8"/>
                </a:cxn>
                <a:cxn ang="0">
                  <a:pos x="3" y="8"/>
                </a:cxn>
                <a:cxn ang="0">
                  <a:pos x="3" y="8"/>
                </a:cxn>
                <a:cxn ang="0">
                  <a:pos x="3" y="6"/>
                </a:cxn>
                <a:cxn ang="0">
                  <a:pos x="3" y="6"/>
                </a:cxn>
                <a:cxn ang="0">
                  <a:pos x="3" y="6"/>
                </a:cxn>
                <a:cxn ang="0">
                  <a:pos x="3" y="3"/>
                </a:cxn>
                <a:cxn ang="0">
                  <a:pos x="3" y="3"/>
                </a:cxn>
                <a:cxn ang="0">
                  <a:pos x="3" y="3"/>
                </a:cxn>
                <a:cxn ang="0">
                  <a:pos x="3" y="3"/>
                </a:cxn>
                <a:cxn ang="0">
                  <a:pos x="3" y="3"/>
                </a:cxn>
                <a:cxn ang="0">
                  <a:pos x="0" y="0"/>
                </a:cxn>
                <a:cxn ang="0">
                  <a:pos x="0" y="0"/>
                </a:cxn>
                <a:cxn ang="0">
                  <a:pos x="0" y="0"/>
                </a:cxn>
              </a:cxnLst>
              <a:rect l="0" t="0" r="r" b="b"/>
              <a:pathLst>
                <a:path w="3" h="14">
                  <a:moveTo>
                    <a:pt x="0" y="0"/>
                  </a:move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6"/>
                  </a:lnTo>
                  <a:lnTo>
                    <a:pt x="0" y="6"/>
                  </a:lnTo>
                  <a:lnTo>
                    <a:pt x="0" y="6"/>
                  </a:lnTo>
                  <a:lnTo>
                    <a:pt x="0" y="6"/>
                  </a:lnTo>
                  <a:lnTo>
                    <a:pt x="0" y="6"/>
                  </a:lnTo>
                  <a:lnTo>
                    <a:pt x="0" y="6"/>
                  </a:lnTo>
                  <a:lnTo>
                    <a:pt x="0" y="6"/>
                  </a:lnTo>
                  <a:lnTo>
                    <a:pt x="0" y="8"/>
                  </a:lnTo>
                  <a:lnTo>
                    <a:pt x="0" y="8"/>
                  </a:lnTo>
                  <a:lnTo>
                    <a:pt x="0" y="8"/>
                  </a:lnTo>
                  <a:lnTo>
                    <a:pt x="0" y="8"/>
                  </a:lnTo>
                  <a:lnTo>
                    <a:pt x="0" y="8"/>
                  </a:lnTo>
                  <a:lnTo>
                    <a:pt x="0" y="8"/>
                  </a:lnTo>
                  <a:lnTo>
                    <a:pt x="0" y="8"/>
                  </a:lnTo>
                  <a:lnTo>
                    <a:pt x="0" y="11"/>
                  </a:lnTo>
                  <a:lnTo>
                    <a:pt x="0" y="11"/>
                  </a:lnTo>
                  <a:lnTo>
                    <a:pt x="0" y="11"/>
                  </a:lnTo>
                  <a:lnTo>
                    <a:pt x="0" y="11"/>
                  </a:lnTo>
                  <a:lnTo>
                    <a:pt x="0" y="11"/>
                  </a:lnTo>
                  <a:lnTo>
                    <a:pt x="0" y="11"/>
                  </a:lnTo>
                  <a:lnTo>
                    <a:pt x="0" y="11"/>
                  </a:lnTo>
                  <a:lnTo>
                    <a:pt x="0" y="11"/>
                  </a:lnTo>
                  <a:lnTo>
                    <a:pt x="0" y="11"/>
                  </a:lnTo>
                  <a:lnTo>
                    <a:pt x="0" y="14"/>
                  </a:lnTo>
                  <a:lnTo>
                    <a:pt x="0" y="14"/>
                  </a:lnTo>
                  <a:lnTo>
                    <a:pt x="0" y="14"/>
                  </a:lnTo>
                  <a:lnTo>
                    <a:pt x="0" y="14"/>
                  </a:lnTo>
                  <a:lnTo>
                    <a:pt x="0" y="14"/>
                  </a:lnTo>
                  <a:lnTo>
                    <a:pt x="0" y="14"/>
                  </a:lnTo>
                  <a:lnTo>
                    <a:pt x="0" y="14"/>
                  </a:lnTo>
                  <a:lnTo>
                    <a:pt x="0" y="14"/>
                  </a:lnTo>
                  <a:lnTo>
                    <a:pt x="0" y="14"/>
                  </a:lnTo>
                  <a:lnTo>
                    <a:pt x="0" y="14"/>
                  </a:lnTo>
                  <a:lnTo>
                    <a:pt x="3" y="14"/>
                  </a:lnTo>
                  <a:lnTo>
                    <a:pt x="3" y="14"/>
                  </a:lnTo>
                  <a:lnTo>
                    <a:pt x="3" y="14"/>
                  </a:lnTo>
                  <a:lnTo>
                    <a:pt x="3" y="14"/>
                  </a:lnTo>
                  <a:lnTo>
                    <a:pt x="3" y="14"/>
                  </a:lnTo>
                  <a:lnTo>
                    <a:pt x="3" y="14"/>
                  </a:lnTo>
                  <a:lnTo>
                    <a:pt x="3" y="14"/>
                  </a:lnTo>
                  <a:lnTo>
                    <a:pt x="3" y="14"/>
                  </a:lnTo>
                  <a:lnTo>
                    <a:pt x="3" y="14"/>
                  </a:lnTo>
                  <a:lnTo>
                    <a:pt x="3" y="14"/>
                  </a:lnTo>
                  <a:lnTo>
                    <a:pt x="3" y="11"/>
                  </a:lnTo>
                  <a:lnTo>
                    <a:pt x="3" y="11"/>
                  </a:lnTo>
                  <a:lnTo>
                    <a:pt x="3" y="11"/>
                  </a:lnTo>
                  <a:lnTo>
                    <a:pt x="3" y="11"/>
                  </a:lnTo>
                  <a:lnTo>
                    <a:pt x="3" y="11"/>
                  </a:lnTo>
                  <a:lnTo>
                    <a:pt x="3" y="11"/>
                  </a:lnTo>
                  <a:lnTo>
                    <a:pt x="3" y="11"/>
                  </a:lnTo>
                  <a:lnTo>
                    <a:pt x="3" y="11"/>
                  </a:lnTo>
                  <a:lnTo>
                    <a:pt x="3" y="11"/>
                  </a:lnTo>
                  <a:lnTo>
                    <a:pt x="3" y="11"/>
                  </a:lnTo>
                  <a:lnTo>
                    <a:pt x="3" y="11"/>
                  </a:lnTo>
                  <a:lnTo>
                    <a:pt x="3" y="11"/>
                  </a:lnTo>
                  <a:lnTo>
                    <a:pt x="3" y="8"/>
                  </a:lnTo>
                  <a:lnTo>
                    <a:pt x="3" y="8"/>
                  </a:lnTo>
                  <a:lnTo>
                    <a:pt x="3" y="8"/>
                  </a:lnTo>
                  <a:lnTo>
                    <a:pt x="3" y="8"/>
                  </a:lnTo>
                  <a:lnTo>
                    <a:pt x="3" y="8"/>
                  </a:lnTo>
                  <a:lnTo>
                    <a:pt x="3" y="6"/>
                  </a:lnTo>
                  <a:lnTo>
                    <a:pt x="3" y="6"/>
                  </a:lnTo>
                  <a:lnTo>
                    <a:pt x="3" y="6"/>
                  </a:lnTo>
                  <a:lnTo>
                    <a:pt x="3" y="6"/>
                  </a:lnTo>
                  <a:lnTo>
                    <a:pt x="3" y="6"/>
                  </a:lnTo>
                  <a:lnTo>
                    <a:pt x="3" y="6"/>
                  </a:lnTo>
                  <a:lnTo>
                    <a:pt x="3" y="6"/>
                  </a:lnTo>
                  <a:lnTo>
                    <a:pt x="3" y="3"/>
                  </a:lnTo>
                  <a:lnTo>
                    <a:pt x="3" y="3"/>
                  </a:lnTo>
                  <a:lnTo>
                    <a:pt x="3" y="3"/>
                  </a:lnTo>
                  <a:lnTo>
                    <a:pt x="3" y="3"/>
                  </a:lnTo>
                  <a:lnTo>
                    <a:pt x="3" y="3"/>
                  </a:lnTo>
                  <a:lnTo>
                    <a:pt x="3" y="3"/>
                  </a:lnTo>
                  <a:lnTo>
                    <a:pt x="3" y="3"/>
                  </a:lnTo>
                  <a:lnTo>
                    <a:pt x="3" y="3"/>
                  </a:lnTo>
                  <a:lnTo>
                    <a:pt x="3" y="3"/>
                  </a:lnTo>
                  <a:lnTo>
                    <a:pt x="3" y="3"/>
                  </a:lnTo>
                  <a:lnTo>
                    <a:pt x="0" y="0"/>
                  </a:lnTo>
                  <a:lnTo>
                    <a:pt x="0" y="0"/>
                  </a:lnTo>
                  <a:lnTo>
                    <a:pt x="0"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4" name="Freeform 85"/>
            <p:cNvSpPr/>
            <p:nvPr/>
          </p:nvSpPr>
          <p:spPr bwMode="auto">
            <a:xfrm>
              <a:off x="2377" y="817"/>
              <a:ext cx="3" cy="8"/>
            </a:xfrm>
            <a:custGeom>
              <a:avLst/>
              <a:gdLst/>
              <a:ahLst/>
              <a:cxnLst>
                <a:cxn ang="0">
                  <a:pos x="3" y="0"/>
                </a:cxn>
                <a:cxn ang="0">
                  <a:pos x="3" y="0"/>
                </a:cxn>
                <a:cxn ang="0">
                  <a:pos x="0" y="0"/>
                </a:cxn>
                <a:cxn ang="0">
                  <a:pos x="0" y="0"/>
                </a:cxn>
                <a:cxn ang="0">
                  <a:pos x="0" y="0"/>
                </a:cxn>
                <a:cxn ang="0">
                  <a:pos x="0" y="0"/>
                </a:cxn>
                <a:cxn ang="0">
                  <a:pos x="0" y="3"/>
                </a:cxn>
                <a:cxn ang="0">
                  <a:pos x="0" y="3"/>
                </a:cxn>
                <a:cxn ang="0">
                  <a:pos x="0" y="3"/>
                </a:cxn>
                <a:cxn ang="0">
                  <a:pos x="0" y="3"/>
                </a:cxn>
                <a:cxn ang="0">
                  <a:pos x="0" y="5"/>
                </a:cxn>
                <a:cxn ang="0">
                  <a:pos x="0" y="5"/>
                </a:cxn>
                <a:cxn ang="0">
                  <a:pos x="0" y="5"/>
                </a:cxn>
                <a:cxn ang="0">
                  <a:pos x="0" y="5"/>
                </a:cxn>
                <a:cxn ang="0">
                  <a:pos x="0" y="8"/>
                </a:cxn>
                <a:cxn ang="0">
                  <a:pos x="0" y="8"/>
                </a:cxn>
                <a:cxn ang="0">
                  <a:pos x="3" y="8"/>
                </a:cxn>
                <a:cxn ang="0">
                  <a:pos x="3" y="8"/>
                </a:cxn>
                <a:cxn ang="0">
                  <a:pos x="3" y="8"/>
                </a:cxn>
                <a:cxn ang="0">
                  <a:pos x="3" y="8"/>
                </a:cxn>
                <a:cxn ang="0">
                  <a:pos x="3" y="8"/>
                </a:cxn>
                <a:cxn ang="0">
                  <a:pos x="3" y="8"/>
                </a:cxn>
                <a:cxn ang="0">
                  <a:pos x="3" y="8"/>
                </a:cxn>
                <a:cxn ang="0">
                  <a:pos x="3" y="8"/>
                </a:cxn>
                <a:cxn ang="0">
                  <a:pos x="3" y="5"/>
                </a:cxn>
                <a:cxn ang="0">
                  <a:pos x="3" y="5"/>
                </a:cxn>
                <a:cxn ang="0">
                  <a:pos x="3" y="5"/>
                </a:cxn>
                <a:cxn ang="0">
                  <a:pos x="3" y="3"/>
                </a:cxn>
                <a:cxn ang="0">
                  <a:pos x="3" y="3"/>
                </a:cxn>
                <a:cxn ang="0">
                  <a:pos x="3" y="3"/>
                </a:cxn>
                <a:cxn ang="0">
                  <a:pos x="3" y="0"/>
                </a:cxn>
                <a:cxn ang="0">
                  <a:pos x="3" y="0"/>
                </a:cxn>
                <a:cxn ang="0">
                  <a:pos x="3" y="0"/>
                </a:cxn>
                <a:cxn ang="0">
                  <a:pos x="3" y="0"/>
                </a:cxn>
              </a:cxnLst>
              <a:rect l="0" t="0" r="r" b="b"/>
              <a:pathLst>
                <a:path w="3" h="8">
                  <a:moveTo>
                    <a:pt x="3" y="0"/>
                  </a:moveTo>
                  <a:lnTo>
                    <a:pt x="3" y="0"/>
                  </a:lnTo>
                  <a:lnTo>
                    <a:pt x="0" y="0"/>
                  </a:lnTo>
                  <a:lnTo>
                    <a:pt x="0" y="0"/>
                  </a:lnTo>
                  <a:lnTo>
                    <a:pt x="0" y="0"/>
                  </a:lnTo>
                  <a:lnTo>
                    <a:pt x="0" y="0"/>
                  </a:lnTo>
                  <a:lnTo>
                    <a:pt x="0" y="3"/>
                  </a:lnTo>
                  <a:lnTo>
                    <a:pt x="0" y="3"/>
                  </a:lnTo>
                  <a:lnTo>
                    <a:pt x="0" y="3"/>
                  </a:lnTo>
                  <a:lnTo>
                    <a:pt x="0" y="3"/>
                  </a:lnTo>
                  <a:lnTo>
                    <a:pt x="0" y="5"/>
                  </a:lnTo>
                  <a:lnTo>
                    <a:pt x="0" y="5"/>
                  </a:lnTo>
                  <a:lnTo>
                    <a:pt x="0" y="5"/>
                  </a:lnTo>
                  <a:lnTo>
                    <a:pt x="0" y="5"/>
                  </a:lnTo>
                  <a:lnTo>
                    <a:pt x="0" y="8"/>
                  </a:lnTo>
                  <a:lnTo>
                    <a:pt x="0" y="8"/>
                  </a:lnTo>
                  <a:lnTo>
                    <a:pt x="3" y="8"/>
                  </a:lnTo>
                  <a:lnTo>
                    <a:pt x="3" y="8"/>
                  </a:lnTo>
                  <a:lnTo>
                    <a:pt x="3" y="8"/>
                  </a:lnTo>
                  <a:lnTo>
                    <a:pt x="3" y="8"/>
                  </a:lnTo>
                  <a:lnTo>
                    <a:pt x="3" y="8"/>
                  </a:lnTo>
                  <a:lnTo>
                    <a:pt x="3" y="8"/>
                  </a:lnTo>
                  <a:lnTo>
                    <a:pt x="3" y="8"/>
                  </a:lnTo>
                  <a:lnTo>
                    <a:pt x="3" y="8"/>
                  </a:lnTo>
                  <a:lnTo>
                    <a:pt x="3" y="5"/>
                  </a:lnTo>
                  <a:lnTo>
                    <a:pt x="3" y="5"/>
                  </a:lnTo>
                  <a:lnTo>
                    <a:pt x="3" y="5"/>
                  </a:lnTo>
                  <a:lnTo>
                    <a:pt x="3" y="3"/>
                  </a:lnTo>
                  <a:lnTo>
                    <a:pt x="3" y="3"/>
                  </a:lnTo>
                  <a:lnTo>
                    <a:pt x="3" y="3"/>
                  </a:lnTo>
                  <a:lnTo>
                    <a:pt x="3" y="0"/>
                  </a:lnTo>
                  <a:lnTo>
                    <a:pt x="3" y="0"/>
                  </a:lnTo>
                  <a:lnTo>
                    <a:pt x="3" y="0"/>
                  </a:lnTo>
                  <a:lnTo>
                    <a:pt x="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5" name="Freeform 86"/>
            <p:cNvSpPr/>
            <p:nvPr/>
          </p:nvSpPr>
          <p:spPr bwMode="auto">
            <a:xfrm>
              <a:off x="2421" y="820"/>
              <a:ext cx="5" cy="16"/>
            </a:xfrm>
            <a:custGeom>
              <a:avLst/>
              <a:gdLst/>
              <a:ahLst/>
              <a:cxnLst>
                <a:cxn ang="0">
                  <a:pos x="3" y="0"/>
                </a:cxn>
                <a:cxn ang="0">
                  <a:pos x="0" y="0"/>
                </a:cxn>
                <a:cxn ang="0">
                  <a:pos x="0" y="0"/>
                </a:cxn>
                <a:cxn ang="0">
                  <a:pos x="0" y="2"/>
                </a:cxn>
                <a:cxn ang="0">
                  <a:pos x="0" y="2"/>
                </a:cxn>
                <a:cxn ang="0">
                  <a:pos x="0" y="2"/>
                </a:cxn>
                <a:cxn ang="0">
                  <a:pos x="0" y="5"/>
                </a:cxn>
                <a:cxn ang="0">
                  <a:pos x="0" y="5"/>
                </a:cxn>
                <a:cxn ang="0">
                  <a:pos x="0" y="8"/>
                </a:cxn>
                <a:cxn ang="0">
                  <a:pos x="0" y="8"/>
                </a:cxn>
                <a:cxn ang="0">
                  <a:pos x="0" y="11"/>
                </a:cxn>
                <a:cxn ang="0">
                  <a:pos x="0" y="11"/>
                </a:cxn>
                <a:cxn ang="0">
                  <a:pos x="0" y="11"/>
                </a:cxn>
                <a:cxn ang="0">
                  <a:pos x="0" y="13"/>
                </a:cxn>
                <a:cxn ang="0">
                  <a:pos x="0" y="13"/>
                </a:cxn>
                <a:cxn ang="0">
                  <a:pos x="0" y="13"/>
                </a:cxn>
                <a:cxn ang="0">
                  <a:pos x="0" y="16"/>
                </a:cxn>
                <a:cxn ang="0">
                  <a:pos x="0" y="16"/>
                </a:cxn>
                <a:cxn ang="0">
                  <a:pos x="0" y="16"/>
                </a:cxn>
                <a:cxn ang="0">
                  <a:pos x="3" y="16"/>
                </a:cxn>
                <a:cxn ang="0">
                  <a:pos x="3" y="16"/>
                </a:cxn>
                <a:cxn ang="0">
                  <a:pos x="3" y="16"/>
                </a:cxn>
                <a:cxn ang="0">
                  <a:pos x="3" y="16"/>
                </a:cxn>
                <a:cxn ang="0">
                  <a:pos x="3" y="16"/>
                </a:cxn>
                <a:cxn ang="0">
                  <a:pos x="3" y="16"/>
                </a:cxn>
                <a:cxn ang="0">
                  <a:pos x="5" y="16"/>
                </a:cxn>
                <a:cxn ang="0">
                  <a:pos x="5" y="13"/>
                </a:cxn>
                <a:cxn ang="0">
                  <a:pos x="5" y="13"/>
                </a:cxn>
                <a:cxn ang="0">
                  <a:pos x="5" y="11"/>
                </a:cxn>
                <a:cxn ang="0">
                  <a:pos x="5" y="11"/>
                </a:cxn>
                <a:cxn ang="0">
                  <a:pos x="5" y="11"/>
                </a:cxn>
                <a:cxn ang="0">
                  <a:pos x="5" y="8"/>
                </a:cxn>
                <a:cxn ang="0">
                  <a:pos x="5" y="8"/>
                </a:cxn>
                <a:cxn ang="0">
                  <a:pos x="5" y="8"/>
                </a:cxn>
                <a:cxn ang="0">
                  <a:pos x="5" y="5"/>
                </a:cxn>
                <a:cxn ang="0">
                  <a:pos x="5" y="5"/>
                </a:cxn>
                <a:cxn ang="0">
                  <a:pos x="5" y="5"/>
                </a:cxn>
                <a:cxn ang="0">
                  <a:pos x="3" y="2"/>
                </a:cxn>
                <a:cxn ang="0">
                  <a:pos x="3" y="2"/>
                </a:cxn>
                <a:cxn ang="0">
                  <a:pos x="3" y="2"/>
                </a:cxn>
                <a:cxn ang="0">
                  <a:pos x="3" y="0"/>
                </a:cxn>
                <a:cxn ang="0">
                  <a:pos x="3" y="0"/>
                </a:cxn>
                <a:cxn ang="0">
                  <a:pos x="3" y="0"/>
                </a:cxn>
              </a:cxnLst>
              <a:rect l="0" t="0" r="r" b="b"/>
              <a:pathLst>
                <a:path w="5" h="16">
                  <a:moveTo>
                    <a:pt x="3" y="0"/>
                  </a:moveTo>
                  <a:lnTo>
                    <a:pt x="3" y="0"/>
                  </a:lnTo>
                  <a:lnTo>
                    <a:pt x="3" y="0"/>
                  </a:lnTo>
                  <a:lnTo>
                    <a:pt x="3" y="0"/>
                  </a:lnTo>
                  <a:lnTo>
                    <a:pt x="0" y="0"/>
                  </a:lnTo>
                  <a:lnTo>
                    <a:pt x="0" y="0"/>
                  </a:lnTo>
                  <a:lnTo>
                    <a:pt x="0" y="0"/>
                  </a:lnTo>
                  <a:lnTo>
                    <a:pt x="0" y="0"/>
                  </a:lnTo>
                  <a:lnTo>
                    <a:pt x="0" y="0"/>
                  </a:lnTo>
                  <a:lnTo>
                    <a:pt x="0" y="2"/>
                  </a:lnTo>
                  <a:lnTo>
                    <a:pt x="0" y="2"/>
                  </a:lnTo>
                  <a:lnTo>
                    <a:pt x="0" y="2"/>
                  </a:lnTo>
                  <a:lnTo>
                    <a:pt x="0" y="2"/>
                  </a:lnTo>
                  <a:lnTo>
                    <a:pt x="0" y="2"/>
                  </a:lnTo>
                  <a:lnTo>
                    <a:pt x="0" y="2"/>
                  </a:lnTo>
                  <a:lnTo>
                    <a:pt x="0" y="2"/>
                  </a:lnTo>
                  <a:lnTo>
                    <a:pt x="0" y="2"/>
                  </a:lnTo>
                  <a:lnTo>
                    <a:pt x="0" y="2"/>
                  </a:lnTo>
                  <a:lnTo>
                    <a:pt x="0" y="2"/>
                  </a:lnTo>
                  <a:lnTo>
                    <a:pt x="0" y="5"/>
                  </a:lnTo>
                  <a:lnTo>
                    <a:pt x="0" y="5"/>
                  </a:lnTo>
                  <a:lnTo>
                    <a:pt x="0" y="5"/>
                  </a:lnTo>
                  <a:lnTo>
                    <a:pt x="0" y="5"/>
                  </a:lnTo>
                  <a:lnTo>
                    <a:pt x="0" y="5"/>
                  </a:lnTo>
                  <a:lnTo>
                    <a:pt x="0" y="5"/>
                  </a:lnTo>
                  <a:lnTo>
                    <a:pt x="0" y="5"/>
                  </a:lnTo>
                  <a:lnTo>
                    <a:pt x="0" y="8"/>
                  </a:lnTo>
                  <a:lnTo>
                    <a:pt x="0" y="8"/>
                  </a:lnTo>
                  <a:lnTo>
                    <a:pt x="0" y="8"/>
                  </a:lnTo>
                  <a:lnTo>
                    <a:pt x="0" y="8"/>
                  </a:lnTo>
                  <a:lnTo>
                    <a:pt x="0" y="8"/>
                  </a:lnTo>
                  <a:lnTo>
                    <a:pt x="0" y="8"/>
                  </a:lnTo>
                  <a:lnTo>
                    <a:pt x="0" y="11"/>
                  </a:lnTo>
                  <a:lnTo>
                    <a:pt x="0" y="11"/>
                  </a:lnTo>
                  <a:lnTo>
                    <a:pt x="0" y="11"/>
                  </a:lnTo>
                  <a:lnTo>
                    <a:pt x="0" y="11"/>
                  </a:lnTo>
                  <a:lnTo>
                    <a:pt x="0" y="11"/>
                  </a:lnTo>
                  <a:lnTo>
                    <a:pt x="0" y="11"/>
                  </a:lnTo>
                  <a:lnTo>
                    <a:pt x="0" y="11"/>
                  </a:lnTo>
                  <a:lnTo>
                    <a:pt x="0" y="11"/>
                  </a:lnTo>
                  <a:lnTo>
                    <a:pt x="0" y="13"/>
                  </a:lnTo>
                  <a:lnTo>
                    <a:pt x="0" y="13"/>
                  </a:lnTo>
                  <a:lnTo>
                    <a:pt x="0" y="13"/>
                  </a:lnTo>
                  <a:lnTo>
                    <a:pt x="0" y="13"/>
                  </a:lnTo>
                  <a:lnTo>
                    <a:pt x="0" y="13"/>
                  </a:lnTo>
                  <a:lnTo>
                    <a:pt x="0" y="13"/>
                  </a:lnTo>
                  <a:lnTo>
                    <a:pt x="0" y="13"/>
                  </a:lnTo>
                  <a:lnTo>
                    <a:pt x="0" y="13"/>
                  </a:lnTo>
                  <a:lnTo>
                    <a:pt x="0" y="13"/>
                  </a:lnTo>
                  <a:lnTo>
                    <a:pt x="0" y="16"/>
                  </a:lnTo>
                  <a:lnTo>
                    <a:pt x="0" y="16"/>
                  </a:lnTo>
                  <a:lnTo>
                    <a:pt x="0" y="16"/>
                  </a:lnTo>
                  <a:lnTo>
                    <a:pt x="0" y="16"/>
                  </a:lnTo>
                  <a:lnTo>
                    <a:pt x="0" y="16"/>
                  </a:lnTo>
                  <a:lnTo>
                    <a:pt x="0" y="16"/>
                  </a:lnTo>
                  <a:lnTo>
                    <a:pt x="0" y="16"/>
                  </a:lnTo>
                  <a:lnTo>
                    <a:pt x="0"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5" y="16"/>
                  </a:lnTo>
                  <a:lnTo>
                    <a:pt x="5" y="16"/>
                  </a:lnTo>
                  <a:lnTo>
                    <a:pt x="5" y="16"/>
                  </a:lnTo>
                  <a:lnTo>
                    <a:pt x="5" y="13"/>
                  </a:lnTo>
                  <a:lnTo>
                    <a:pt x="5" y="13"/>
                  </a:lnTo>
                  <a:lnTo>
                    <a:pt x="5" y="13"/>
                  </a:lnTo>
                  <a:lnTo>
                    <a:pt x="5" y="13"/>
                  </a:lnTo>
                  <a:lnTo>
                    <a:pt x="5" y="13"/>
                  </a:lnTo>
                  <a:lnTo>
                    <a:pt x="5" y="13"/>
                  </a:lnTo>
                  <a:lnTo>
                    <a:pt x="5" y="13"/>
                  </a:lnTo>
                  <a:lnTo>
                    <a:pt x="5" y="13"/>
                  </a:lnTo>
                  <a:lnTo>
                    <a:pt x="5" y="11"/>
                  </a:lnTo>
                  <a:lnTo>
                    <a:pt x="5" y="11"/>
                  </a:lnTo>
                  <a:lnTo>
                    <a:pt x="5" y="11"/>
                  </a:lnTo>
                  <a:lnTo>
                    <a:pt x="5" y="11"/>
                  </a:lnTo>
                  <a:lnTo>
                    <a:pt x="5" y="11"/>
                  </a:lnTo>
                  <a:lnTo>
                    <a:pt x="5" y="11"/>
                  </a:lnTo>
                  <a:lnTo>
                    <a:pt x="5" y="11"/>
                  </a:lnTo>
                  <a:lnTo>
                    <a:pt x="5" y="11"/>
                  </a:lnTo>
                  <a:lnTo>
                    <a:pt x="5" y="8"/>
                  </a:lnTo>
                  <a:lnTo>
                    <a:pt x="5" y="8"/>
                  </a:lnTo>
                  <a:lnTo>
                    <a:pt x="5" y="8"/>
                  </a:lnTo>
                  <a:lnTo>
                    <a:pt x="5" y="8"/>
                  </a:lnTo>
                  <a:lnTo>
                    <a:pt x="5" y="8"/>
                  </a:lnTo>
                  <a:lnTo>
                    <a:pt x="5" y="8"/>
                  </a:lnTo>
                  <a:lnTo>
                    <a:pt x="5" y="8"/>
                  </a:lnTo>
                  <a:lnTo>
                    <a:pt x="5" y="8"/>
                  </a:lnTo>
                  <a:lnTo>
                    <a:pt x="5" y="5"/>
                  </a:lnTo>
                  <a:lnTo>
                    <a:pt x="5" y="5"/>
                  </a:lnTo>
                  <a:lnTo>
                    <a:pt x="5" y="5"/>
                  </a:lnTo>
                  <a:lnTo>
                    <a:pt x="5" y="5"/>
                  </a:lnTo>
                  <a:lnTo>
                    <a:pt x="5" y="5"/>
                  </a:lnTo>
                  <a:lnTo>
                    <a:pt x="5" y="5"/>
                  </a:lnTo>
                  <a:lnTo>
                    <a:pt x="5" y="5"/>
                  </a:lnTo>
                  <a:lnTo>
                    <a:pt x="5" y="5"/>
                  </a:lnTo>
                  <a:lnTo>
                    <a:pt x="5" y="5"/>
                  </a:lnTo>
                  <a:lnTo>
                    <a:pt x="5" y="2"/>
                  </a:lnTo>
                  <a:lnTo>
                    <a:pt x="5" y="2"/>
                  </a:lnTo>
                  <a:lnTo>
                    <a:pt x="3" y="2"/>
                  </a:lnTo>
                  <a:lnTo>
                    <a:pt x="3" y="2"/>
                  </a:lnTo>
                  <a:lnTo>
                    <a:pt x="3" y="2"/>
                  </a:lnTo>
                  <a:lnTo>
                    <a:pt x="3" y="2"/>
                  </a:lnTo>
                  <a:lnTo>
                    <a:pt x="3" y="2"/>
                  </a:lnTo>
                  <a:lnTo>
                    <a:pt x="3" y="2"/>
                  </a:lnTo>
                  <a:lnTo>
                    <a:pt x="3" y="2"/>
                  </a:lnTo>
                  <a:lnTo>
                    <a:pt x="3" y="2"/>
                  </a:lnTo>
                  <a:lnTo>
                    <a:pt x="3" y="0"/>
                  </a:lnTo>
                  <a:lnTo>
                    <a:pt x="3" y="0"/>
                  </a:lnTo>
                  <a:lnTo>
                    <a:pt x="3" y="0"/>
                  </a:lnTo>
                  <a:lnTo>
                    <a:pt x="3" y="0"/>
                  </a:lnTo>
                  <a:lnTo>
                    <a:pt x="3" y="0"/>
                  </a:lnTo>
                  <a:lnTo>
                    <a:pt x="3" y="0"/>
                  </a:lnTo>
                  <a:lnTo>
                    <a:pt x="3" y="0"/>
                  </a:lnTo>
                  <a:lnTo>
                    <a:pt x="3" y="0"/>
                  </a:lnTo>
                  <a:close/>
                </a:path>
              </a:pathLst>
            </a:custGeom>
            <a:solidFill>
              <a:srgbClr val="FFFFFF"/>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6" name="Freeform 87"/>
            <p:cNvSpPr/>
            <p:nvPr/>
          </p:nvSpPr>
          <p:spPr bwMode="auto">
            <a:xfrm>
              <a:off x="2421" y="820"/>
              <a:ext cx="5" cy="16"/>
            </a:xfrm>
            <a:custGeom>
              <a:avLst/>
              <a:gdLst/>
              <a:ahLst/>
              <a:cxnLst>
                <a:cxn ang="0">
                  <a:pos x="3" y="0"/>
                </a:cxn>
                <a:cxn ang="0">
                  <a:pos x="0" y="0"/>
                </a:cxn>
                <a:cxn ang="0">
                  <a:pos x="0" y="2"/>
                </a:cxn>
                <a:cxn ang="0">
                  <a:pos x="0" y="2"/>
                </a:cxn>
                <a:cxn ang="0">
                  <a:pos x="0" y="2"/>
                </a:cxn>
                <a:cxn ang="0">
                  <a:pos x="0" y="2"/>
                </a:cxn>
                <a:cxn ang="0">
                  <a:pos x="0" y="5"/>
                </a:cxn>
                <a:cxn ang="0">
                  <a:pos x="0" y="5"/>
                </a:cxn>
                <a:cxn ang="0">
                  <a:pos x="0" y="8"/>
                </a:cxn>
                <a:cxn ang="0">
                  <a:pos x="0" y="8"/>
                </a:cxn>
                <a:cxn ang="0">
                  <a:pos x="0" y="11"/>
                </a:cxn>
                <a:cxn ang="0">
                  <a:pos x="0" y="11"/>
                </a:cxn>
                <a:cxn ang="0">
                  <a:pos x="0" y="11"/>
                </a:cxn>
                <a:cxn ang="0">
                  <a:pos x="0" y="13"/>
                </a:cxn>
                <a:cxn ang="0">
                  <a:pos x="0" y="13"/>
                </a:cxn>
                <a:cxn ang="0">
                  <a:pos x="0" y="13"/>
                </a:cxn>
                <a:cxn ang="0">
                  <a:pos x="0" y="16"/>
                </a:cxn>
                <a:cxn ang="0">
                  <a:pos x="0" y="16"/>
                </a:cxn>
                <a:cxn ang="0">
                  <a:pos x="0" y="16"/>
                </a:cxn>
                <a:cxn ang="0">
                  <a:pos x="3" y="16"/>
                </a:cxn>
                <a:cxn ang="0">
                  <a:pos x="3" y="16"/>
                </a:cxn>
                <a:cxn ang="0">
                  <a:pos x="3" y="16"/>
                </a:cxn>
                <a:cxn ang="0">
                  <a:pos x="3" y="16"/>
                </a:cxn>
                <a:cxn ang="0">
                  <a:pos x="3" y="16"/>
                </a:cxn>
                <a:cxn ang="0">
                  <a:pos x="3" y="16"/>
                </a:cxn>
                <a:cxn ang="0">
                  <a:pos x="5" y="13"/>
                </a:cxn>
                <a:cxn ang="0">
                  <a:pos x="5" y="13"/>
                </a:cxn>
                <a:cxn ang="0">
                  <a:pos x="5" y="13"/>
                </a:cxn>
                <a:cxn ang="0">
                  <a:pos x="5" y="11"/>
                </a:cxn>
                <a:cxn ang="0">
                  <a:pos x="5" y="11"/>
                </a:cxn>
                <a:cxn ang="0">
                  <a:pos x="5" y="11"/>
                </a:cxn>
                <a:cxn ang="0">
                  <a:pos x="5" y="8"/>
                </a:cxn>
                <a:cxn ang="0">
                  <a:pos x="5" y="8"/>
                </a:cxn>
                <a:cxn ang="0">
                  <a:pos x="5" y="8"/>
                </a:cxn>
                <a:cxn ang="0">
                  <a:pos x="5" y="5"/>
                </a:cxn>
                <a:cxn ang="0">
                  <a:pos x="5" y="5"/>
                </a:cxn>
                <a:cxn ang="0">
                  <a:pos x="5" y="5"/>
                </a:cxn>
                <a:cxn ang="0">
                  <a:pos x="3" y="2"/>
                </a:cxn>
                <a:cxn ang="0">
                  <a:pos x="3" y="2"/>
                </a:cxn>
                <a:cxn ang="0">
                  <a:pos x="3" y="2"/>
                </a:cxn>
                <a:cxn ang="0">
                  <a:pos x="3" y="2"/>
                </a:cxn>
                <a:cxn ang="0">
                  <a:pos x="3" y="2"/>
                </a:cxn>
                <a:cxn ang="0">
                  <a:pos x="3" y="0"/>
                </a:cxn>
                <a:cxn ang="0">
                  <a:pos x="3" y="0"/>
                </a:cxn>
              </a:cxnLst>
              <a:rect l="0" t="0" r="r" b="b"/>
              <a:pathLst>
                <a:path w="5" h="16">
                  <a:moveTo>
                    <a:pt x="3" y="0"/>
                  </a:moveTo>
                  <a:lnTo>
                    <a:pt x="3" y="0"/>
                  </a:lnTo>
                  <a:lnTo>
                    <a:pt x="3" y="0"/>
                  </a:lnTo>
                  <a:lnTo>
                    <a:pt x="3" y="0"/>
                  </a:lnTo>
                  <a:lnTo>
                    <a:pt x="0" y="0"/>
                  </a:lnTo>
                  <a:lnTo>
                    <a:pt x="0" y="0"/>
                  </a:lnTo>
                  <a:lnTo>
                    <a:pt x="0" y="0"/>
                  </a:lnTo>
                  <a:lnTo>
                    <a:pt x="0" y="0"/>
                  </a:lnTo>
                  <a:lnTo>
                    <a:pt x="0" y="2"/>
                  </a:lnTo>
                  <a:lnTo>
                    <a:pt x="0" y="2"/>
                  </a:lnTo>
                  <a:lnTo>
                    <a:pt x="0" y="2"/>
                  </a:lnTo>
                  <a:lnTo>
                    <a:pt x="0" y="2"/>
                  </a:lnTo>
                  <a:lnTo>
                    <a:pt x="0" y="2"/>
                  </a:lnTo>
                  <a:lnTo>
                    <a:pt x="0" y="2"/>
                  </a:lnTo>
                  <a:lnTo>
                    <a:pt x="0" y="2"/>
                  </a:lnTo>
                  <a:lnTo>
                    <a:pt x="0" y="2"/>
                  </a:lnTo>
                  <a:lnTo>
                    <a:pt x="0" y="2"/>
                  </a:lnTo>
                  <a:lnTo>
                    <a:pt x="0" y="2"/>
                  </a:lnTo>
                  <a:lnTo>
                    <a:pt x="0" y="2"/>
                  </a:lnTo>
                  <a:lnTo>
                    <a:pt x="0" y="5"/>
                  </a:lnTo>
                  <a:lnTo>
                    <a:pt x="0" y="5"/>
                  </a:lnTo>
                  <a:lnTo>
                    <a:pt x="0" y="5"/>
                  </a:lnTo>
                  <a:lnTo>
                    <a:pt x="0" y="5"/>
                  </a:lnTo>
                  <a:lnTo>
                    <a:pt x="0" y="5"/>
                  </a:lnTo>
                  <a:lnTo>
                    <a:pt x="0" y="5"/>
                  </a:lnTo>
                  <a:lnTo>
                    <a:pt x="0" y="5"/>
                  </a:lnTo>
                  <a:lnTo>
                    <a:pt x="0" y="8"/>
                  </a:lnTo>
                  <a:lnTo>
                    <a:pt x="0" y="8"/>
                  </a:lnTo>
                  <a:lnTo>
                    <a:pt x="0" y="8"/>
                  </a:lnTo>
                  <a:lnTo>
                    <a:pt x="0" y="8"/>
                  </a:lnTo>
                  <a:lnTo>
                    <a:pt x="0" y="8"/>
                  </a:lnTo>
                  <a:lnTo>
                    <a:pt x="0" y="8"/>
                  </a:lnTo>
                  <a:lnTo>
                    <a:pt x="0" y="11"/>
                  </a:lnTo>
                  <a:lnTo>
                    <a:pt x="0" y="11"/>
                  </a:lnTo>
                  <a:lnTo>
                    <a:pt x="0" y="11"/>
                  </a:lnTo>
                  <a:lnTo>
                    <a:pt x="0" y="11"/>
                  </a:lnTo>
                  <a:lnTo>
                    <a:pt x="0" y="11"/>
                  </a:lnTo>
                  <a:lnTo>
                    <a:pt x="0" y="11"/>
                  </a:lnTo>
                  <a:lnTo>
                    <a:pt x="0" y="11"/>
                  </a:lnTo>
                  <a:lnTo>
                    <a:pt x="0" y="11"/>
                  </a:lnTo>
                  <a:lnTo>
                    <a:pt x="0" y="13"/>
                  </a:lnTo>
                  <a:lnTo>
                    <a:pt x="0" y="13"/>
                  </a:lnTo>
                  <a:lnTo>
                    <a:pt x="0" y="13"/>
                  </a:lnTo>
                  <a:lnTo>
                    <a:pt x="0" y="13"/>
                  </a:lnTo>
                  <a:lnTo>
                    <a:pt x="0" y="13"/>
                  </a:lnTo>
                  <a:lnTo>
                    <a:pt x="0" y="13"/>
                  </a:lnTo>
                  <a:lnTo>
                    <a:pt x="0" y="13"/>
                  </a:lnTo>
                  <a:lnTo>
                    <a:pt x="0" y="13"/>
                  </a:lnTo>
                  <a:lnTo>
                    <a:pt x="0" y="13"/>
                  </a:lnTo>
                  <a:lnTo>
                    <a:pt x="0" y="16"/>
                  </a:lnTo>
                  <a:lnTo>
                    <a:pt x="0" y="16"/>
                  </a:lnTo>
                  <a:lnTo>
                    <a:pt x="0" y="16"/>
                  </a:lnTo>
                  <a:lnTo>
                    <a:pt x="0" y="16"/>
                  </a:lnTo>
                  <a:lnTo>
                    <a:pt x="0" y="16"/>
                  </a:lnTo>
                  <a:lnTo>
                    <a:pt x="0" y="16"/>
                  </a:lnTo>
                  <a:lnTo>
                    <a:pt x="0" y="16"/>
                  </a:lnTo>
                  <a:lnTo>
                    <a:pt x="0"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5" y="16"/>
                  </a:lnTo>
                  <a:lnTo>
                    <a:pt x="5" y="16"/>
                  </a:lnTo>
                  <a:lnTo>
                    <a:pt x="5" y="13"/>
                  </a:lnTo>
                  <a:lnTo>
                    <a:pt x="5" y="13"/>
                  </a:lnTo>
                  <a:lnTo>
                    <a:pt x="5" y="13"/>
                  </a:lnTo>
                  <a:lnTo>
                    <a:pt x="5" y="13"/>
                  </a:lnTo>
                  <a:lnTo>
                    <a:pt x="5" y="13"/>
                  </a:lnTo>
                  <a:lnTo>
                    <a:pt x="5" y="13"/>
                  </a:lnTo>
                  <a:lnTo>
                    <a:pt x="5" y="13"/>
                  </a:lnTo>
                  <a:lnTo>
                    <a:pt x="5" y="13"/>
                  </a:lnTo>
                  <a:lnTo>
                    <a:pt x="5" y="13"/>
                  </a:lnTo>
                  <a:lnTo>
                    <a:pt x="5" y="11"/>
                  </a:lnTo>
                  <a:lnTo>
                    <a:pt x="5" y="11"/>
                  </a:lnTo>
                  <a:lnTo>
                    <a:pt x="5" y="11"/>
                  </a:lnTo>
                  <a:lnTo>
                    <a:pt x="5" y="11"/>
                  </a:lnTo>
                  <a:lnTo>
                    <a:pt x="5" y="11"/>
                  </a:lnTo>
                  <a:lnTo>
                    <a:pt x="5" y="11"/>
                  </a:lnTo>
                  <a:lnTo>
                    <a:pt x="5" y="11"/>
                  </a:lnTo>
                  <a:lnTo>
                    <a:pt x="5" y="11"/>
                  </a:lnTo>
                  <a:lnTo>
                    <a:pt x="5" y="8"/>
                  </a:lnTo>
                  <a:lnTo>
                    <a:pt x="5" y="8"/>
                  </a:lnTo>
                  <a:lnTo>
                    <a:pt x="5" y="8"/>
                  </a:lnTo>
                  <a:lnTo>
                    <a:pt x="5" y="8"/>
                  </a:lnTo>
                  <a:lnTo>
                    <a:pt x="5" y="8"/>
                  </a:lnTo>
                  <a:lnTo>
                    <a:pt x="5" y="8"/>
                  </a:lnTo>
                  <a:lnTo>
                    <a:pt x="5" y="8"/>
                  </a:lnTo>
                  <a:lnTo>
                    <a:pt x="5" y="8"/>
                  </a:lnTo>
                  <a:lnTo>
                    <a:pt x="5" y="8"/>
                  </a:lnTo>
                  <a:lnTo>
                    <a:pt x="5" y="5"/>
                  </a:lnTo>
                  <a:lnTo>
                    <a:pt x="5" y="5"/>
                  </a:lnTo>
                  <a:lnTo>
                    <a:pt x="5" y="5"/>
                  </a:lnTo>
                  <a:lnTo>
                    <a:pt x="5" y="5"/>
                  </a:lnTo>
                  <a:lnTo>
                    <a:pt x="5" y="5"/>
                  </a:lnTo>
                  <a:lnTo>
                    <a:pt x="5" y="5"/>
                  </a:lnTo>
                  <a:lnTo>
                    <a:pt x="5" y="5"/>
                  </a:lnTo>
                  <a:lnTo>
                    <a:pt x="5" y="5"/>
                  </a:lnTo>
                  <a:lnTo>
                    <a:pt x="5" y="2"/>
                  </a:lnTo>
                  <a:lnTo>
                    <a:pt x="5" y="2"/>
                  </a:lnTo>
                  <a:lnTo>
                    <a:pt x="3" y="2"/>
                  </a:lnTo>
                  <a:lnTo>
                    <a:pt x="3" y="2"/>
                  </a:lnTo>
                  <a:lnTo>
                    <a:pt x="3" y="2"/>
                  </a:lnTo>
                  <a:lnTo>
                    <a:pt x="3" y="2"/>
                  </a:lnTo>
                  <a:lnTo>
                    <a:pt x="3" y="2"/>
                  </a:lnTo>
                  <a:lnTo>
                    <a:pt x="3" y="2"/>
                  </a:lnTo>
                  <a:lnTo>
                    <a:pt x="3" y="2"/>
                  </a:lnTo>
                  <a:lnTo>
                    <a:pt x="3" y="2"/>
                  </a:lnTo>
                  <a:lnTo>
                    <a:pt x="3" y="2"/>
                  </a:lnTo>
                  <a:lnTo>
                    <a:pt x="3" y="2"/>
                  </a:lnTo>
                  <a:lnTo>
                    <a:pt x="3" y="2"/>
                  </a:lnTo>
                  <a:lnTo>
                    <a:pt x="3" y="2"/>
                  </a:lnTo>
                  <a:lnTo>
                    <a:pt x="3" y="2"/>
                  </a:lnTo>
                  <a:lnTo>
                    <a:pt x="3" y="0"/>
                  </a:lnTo>
                  <a:lnTo>
                    <a:pt x="3" y="0"/>
                  </a:lnTo>
                  <a:lnTo>
                    <a:pt x="3" y="0"/>
                  </a:lnTo>
                  <a:lnTo>
                    <a:pt x="3" y="0"/>
                  </a:lnTo>
                  <a:lnTo>
                    <a:pt x="3" y="0"/>
                  </a:lnTo>
                  <a:lnTo>
                    <a:pt x="3" y="0"/>
                  </a:lnTo>
                  <a:lnTo>
                    <a:pt x="3"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7" name="Freeform 88"/>
            <p:cNvSpPr/>
            <p:nvPr/>
          </p:nvSpPr>
          <p:spPr bwMode="auto">
            <a:xfrm>
              <a:off x="2424" y="833"/>
              <a:ext cx="2" cy="3"/>
            </a:xfrm>
            <a:custGeom>
              <a:avLst/>
              <a:gdLst/>
              <a:ahLst/>
              <a:cxnLst>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2" y="0"/>
                </a:cxn>
                <a:cxn ang="0">
                  <a:pos x="2" y="0"/>
                </a:cxn>
                <a:cxn ang="0">
                  <a:pos x="2" y="0"/>
                </a:cxn>
                <a:cxn ang="0">
                  <a:pos x="2" y="0"/>
                </a:cxn>
                <a:cxn ang="0">
                  <a:pos x="2" y="0"/>
                </a:cxn>
                <a:cxn ang="0">
                  <a:pos x="2" y="0"/>
                </a:cxn>
                <a:cxn ang="0">
                  <a:pos x="2" y="0"/>
                </a:cxn>
                <a:cxn ang="0">
                  <a:pos x="2" y="0"/>
                </a:cxn>
                <a:cxn ang="0">
                  <a:pos x="2" y="0"/>
                </a:cxn>
                <a:cxn ang="0">
                  <a:pos x="2" y="0"/>
                </a:cxn>
              </a:cxnLst>
              <a:rect l="0" t="0" r="r" b="b"/>
              <a:pathLst>
                <a:path w="2" h="3">
                  <a:moveTo>
                    <a:pt x="2" y="0"/>
                  </a:move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2" y="0"/>
                  </a:lnTo>
                  <a:lnTo>
                    <a:pt x="2" y="0"/>
                  </a:lnTo>
                  <a:lnTo>
                    <a:pt x="2" y="0"/>
                  </a:lnTo>
                  <a:lnTo>
                    <a:pt x="2" y="0"/>
                  </a:lnTo>
                  <a:lnTo>
                    <a:pt x="2" y="0"/>
                  </a:lnTo>
                  <a:lnTo>
                    <a:pt x="2" y="0"/>
                  </a:lnTo>
                  <a:lnTo>
                    <a:pt x="2" y="0"/>
                  </a:lnTo>
                  <a:lnTo>
                    <a:pt x="2" y="0"/>
                  </a:lnTo>
                  <a:lnTo>
                    <a:pt x="2" y="0"/>
                  </a:lnTo>
                  <a:lnTo>
                    <a:pt x="2"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8" name="Freeform 89"/>
            <p:cNvSpPr/>
            <p:nvPr/>
          </p:nvSpPr>
          <p:spPr bwMode="auto">
            <a:xfrm>
              <a:off x="2424" y="833"/>
              <a:ext cx="2" cy="3"/>
            </a:xfrm>
            <a:custGeom>
              <a:avLst/>
              <a:gdLst/>
              <a:ahLst/>
              <a:cxnLst>
                <a:cxn ang="0">
                  <a:pos x="2" y="0"/>
                </a:cxn>
                <a:cxn ang="0">
                  <a:pos x="2"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2" y="0"/>
                </a:cxn>
                <a:cxn ang="0">
                  <a:pos x="2" y="0"/>
                </a:cxn>
                <a:cxn ang="0">
                  <a:pos x="2" y="0"/>
                </a:cxn>
                <a:cxn ang="0">
                  <a:pos x="2" y="0"/>
                </a:cxn>
                <a:cxn ang="0">
                  <a:pos x="2" y="0"/>
                </a:cxn>
                <a:cxn ang="0">
                  <a:pos x="2" y="0"/>
                </a:cxn>
                <a:cxn ang="0">
                  <a:pos x="2" y="0"/>
                </a:cxn>
                <a:cxn ang="0">
                  <a:pos x="2" y="0"/>
                </a:cxn>
                <a:cxn ang="0">
                  <a:pos x="2" y="0"/>
                </a:cxn>
                <a:cxn ang="0">
                  <a:pos x="2" y="0"/>
                </a:cxn>
              </a:cxnLst>
              <a:rect l="0" t="0" r="r" b="b"/>
              <a:pathLst>
                <a:path w="2" h="3">
                  <a:moveTo>
                    <a:pt x="2" y="0"/>
                  </a:moveTo>
                  <a:lnTo>
                    <a:pt x="2"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2" y="0"/>
                  </a:lnTo>
                  <a:lnTo>
                    <a:pt x="2" y="0"/>
                  </a:lnTo>
                  <a:lnTo>
                    <a:pt x="2" y="0"/>
                  </a:lnTo>
                  <a:lnTo>
                    <a:pt x="2" y="0"/>
                  </a:lnTo>
                  <a:lnTo>
                    <a:pt x="2" y="0"/>
                  </a:lnTo>
                  <a:lnTo>
                    <a:pt x="2" y="0"/>
                  </a:lnTo>
                  <a:lnTo>
                    <a:pt x="2" y="0"/>
                  </a:lnTo>
                  <a:lnTo>
                    <a:pt x="2" y="0"/>
                  </a:lnTo>
                  <a:lnTo>
                    <a:pt x="2" y="0"/>
                  </a:lnTo>
                  <a:lnTo>
                    <a:pt x="2"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49" name="Freeform 90"/>
            <p:cNvSpPr/>
            <p:nvPr/>
          </p:nvSpPr>
          <p:spPr bwMode="auto">
            <a:xfrm>
              <a:off x="2424" y="822"/>
              <a:ext cx="2" cy="3"/>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2" y="3"/>
                </a:cxn>
                <a:cxn ang="0">
                  <a:pos x="2" y="3"/>
                </a:cxn>
                <a:cxn ang="0">
                  <a:pos x="0" y="3"/>
                </a:cxn>
                <a:cxn ang="0">
                  <a:pos x="0" y="0"/>
                </a:cxn>
                <a:cxn ang="0">
                  <a:pos x="0" y="0"/>
                </a:cxn>
                <a:cxn ang="0">
                  <a:pos x="0" y="0"/>
                </a:cxn>
                <a:cxn ang="0">
                  <a:pos x="0" y="0"/>
                </a:cxn>
                <a:cxn ang="0">
                  <a:pos x="0" y="0"/>
                </a:cxn>
                <a:cxn ang="0">
                  <a:pos x="0" y="0"/>
                </a:cxn>
                <a:cxn ang="0">
                  <a:pos x="0" y="0"/>
                </a:cxn>
              </a:cxnLst>
              <a:rect l="0" t="0" r="r" b="b"/>
              <a:pathLst>
                <a:path w="2" h="3">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2" y="3"/>
                  </a:lnTo>
                  <a:lnTo>
                    <a:pt x="2" y="3"/>
                  </a:lnTo>
                  <a:lnTo>
                    <a:pt x="0" y="3"/>
                  </a:lnTo>
                  <a:lnTo>
                    <a:pt x="0" y="0"/>
                  </a:lnTo>
                  <a:lnTo>
                    <a:pt x="0" y="0"/>
                  </a:lnTo>
                  <a:lnTo>
                    <a:pt x="0" y="0"/>
                  </a:lnTo>
                  <a:lnTo>
                    <a:pt x="0" y="0"/>
                  </a:lnTo>
                  <a:lnTo>
                    <a:pt x="0" y="0"/>
                  </a:lnTo>
                  <a:lnTo>
                    <a:pt x="0" y="0"/>
                  </a:lnTo>
                  <a:lnTo>
                    <a:pt x="0"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0" name="Freeform 91"/>
            <p:cNvSpPr/>
            <p:nvPr/>
          </p:nvSpPr>
          <p:spPr bwMode="auto">
            <a:xfrm>
              <a:off x="2424" y="822"/>
              <a:ext cx="2" cy="3"/>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2" y="3"/>
                </a:cxn>
                <a:cxn ang="0">
                  <a:pos x="2" y="3"/>
                </a:cxn>
                <a:cxn ang="0">
                  <a:pos x="0" y="3"/>
                </a:cxn>
                <a:cxn ang="0">
                  <a:pos x="0" y="0"/>
                </a:cxn>
                <a:cxn ang="0">
                  <a:pos x="0" y="0"/>
                </a:cxn>
                <a:cxn ang="0">
                  <a:pos x="0" y="0"/>
                </a:cxn>
                <a:cxn ang="0">
                  <a:pos x="0" y="0"/>
                </a:cxn>
                <a:cxn ang="0">
                  <a:pos x="0" y="0"/>
                </a:cxn>
                <a:cxn ang="0">
                  <a:pos x="0" y="0"/>
                </a:cxn>
                <a:cxn ang="0">
                  <a:pos x="0" y="0"/>
                </a:cxn>
              </a:cxnLst>
              <a:rect l="0" t="0" r="r" b="b"/>
              <a:pathLst>
                <a:path w="2" h="3">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2" y="3"/>
                  </a:lnTo>
                  <a:lnTo>
                    <a:pt x="2" y="3"/>
                  </a:lnTo>
                  <a:lnTo>
                    <a:pt x="0" y="3"/>
                  </a:lnTo>
                  <a:lnTo>
                    <a:pt x="0" y="0"/>
                  </a:lnTo>
                  <a:lnTo>
                    <a:pt x="0" y="0"/>
                  </a:lnTo>
                  <a:lnTo>
                    <a:pt x="0" y="0"/>
                  </a:lnTo>
                  <a:lnTo>
                    <a:pt x="0"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1" name="Freeform 92"/>
            <p:cNvSpPr/>
            <p:nvPr/>
          </p:nvSpPr>
          <p:spPr bwMode="auto">
            <a:xfrm>
              <a:off x="2421" y="825"/>
              <a:ext cx="3" cy="8"/>
            </a:xfrm>
            <a:custGeom>
              <a:avLst/>
              <a:gdLst/>
              <a:ahLst/>
              <a:cxnLst>
                <a:cxn ang="0">
                  <a:pos x="3" y="8"/>
                </a:cxn>
                <a:cxn ang="0">
                  <a:pos x="3" y="8"/>
                </a:cxn>
                <a:cxn ang="0">
                  <a:pos x="3" y="8"/>
                </a:cxn>
                <a:cxn ang="0">
                  <a:pos x="3" y="8"/>
                </a:cxn>
                <a:cxn ang="0">
                  <a:pos x="3" y="8"/>
                </a:cxn>
                <a:cxn ang="0">
                  <a:pos x="3" y="6"/>
                </a:cxn>
                <a:cxn ang="0">
                  <a:pos x="3" y="6"/>
                </a:cxn>
                <a:cxn ang="0">
                  <a:pos x="3" y="6"/>
                </a:cxn>
                <a:cxn ang="0">
                  <a:pos x="3" y="6"/>
                </a:cxn>
                <a:cxn ang="0">
                  <a:pos x="3" y="6"/>
                </a:cxn>
                <a:cxn ang="0">
                  <a:pos x="3" y="6"/>
                </a:cxn>
                <a:cxn ang="0">
                  <a:pos x="3" y="3"/>
                </a:cxn>
                <a:cxn ang="0">
                  <a:pos x="3" y="3"/>
                </a:cxn>
                <a:cxn ang="0">
                  <a:pos x="3" y="3"/>
                </a:cxn>
                <a:cxn ang="0">
                  <a:pos x="3" y="3"/>
                </a:cxn>
                <a:cxn ang="0">
                  <a:pos x="3" y="0"/>
                </a:cxn>
                <a:cxn ang="0">
                  <a:pos x="3" y="0"/>
                </a:cxn>
                <a:cxn ang="0">
                  <a:pos x="3" y="0"/>
                </a:cxn>
                <a:cxn ang="0">
                  <a:pos x="3" y="0"/>
                </a:cxn>
                <a:cxn ang="0">
                  <a:pos x="3"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0" y="3"/>
                </a:cxn>
                <a:cxn ang="0">
                  <a:pos x="0" y="3"/>
                </a:cxn>
                <a:cxn ang="0">
                  <a:pos x="0" y="3"/>
                </a:cxn>
                <a:cxn ang="0">
                  <a:pos x="0" y="3"/>
                </a:cxn>
                <a:cxn ang="0">
                  <a:pos x="0" y="3"/>
                </a:cxn>
                <a:cxn ang="0">
                  <a:pos x="0" y="6"/>
                </a:cxn>
                <a:cxn ang="0">
                  <a:pos x="0" y="6"/>
                </a:cxn>
                <a:cxn ang="0">
                  <a:pos x="0" y="6"/>
                </a:cxn>
                <a:cxn ang="0">
                  <a:pos x="0" y="6"/>
                </a:cxn>
                <a:cxn ang="0">
                  <a:pos x="0" y="8"/>
                </a:cxn>
                <a:cxn ang="0">
                  <a:pos x="0" y="8"/>
                </a:cxn>
                <a:cxn ang="0">
                  <a:pos x="0" y="8"/>
                </a:cxn>
                <a:cxn ang="0">
                  <a:pos x="0" y="8"/>
                </a:cxn>
                <a:cxn ang="0">
                  <a:pos x="0" y="8"/>
                </a:cxn>
                <a:cxn ang="0">
                  <a:pos x="0" y="8"/>
                </a:cxn>
                <a:cxn ang="0">
                  <a:pos x="0" y="8"/>
                </a:cxn>
              </a:cxnLst>
              <a:rect l="0" t="0" r="r" b="b"/>
              <a:pathLst>
                <a:path w="3" h="8">
                  <a:moveTo>
                    <a:pt x="0" y="8"/>
                  </a:moveTo>
                  <a:lnTo>
                    <a:pt x="3" y="8"/>
                  </a:lnTo>
                  <a:lnTo>
                    <a:pt x="3" y="8"/>
                  </a:lnTo>
                  <a:lnTo>
                    <a:pt x="3" y="8"/>
                  </a:lnTo>
                  <a:lnTo>
                    <a:pt x="3" y="8"/>
                  </a:lnTo>
                  <a:lnTo>
                    <a:pt x="3" y="8"/>
                  </a:lnTo>
                  <a:lnTo>
                    <a:pt x="3" y="8"/>
                  </a:lnTo>
                  <a:lnTo>
                    <a:pt x="3" y="8"/>
                  </a:lnTo>
                  <a:lnTo>
                    <a:pt x="3" y="8"/>
                  </a:lnTo>
                  <a:lnTo>
                    <a:pt x="3" y="8"/>
                  </a:lnTo>
                  <a:lnTo>
                    <a:pt x="3" y="8"/>
                  </a:lnTo>
                  <a:lnTo>
                    <a:pt x="3" y="6"/>
                  </a:lnTo>
                  <a:lnTo>
                    <a:pt x="3" y="6"/>
                  </a:lnTo>
                  <a:lnTo>
                    <a:pt x="3" y="6"/>
                  </a:lnTo>
                  <a:lnTo>
                    <a:pt x="3" y="6"/>
                  </a:lnTo>
                  <a:lnTo>
                    <a:pt x="3" y="6"/>
                  </a:lnTo>
                  <a:lnTo>
                    <a:pt x="3" y="6"/>
                  </a:lnTo>
                  <a:lnTo>
                    <a:pt x="3" y="6"/>
                  </a:lnTo>
                  <a:lnTo>
                    <a:pt x="3" y="6"/>
                  </a:lnTo>
                  <a:lnTo>
                    <a:pt x="3" y="6"/>
                  </a:lnTo>
                  <a:lnTo>
                    <a:pt x="3" y="6"/>
                  </a:lnTo>
                  <a:lnTo>
                    <a:pt x="3" y="6"/>
                  </a:lnTo>
                  <a:lnTo>
                    <a:pt x="3" y="3"/>
                  </a:lnTo>
                  <a:lnTo>
                    <a:pt x="3" y="3"/>
                  </a:lnTo>
                  <a:lnTo>
                    <a:pt x="3" y="3"/>
                  </a:lnTo>
                  <a:lnTo>
                    <a:pt x="3" y="3"/>
                  </a:lnTo>
                  <a:lnTo>
                    <a:pt x="3" y="3"/>
                  </a:lnTo>
                  <a:lnTo>
                    <a:pt x="3" y="3"/>
                  </a:lnTo>
                  <a:lnTo>
                    <a:pt x="3" y="3"/>
                  </a:lnTo>
                  <a:lnTo>
                    <a:pt x="3" y="3"/>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6"/>
                  </a:lnTo>
                  <a:lnTo>
                    <a:pt x="0" y="6"/>
                  </a:lnTo>
                  <a:lnTo>
                    <a:pt x="0" y="6"/>
                  </a:lnTo>
                  <a:lnTo>
                    <a:pt x="0" y="6"/>
                  </a:lnTo>
                  <a:lnTo>
                    <a:pt x="0" y="6"/>
                  </a:lnTo>
                  <a:lnTo>
                    <a:pt x="0" y="6"/>
                  </a:lnTo>
                  <a:lnTo>
                    <a:pt x="0" y="6"/>
                  </a:lnTo>
                  <a:lnTo>
                    <a:pt x="0" y="6"/>
                  </a:lnTo>
                  <a:lnTo>
                    <a:pt x="0" y="6"/>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2" name="Freeform 93"/>
            <p:cNvSpPr/>
            <p:nvPr/>
          </p:nvSpPr>
          <p:spPr bwMode="auto">
            <a:xfrm>
              <a:off x="2421" y="825"/>
              <a:ext cx="3" cy="8"/>
            </a:xfrm>
            <a:custGeom>
              <a:avLst/>
              <a:gdLst/>
              <a:ahLst/>
              <a:cxnLst>
                <a:cxn ang="0">
                  <a:pos x="3" y="8"/>
                </a:cxn>
                <a:cxn ang="0">
                  <a:pos x="3" y="8"/>
                </a:cxn>
                <a:cxn ang="0">
                  <a:pos x="3" y="8"/>
                </a:cxn>
                <a:cxn ang="0">
                  <a:pos x="3" y="8"/>
                </a:cxn>
                <a:cxn ang="0">
                  <a:pos x="3" y="8"/>
                </a:cxn>
                <a:cxn ang="0">
                  <a:pos x="3" y="6"/>
                </a:cxn>
                <a:cxn ang="0">
                  <a:pos x="3" y="6"/>
                </a:cxn>
                <a:cxn ang="0">
                  <a:pos x="3" y="6"/>
                </a:cxn>
                <a:cxn ang="0">
                  <a:pos x="3" y="6"/>
                </a:cxn>
                <a:cxn ang="0">
                  <a:pos x="3" y="6"/>
                </a:cxn>
                <a:cxn ang="0">
                  <a:pos x="3" y="6"/>
                </a:cxn>
                <a:cxn ang="0">
                  <a:pos x="3" y="3"/>
                </a:cxn>
                <a:cxn ang="0">
                  <a:pos x="3" y="3"/>
                </a:cxn>
                <a:cxn ang="0">
                  <a:pos x="3" y="3"/>
                </a:cxn>
                <a:cxn ang="0">
                  <a:pos x="3" y="3"/>
                </a:cxn>
                <a:cxn ang="0">
                  <a:pos x="3" y="0"/>
                </a:cxn>
                <a:cxn ang="0">
                  <a:pos x="3" y="0"/>
                </a:cxn>
                <a:cxn ang="0">
                  <a:pos x="3" y="0"/>
                </a:cxn>
                <a:cxn ang="0">
                  <a:pos x="3" y="0"/>
                </a:cxn>
                <a:cxn ang="0">
                  <a:pos x="3"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0" y="3"/>
                </a:cxn>
                <a:cxn ang="0">
                  <a:pos x="0" y="3"/>
                </a:cxn>
                <a:cxn ang="0">
                  <a:pos x="0" y="3"/>
                </a:cxn>
                <a:cxn ang="0">
                  <a:pos x="0" y="3"/>
                </a:cxn>
                <a:cxn ang="0">
                  <a:pos x="0" y="3"/>
                </a:cxn>
                <a:cxn ang="0">
                  <a:pos x="0" y="3"/>
                </a:cxn>
                <a:cxn ang="0">
                  <a:pos x="0" y="6"/>
                </a:cxn>
                <a:cxn ang="0">
                  <a:pos x="0" y="6"/>
                </a:cxn>
                <a:cxn ang="0">
                  <a:pos x="0" y="6"/>
                </a:cxn>
                <a:cxn ang="0">
                  <a:pos x="0" y="6"/>
                </a:cxn>
                <a:cxn ang="0">
                  <a:pos x="0" y="6"/>
                </a:cxn>
                <a:cxn ang="0">
                  <a:pos x="0" y="8"/>
                </a:cxn>
                <a:cxn ang="0">
                  <a:pos x="0" y="8"/>
                </a:cxn>
                <a:cxn ang="0">
                  <a:pos x="0" y="8"/>
                </a:cxn>
                <a:cxn ang="0">
                  <a:pos x="0" y="8"/>
                </a:cxn>
                <a:cxn ang="0">
                  <a:pos x="0" y="8"/>
                </a:cxn>
                <a:cxn ang="0">
                  <a:pos x="0" y="8"/>
                </a:cxn>
                <a:cxn ang="0">
                  <a:pos x="0" y="8"/>
                </a:cxn>
                <a:cxn ang="0">
                  <a:pos x="0" y="8"/>
                </a:cxn>
              </a:cxnLst>
              <a:rect l="0" t="0" r="r" b="b"/>
              <a:pathLst>
                <a:path w="3" h="8">
                  <a:moveTo>
                    <a:pt x="0" y="8"/>
                  </a:moveTo>
                  <a:lnTo>
                    <a:pt x="3" y="8"/>
                  </a:lnTo>
                  <a:lnTo>
                    <a:pt x="3" y="8"/>
                  </a:lnTo>
                  <a:lnTo>
                    <a:pt x="3" y="8"/>
                  </a:lnTo>
                  <a:lnTo>
                    <a:pt x="3" y="8"/>
                  </a:lnTo>
                  <a:lnTo>
                    <a:pt x="3" y="8"/>
                  </a:lnTo>
                  <a:lnTo>
                    <a:pt x="3" y="8"/>
                  </a:lnTo>
                  <a:lnTo>
                    <a:pt x="3" y="8"/>
                  </a:lnTo>
                  <a:lnTo>
                    <a:pt x="3" y="8"/>
                  </a:lnTo>
                  <a:lnTo>
                    <a:pt x="3" y="8"/>
                  </a:lnTo>
                  <a:lnTo>
                    <a:pt x="3" y="8"/>
                  </a:lnTo>
                  <a:lnTo>
                    <a:pt x="3" y="6"/>
                  </a:lnTo>
                  <a:lnTo>
                    <a:pt x="3" y="6"/>
                  </a:lnTo>
                  <a:lnTo>
                    <a:pt x="3" y="6"/>
                  </a:lnTo>
                  <a:lnTo>
                    <a:pt x="3" y="6"/>
                  </a:lnTo>
                  <a:lnTo>
                    <a:pt x="3" y="6"/>
                  </a:lnTo>
                  <a:lnTo>
                    <a:pt x="3" y="6"/>
                  </a:lnTo>
                  <a:lnTo>
                    <a:pt x="3" y="6"/>
                  </a:lnTo>
                  <a:lnTo>
                    <a:pt x="3" y="6"/>
                  </a:lnTo>
                  <a:lnTo>
                    <a:pt x="3" y="6"/>
                  </a:lnTo>
                  <a:lnTo>
                    <a:pt x="3" y="6"/>
                  </a:lnTo>
                  <a:lnTo>
                    <a:pt x="3" y="6"/>
                  </a:lnTo>
                  <a:lnTo>
                    <a:pt x="3" y="3"/>
                  </a:lnTo>
                  <a:lnTo>
                    <a:pt x="3" y="3"/>
                  </a:lnTo>
                  <a:lnTo>
                    <a:pt x="3" y="3"/>
                  </a:lnTo>
                  <a:lnTo>
                    <a:pt x="3" y="3"/>
                  </a:lnTo>
                  <a:lnTo>
                    <a:pt x="3" y="3"/>
                  </a:lnTo>
                  <a:lnTo>
                    <a:pt x="3" y="3"/>
                  </a:lnTo>
                  <a:lnTo>
                    <a:pt x="3" y="3"/>
                  </a:lnTo>
                  <a:lnTo>
                    <a:pt x="3" y="3"/>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6"/>
                  </a:lnTo>
                  <a:lnTo>
                    <a:pt x="0" y="6"/>
                  </a:lnTo>
                  <a:lnTo>
                    <a:pt x="0" y="6"/>
                  </a:lnTo>
                  <a:lnTo>
                    <a:pt x="0" y="6"/>
                  </a:lnTo>
                  <a:lnTo>
                    <a:pt x="0" y="6"/>
                  </a:lnTo>
                  <a:lnTo>
                    <a:pt x="0" y="6"/>
                  </a:lnTo>
                  <a:lnTo>
                    <a:pt x="0" y="6"/>
                  </a:lnTo>
                  <a:lnTo>
                    <a:pt x="0" y="6"/>
                  </a:lnTo>
                  <a:lnTo>
                    <a:pt x="0" y="6"/>
                  </a:lnTo>
                  <a:lnTo>
                    <a:pt x="0" y="6"/>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3" name="Freeform 94"/>
            <p:cNvSpPr/>
            <p:nvPr/>
          </p:nvSpPr>
          <p:spPr bwMode="auto">
            <a:xfrm>
              <a:off x="2421" y="825"/>
              <a:ext cx="3" cy="6"/>
            </a:xfrm>
            <a:custGeom>
              <a:avLst/>
              <a:gdLst/>
              <a:ahLst/>
              <a:cxnLst>
                <a:cxn ang="0">
                  <a:pos x="0" y="0"/>
                </a:cxn>
                <a:cxn ang="0">
                  <a:pos x="0" y="0"/>
                </a:cxn>
                <a:cxn ang="0">
                  <a:pos x="0" y="3"/>
                </a:cxn>
                <a:cxn ang="0">
                  <a:pos x="0" y="3"/>
                </a:cxn>
                <a:cxn ang="0">
                  <a:pos x="0" y="3"/>
                </a:cxn>
                <a:cxn ang="0">
                  <a:pos x="0" y="3"/>
                </a:cxn>
                <a:cxn ang="0">
                  <a:pos x="0" y="3"/>
                </a:cxn>
                <a:cxn ang="0">
                  <a:pos x="0" y="3"/>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3" y="6"/>
                </a:cxn>
                <a:cxn ang="0">
                  <a:pos x="3" y="6"/>
                </a:cxn>
                <a:cxn ang="0">
                  <a:pos x="3" y="6"/>
                </a:cxn>
                <a:cxn ang="0">
                  <a:pos x="3" y="6"/>
                </a:cxn>
                <a:cxn ang="0">
                  <a:pos x="3" y="6"/>
                </a:cxn>
                <a:cxn ang="0">
                  <a:pos x="3" y="6"/>
                </a:cxn>
                <a:cxn ang="0">
                  <a:pos x="3" y="3"/>
                </a:cxn>
                <a:cxn ang="0">
                  <a:pos x="3" y="3"/>
                </a:cxn>
                <a:cxn ang="0">
                  <a:pos x="3" y="3"/>
                </a:cxn>
                <a:cxn ang="0">
                  <a:pos x="3" y="3"/>
                </a:cxn>
                <a:cxn ang="0">
                  <a:pos x="3" y="3"/>
                </a:cxn>
                <a:cxn ang="0">
                  <a:pos x="3" y="3"/>
                </a:cxn>
                <a:cxn ang="0">
                  <a:pos x="0" y="0"/>
                </a:cxn>
                <a:cxn ang="0">
                  <a:pos x="0" y="0"/>
                </a:cxn>
                <a:cxn ang="0">
                  <a:pos x="0" y="0"/>
                </a:cxn>
                <a:cxn ang="0">
                  <a:pos x="0" y="0"/>
                </a:cxn>
                <a:cxn ang="0">
                  <a:pos x="0" y="0"/>
                </a:cxn>
              </a:cxnLst>
              <a:rect l="0" t="0" r="r" b="b"/>
              <a:pathLst>
                <a:path w="3" h="6">
                  <a:moveTo>
                    <a:pt x="0" y="0"/>
                  </a:move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FFFF"/>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4" name="Freeform 95"/>
            <p:cNvSpPr/>
            <p:nvPr/>
          </p:nvSpPr>
          <p:spPr bwMode="auto">
            <a:xfrm>
              <a:off x="2421" y="825"/>
              <a:ext cx="3" cy="6"/>
            </a:xfrm>
            <a:custGeom>
              <a:avLst/>
              <a:gdLst/>
              <a:ahLst/>
              <a:cxnLst>
                <a:cxn ang="0">
                  <a:pos x="0" y="0"/>
                </a:cxn>
                <a:cxn ang="0">
                  <a:pos x="0" y="0"/>
                </a:cxn>
                <a:cxn ang="0">
                  <a:pos x="0" y="3"/>
                </a:cxn>
                <a:cxn ang="0">
                  <a:pos x="0" y="3"/>
                </a:cxn>
                <a:cxn ang="0">
                  <a:pos x="0" y="3"/>
                </a:cxn>
                <a:cxn ang="0">
                  <a:pos x="0" y="3"/>
                </a:cxn>
                <a:cxn ang="0">
                  <a:pos x="0" y="3"/>
                </a:cxn>
                <a:cxn ang="0">
                  <a:pos x="0" y="3"/>
                </a:cxn>
                <a:cxn ang="0">
                  <a:pos x="0" y="3"/>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0" y="6"/>
                </a:cxn>
                <a:cxn ang="0">
                  <a:pos x="3" y="6"/>
                </a:cxn>
                <a:cxn ang="0">
                  <a:pos x="3" y="6"/>
                </a:cxn>
                <a:cxn ang="0">
                  <a:pos x="3" y="6"/>
                </a:cxn>
                <a:cxn ang="0">
                  <a:pos x="3" y="6"/>
                </a:cxn>
                <a:cxn ang="0">
                  <a:pos x="3" y="6"/>
                </a:cxn>
                <a:cxn ang="0">
                  <a:pos x="3" y="6"/>
                </a:cxn>
                <a:cxn ang="0">
                  <a:pos x="3" y="6"/>
                </a:cxn>
                <a:cxn ang="0">
                  <a:pos x="3" y="6"/>
                </a:cxn>
                <a:cxn ang="0">
                  <a:pos x="3" y="3"/>
                </a:cxn>
                <a:cxn ang="0">
                  <a:pos x="3" y="3"/>
                </a:cxn>
                <a:cxn ang="0">
                  <a:pos x="3" y="3"/>
                </a:cxn>
                <a:cxn ang="0">
                  <a:pos x="3" y="3"/>
                </a:cxn>
                <a:cxn ang="0">
                  <a:pos x="3" y="3"/>
                </a:cxn>
                <a:cxn ang="0">
                  <a:pos x="3" y="3"/>
                </a:cxn>
                <a:cxn ang="0">
                  <a:pos x="0" y="0"/>
                </a:cxn>
                <a:cxn ang="0">
                  <a:pos x="0" y="0"/>
                </a:cxn>
                <a:cxn ang="0">
                  <a:pos x="0" y="0"/>
                </a:cxn>
                <a:cxn ang="0">
                  <a:pos x="0" y="0"/>
                </a:cxn>
              </a:cxnLst>
              <a:rect l="0" t="0" r="r" b="b"/>
              <a:pathLst>
                <a:path w="3" h="6">
                  <a:moveTo>
                    <a:pt x="0" y="0"/>
                  </a:moveTo>
                  <a:lnTo>
                    <a:pt x="0" y="0"/>
                  </a:lnTo>
                  <a:lnTo>
                    <a:pt x="0" y="0"/>
                  </a:lnTo>
                  <a:lnTo>
                    <a:pt x="0" y="0"/>
                  </a:ln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0"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6"/>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0"/>
                  </a:lnTo>
                  <a:lnTo>
                    <a:pt x="0" y="0"/>
                  </a:lnTo>
                  <a:lnTo>
                    <a:pt x="0" y="0"/>
                  </a:lnTo>
                  <a:lnTo>
                    <a:pt x="0" y="0"/>
                  </a:lnTo>
                  <a:lnTo>
                    <a:pt x="0" y="0"/>
                  </a:lnTo>
                  <a:lnTo>
                    <a:pt x="0"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5" name="Freeform 96"/>
            <p:cNvSpPr/>
            <p:nvPr/>
          </p:nvSpPr>
          <p:spPr bwMode="auto">
            <a:xfrm>
              <a:off x="2451" y="800"/>
              <a:ext cx="30" cy="17"/>
            </a:xfrm>
            <a:custGeom>
              <a:avLst/>
              <a:gdLst/>
              <a:ahLst/>
              <a:cxnLst>
                <a:cxn ang="0">
                  <a:pos x="30" y="3"/>
                </a:cxn>
                <a:cxn ang="0">
                  <a:pos x="30" y="3"/>
                </a:cxn>
                <a:cxn ang="0">
                  <a:pos x="30" y="3"/>
                </a:cxn>
                <a:cxn ang="0">
                  <a:pos x="30" y="6"/>
                </a:cxn>
                <a:cxn ang="0">
                  <a:pos x="30" y="9"/>
                </a:cxn>
                <a:cxn ang="0">
                  <a:pos x="30" y="9"/>
                </a:cxn>
                <a:cxn ang="0">
                  <a:pos x="30" y="11"/>
                </a:cxn>
                <a:cxn ang="0">
                  <a:pos x="30" y="14"/>
                </a:cxn>
                <a:cxn ang="0">
                  <a:pos x="30" y="14"/>
                </a:cxn>
                <a:cxn ang="0">
                  <a:pos x="30" y="14"/>
                </a:cxn>
                <a:cxn ang="0">
                  <a:pos x="30" y="14"/>
                </a:cxn>
                <a:cxn ang="0">
                  <a:pos x="30" y="14"/>
                </a:cxn>
                <a:cxn ang="0">
                  <a:pos x="30" y="14"/>
                </a:cxn>
                <a:cxn ang="0">
                  <a:pos x="30" y="14"/>
                </a:cxn>
                <a:cxn ang="0">
                  <a:pos x="28" y="17"/>
                </a:cxn>
                <a:cxn ang="0">
                  <a:pos x="25" y="17"/>
                </a:cxn>
                <a:cxn ang="0">
                  <a:pos x="19" y="17"/>
                </a:cxn>
                <a:cxn ang="0">
                  <a:pos x="14" y="17"/>
                </a:cxn>
                <a:cxn ang="0">
                  <a:pos x="11" y="17"/>
                </a:cxn>
                <a:cxn ang="0">
                  <a:pos x="11" y="17"/>
                </a:cxn>
                <a:cxn ang="0">
                  <a:pos x="8" y="17"/>
                </a:cxn>
                <a:cxn ang="0">
                  <a:pos x="6" y="17"/>
                </a:cxn>
                <a:cxn ang="0">
                  <a:pos x="3" y="17"/>
                </a:cxn>
                <a:cxn ang="0">
                  <a:pos x="0" y="17"/>
                </a:cxn>
                <a:cxn ang="0">
                  <a:pos x="0" y="17"/>
                </a:cxn>
                <a:cxn ang="0">
                  <a:pos x="0" y="17"/>
                </a:cxn>
                <a:cxn ang="0">
                  <a:pos x="0" y="17"/>
                </a:cxn>
                <a:cxn ang="0">
                  <a:pos x="0" y="17"/>
                </a:cxn>
                <a:cxn ang="0">
                  <a:pos x="0" y="14"/>
                </a:cxn>
                <a:cxn ang="0">
                  <a:pos x="0" y="14"/>
                </a:cxn>
                <a:cxn ang="0">
                  <a:pos x="0" y="14"/>
                </a:cxn>
                <a:cxn ang="0">
                  <a:pos x="0" y="11"/>
                </a:cxn>
                <a:cxn ang="0">
                  <a:pos x="0" y="9"/>
                </a:cxn>
                <a:cxn ang="0">
                  <a:pos x="0" y="6"/>
                </a:cxn>
                <a:cxn ang="0">
                  <a:pos x="0" y="6"/>
                </a:cxn>
                <a:cxn ang="0">
                  <a:pos x="0" y="3"/>
                </a:cxn>
                <a:cxn ang="0">
                  <a:pos x="0" y="3"/>
                </a:cxn>
                <a:cxn ang="0">
                  <a:pos x="0" y="3"/>
                </a:cxn>
                <a:cxn ang="0">
                  <a:pos x="0" y="3"/>
                </a:cxn>
                <a:cxn ang="0">
                  <a:pos x="0" y="0"/>
                </a:cxn>
                <a:cxn ang="0">
                  <a:pos x="0" y="0"/>
                </a:cxn>
                <a:cxn ang="0">
                  <a:pos x="0" y="0"/>
                </a:cxn>
                <a:cxn ang="0">
                  <a:pos x="0" y="0"/>
                </a:cxn>
                <a:cxn ang="0">
                  <a:pos x="0" y="0"/>
                </a:cxn>
                <a:cxn ang="0">
                  <a:pos x="0" y="0"/>
                </a:cxn>
                <a:cxn ang="0">
                  <a:pos x="0" y="0"/>
                </a:cxn>
                <a:cxn ang="0">
                  <a:pos x="0" y="0"/>
                </a:cxn>
                <a:cxn ang="0">
                  <a:pos x="3" y="0"/>
                </a:cxn>
                <a:cxn ang="0">
                  <a:pos x="8" y="0"/>
                </a:cxn>
                <a:cxn ang="0">
                  <a:pos x="14" y="0"/>
                </a:cxn>
                <a:cxn ang="0">
                  <a:pos x="19" y="0"/>
                </a:cxn>
                <a:cxn ang="0">
                  <a:pos x="22" y="0"/>
                </a:cxn>
                <a:cxn ang="0">
                  <a:pos x="28" y="0"/>
                </a:cxn>
                <a:cxn ang="0">
                  <a:pos x="28" y="0"/>
                </a:cxn>
                <a:cxn ang="0">
                  <a:pos x="28" y="0"/>
                </a:cxn>
                <a:cxn ang="0">
                  <a:pos x="30" y="0"/>
                </a:cxn>
                <a:cxn ang="0">
                  <a:pos x="30" y="0"/>
                </a:cxn>
                <a:cxn ang="0">
                  <a:pos x="30" y="0"/>
                </a:cxn>
                <a:cxn ang="0">
                  <a:pos x="30" y="0"/>
                </a:cxn>
                <a:cxn ang="0">
                  <a:pos x="30" y="3"/>
                </a:cxn>
                <a:cxn ang="0">
                  <a:pos x="30" y="3"/>
                </a:cxn>
              </a:cxnLst>
              <a:rect l="0" t="0" r="r" b="b"/>
              <a:pathLst>
                <a:path w="30" h="17">
                  <a:moveTo>
                    <a:pt x="30" y="3"/>
                  </a:moveTo>
                  <a:lnTo>
                    <a:pt x="30" y="3"/>
                  </a:lnTo>
                  <a:lnTo>
                    <a:pt x="30" y="3"/>
                  </a:lnTo>
                  <a:lnTo>
                    <a:pt x="30" y="3"/>
                  </a:lnTo>
                  <a:lnTo>
                    <a:pt x="30" y="3"/>
                  </a:lnTo>
                  <a:lnTo>
                    <a:pt x="30" y="3"/>
                  </a:lnTo>
                  <a:lnTo>
                    <a:pt x="30" y="3"/>
                  </a:lnTo>
                  <a:lnTo>
                    <a:pt x="30" y="3"/>
                  </a:lnTo>
                  <a:lnTo>
                    <a:pt x="30" y="3"/>
                  </a:lnTo>
                  <a:lnTo>
                    <a:pt x="30" y="3"/>
                  </a:lnTo>
                  <a:lnTo>
                    <a:pt x="30" y="6"/>
                  </a:lnTo>
                  <a:lnTo>
                    <a:pt x="30" y="6"/>
                  </a:lnTo>
                  <a:lnTo>
                    <a:pt x="30" y="6"/>
                  </a:lnTo>
                  <a:lnTo>
                    <a:pt x="30" y="6"/>
                  </a:lnTo>
                  <a:lnTo>
                    <a:pt x="30" y="9"/>
                  </a:lnTo>
                  <a:lnTo>
                    <a:pt x="30" y="9"/>
                  </a:lnTo>
                  <a:lnTo>
                    <a:pt x="30" y="9"/>
                  </a:lnTo>
                  <a:lnTo>
                    <a:pt x="30" y="9"/>
                  </a:lnTo>
                  <a:lnTo>
                    <a:pt x="30" y="11"/>
                  </a:lnTo>
                  <a:lnTo>
                    <a:pt x="30" y="11"/>
                  </a:lnTo>
                  <a:lnTo>
                    <a:pt x="30" y="11"/>
                  </a:lnTo>
                  <a:lnTo>
                    <a:pt x="30" y="11"/>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7"/>
                  </a:lnTo>
                  <a:lnTo>
                    <a:pt x="28" y="17"/>
                  </a:lnTo>
                  <a:lnTo>
                    <a:pt x="28" y="17"/>
                  </a:lnTo>
                  <a:lnTo>
                    <a:pt x="28" y="17"/>
                  </a:lnTo>
                  <a:lnTo>
                    <a:pt x="28" y="17"/>
                  </a:lnTo>
                  <a:lnTo>
                    <a:pt x="25" y="17"/>
                  </a:lnTo>
                  <a:lnTo>
                    <a:pt x="22" y="17"/>
                  </a:lnTo>
                  <a:lnTo>
                    <a:pt x="22" y="17"/>
                  </a:lnTo>
                  <a:lnTo>
                    <a:pt x="19" y="17"/>
                  </a:lnTo>
                  <a:lnTo>
                    <a:pt x="19" y="17"/>
                  </a:lnTo>
                  <a:lnTo>
                    <a:pt x="17" y="17"/>
                  </a:lnTo>
                  <a:lnTo>
                    <a:pt x="14" y="17"/>
                  </a:lnTo>
                  <a:lnTo>
                    <a:pt x="14" y="17"/>
                  </a:lnTo>
                  <a:lnTo>
                    <a:pt x="14" y="17"/>
                  </a:lnTo>
                  <a:lnTo>
                    <a:pt x="11" y="17"/>
                  </a:lnTo>
                  <a:lnTo>
                    <a:pt x="11" y="17"/>
                  </a:lnTo>
                  <a:lnTo>
                    <a:pt x="11" y="17"/>
                  </a:lnTo>
                  <a:lnTo>
                    <a:pt x="11" y="17"/>
                  </a:lnTo>
                  <a:lnTo>
                    <a:pt x="8" y="17"/>
                  </a:lnTo>
                  <a:lnTo>
                    <a:pt x="8" y="17"/>
                  </a:lnTo>
                  <a:lnTo>
                    <a:pt x="8" y="17"/>
                  </a:lnTo>
                  <a:lnTo>
                    <a:pt x="6" y="17"/>
                  </a:lnTo>
                  <a:lnTo>
                    <a:pt x="6" y="17"/>
                  </a:lnTo>
                  <a:lnTo>
                    <a:pt x="6" y="17"/>
                  </a:lnTo>
                  <a:lnTo>
                    <a:pt x="3" y="17"/>
                  </a:lnTo>
                  <a:lnTo>
                    <a:pt x="3" y="17"/>
                  </a:lnTo>
                  <a:lnTo>
                    <a:pt x="3" y="17"/>
                  </a:lnTo>
                  <a:lnTo>
                    <a:pt x="3"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4"/>
                  </a:lnTo>
                  <a:lnTo>
                    <a:pt x="0" y="14"/>
                  </a:lnTo>
                  <a:lnTo>
                    <a:pt x="0" y="14"/>
                  </a:lnTo>
                  <a:lnTo>
                    <a:pt x="0" y="14"/>
                  </a:lnTo>
                  <a:lnTo>
                    <a:pt x="0" y="14"/>
                  </a:lnTo>
                  <a:lnTo>
                    <a:pt x="0" y="14"/>
                  </a:lnTo>
                  <a:lnTo>
                    <a:pt x="0" y="14"/>
                  </a:lnTo>
                  <a:lnTo>
                    <a:pt x="0" y="14"/>
                  </a:lnTo>
                  <a:lnTo>
                    <a:pt x="0" y="11"/>
                  </a:lnTo>
                  <a:lnTo>
                    <a:pt x="0" y="11"/>
                  </a:lnTo>
                  <a:lnTo>
                    <a:pt x="0" y="11"/>
                  </a:lnTo>
                  <a:lnTo>
                    <a:pt x="0" y="9"/>
                  </a:lnTo>
                  <a:lnTo>
                    <a:pt x="0" y="9"/>
                  </a:lnTo>
                  <a:lnTo>
                    <a:pt x="0" y="9"/>
                  </a:lnTo>
                  <a:lnTo>
                    <a:pt x="0" y="9"/>
                  </a:lnTo>
                  <a:lnTo>
                    <a:pt x="0" y="6"/>
                  </a:lnTo>
                  <a:lnTo>
                    <a:pt x="0" y="6"/>
                  </a:lnTo>
                  <a:lnTo>
                    <a:pt x="0" y="6"/>
                  </a:lnTo>
                  <a:lnTo>
                    <a:pt x="0" y="6"/>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6" y="0"/>
                  </a:lnTo>
                  <a:lnTo>
                    <a:pt x="6" y="0"/>
                  </a:lnTo>
                  <a:lnTo>
                    <a:pt x="8" y="0"/>
                  </a:lnTo>
                  <a:lnTo>
                    <a:pt x="11" y="0"/>
                  </a:lnTo>
                  <a:lnTo>
                    <a:pt x="11" y="0"/>
                  </a:lnTo>
                  <a:lnTo>
                    <a:pt x="14" y="0"/>
                  </a:lnTo>
                  <a:lnTo>
                    <a:pt x="14" y="0"/>
                  </a:lnTo>
                  <a:lnTo>
                    <a:pt x="17" y="0"/>
                  </a:lnTo>
                  <a:lnTo>
                    <a:pt x="19" y="0"/>
                  </a:lnTo>
                  <a:lnTo>
                    <a:pt x="19" y="0"/>
                  </a:lnTo>
                  <a:lnTo>
                    <a:pt x="22" y="0"/>
                  </a:lnTo>
                  <a:lnTo>
                    <a:pt x="22" y="0"/>
                  </a:lnTo>
                  <a:lnTo>
                    <a:pt x="25" y="0"/>
                  </a:lnTo>
                  <a:lnTo>
                    <a:pt x="25" y="0"/>
                  </a:lnTo>
                  <a:lnTo>
                    <a:pt x="28" y="0"/>
                  </a:lnTo>
                  <a:lnTo>
                    <a:pt x="28" y="0"/>
                  </a:lnTo>
                  <a:lnTo>
                    <a:pt x="28" y="0"/>
                  </a:lnTo>
                  <a:lnTo>
                    <a:pt x="28" y="0"/>
                  </a:lnTo>
                  <a:lnTo>
                    <a:pt x="28" y="0"/>
                  </a:lnTo>
                  <a:lnTo>
                    <a:pt x="28" y="0"/>
                  </a:lnTo>
                  <a:lnTo>
                    <a:pt x="28" y="0"/>
                  </a:lnTo>
                  <a:lnTo>
                    <a:pt x="28"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3"/>
                  </a:lnTo>
                  <a:lnTo>
                    <a:pt x="30" y="3"/>
                  </a:lnTo>
                  <a:lnTo>
                    <a:pt x="30" y="3"/>
                  </a:lnTo>
                  <a:lnTo>
                    <a:pt x="30" y="3"/>
                  </a:lnTo>
                  <a:lnTo>
                    <a:pt x="30" y="3"/>
                  </a:lnTo>
                  <a:lnTo>
                    <a:pt x="30" y="3"/>
                  </a:lnTo>
                  <a:lnTo>
                    <a:pt x="30" y="3"/>
                  </a:lnTo>
                  <a:close/>
                </a:path>
              </a:pathLst>
            </a:custGeom>
            <a:solidFill>
              <a:srgbClr val="515152"/>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6" name="Freeform 97"/>
            <p:cNvSpPr/>
            <p:nvPr/>
          </p:nvSpPr>
          <p:spPr bwMode="auto">
            <a:xfrm>
              <a:off x="2451" y="800"/>
              <a:ext cx="30" cy="17"/>
            </a:xfrm>
            <a:custGeom>
              <a:avLst/>
              <a:gdLst/>
              <a:ahLst/>
              <a:cxnLst>
                <a:cxn ang="0">
                  <a:pos x="30" y="3"/>
                </a:cxn>
                <a:cxn ang="0">
                  <a:pos x="30" y="3"/>
                </a:cxn>
                <a:cxn ang="0">
                  <a:pos x="30" y="3"/>
                </a:cxn>
                <a:cxn ang="0">
                  <a:pos x="30" y="6"/>
                </a:cxn>
                <a:cxn ang="0">
                  <a:pos x="30" y="6"/>
                </a:cxn>
                <a:cxn ang="0">
                  <a:pos x="30" y="9"/>
                </a:cxn>
                <a:cxn ang="0">
                  <a:pos x="30" y="11"/>
                </a:cxn>
                <a:cxn ang="0">
                  <a:pos x="30" y="14"/>
                </a:cxn>
                <a:cxn ang="0">
                  <a:pos x="30" y="14"/>
                </a:cxn>
                <a:cxn ang="0">
                  <a:pos x="30" y="14"/>
                </a:cxn>
                <a:cxn ang="0">
                  <a:pos x="30" y="14"/>
                </a:cxn>
                <a:cxn ang="0">
                  <a:pos x="30" y="14"/>
                </a:cxn>
                <a:cxn ang="0">
                  <a:pos x="30" y="14"/>
                </a:cxn>
                <a:cxn ang="0">
                  <a:pos x="30" y="14"/>
                </a:cxn>
                <a:cxn ang="0">
                  <a:pos x="28" y="17"/>
                </a:cxn>
                <a:cxn ang="0">
                  <a:pos x="28" y="17"/>
                </a:cxn>
                <a:cxn ang="0">
                  <a:pos x="22" y="17"/>
                </a:cxn>
                <a:cxn ang="0">
                  <a:pos x="17" y="17"/>
                </a:cxn>
                <a:cxn ang="0">
                  <a:pos x="14" y="17"/>
                </a:cxn>
                <a:cxn ang="0">
                  <a:pos x="11" y="17"/>
                </a:cxn>
                <a:cxn ang="0">
                  <a:pos x="8" y="17"/>
                </a:cxn>
                <a:cxn ang="0">
                  <a:pos x="6" y="17"/>
                </a:cxn>
                <a:cxn ang="0">
                  <a:pos x="3" y="17"/>
                </a:cxn>
                <a:cxn ang="0">
                  <a:pos x="0" y="17"/>
                </a:cxn>
                <a:cxn ang="0">
                  <a:pos x="0" y="17"/>
                </a:cxn>
                <a:cxn ang="0">
                  <a:pos x="0" y="17"/>
                </a:cxn>
                <a:cxn ang="0">
                  <a:pos x="0" y="17"/>
                </a:cxn>
                <a:cxn ang="0">
                  <a:pos x="0" y="17"/>
                </a:cxn>
                <a:cxn ang="0">
                  <a:pos x="0" y="17"/>
                </a:cxn>
                <a:cxn ang="0">
                  <a:pos x="0" y="14"/>
                </a:cxn>
                <a:cxn ang="0">
                  <a:pos x="0" y="14"/>
                </a:cxn>
                <a:cxn ang="0">
                  <a:pos x="0" y="11"/>
                </a:cxn>
                <a:cxn ang="0">
                  <a:pos x="0" y="9"/>
                </a:cxn>
                <a:cxn ang="0">
                  <a:pos x="0" y="9"/>
                </a:cxn>
                <a:cxn ang="0">
                  <a:pos x="0" y="6"/>
                </a:cxn>
                <a:cxn ang="0">
                  <a:pos x="0" y="3"/>
                </a:cxn>
                <a:cxn ang="0">
                  <a:pos x="0" y="3"/>
                </a:cxn>
                <a:cxn ang="0">
                  <a:pos x="0" y="3"/>
                </a:cxn>
                <a:cxn ang="0">
                  <a:pos x="0" y="3"/>
                </a:cxn>
                <a:cxn ang="0">
                  <a:pos x="0" y="3"/>
                </a:cxn>
                <a:cxn ang="0">
                  <a:pos x="0" y="3"/>
                </a:cxn>
                <a:cxn ang="0">
                  <a:pos x="0" y="0"/>
                </a:cxn>
                <a:cxn ang="0">
                  <a:pos x="0" y="0"/>
                </a:cxn>
                <a:cxn ang="0">
                  <a:pos x="0" y="0"/>
                </a:cxn>
                <a:cxn ang="0">
                  <a:pos x="0" y="0"/>
                </a:cxn>
                <a:cxn ang="0">
                  <a:pos x="0" y="0"/>
                </a:cxn>
                <a:cxn ang="0">
                  <a:pos x="0" y="0"/>
                </a:cxn>
                <a:cxn ang="0">
                  <a:pos x="0" y="0"/>
                </a:cxn>
                <a:cxn ang="0">
                  <a:pos x="3" y="0"/>
                </a:cxn>
                <a:cxn ang="0">
                  <a:pos x="6" y="0"/>
                </a:cxn>
                <a:cxn ang="0">
                  <a:pos x="11" y="0"/>
                </a:cxn>
                <a:cxn ang="0">
                  <a:pos x="17" y="0"/>
                </a:cxn>
                <a:cxn ang="0">
                  <a:pos x="22" y="0"/>
                </a:cxn>
                <a:cxn ang="0">
                  <a:pos x="25" y="0"/>
                </a:cxn>
                <a:cxn ang="0">
                  <a:pos x="28" y="0"/>
                </a:cxn>
                <a:cxn ang="0">
                  <a:pos x="28" y="0"/>
                </a:cxn>
                <a:cxn ang="0">
                  <a:pos x="30" y="0"/>
                </a:cxn>
                <a:cxn ang="0">
                  <a:pos x="30" y="0"/>
                </a:cxn>
                <a:cxn ang="0">
                  <a:pos x="30" y="0"/>
                </a:cxn>
                <a:cxn ang="0">
                  <a:pos x="30" y="0"/>
                </a:cxn>
                <a:cxn ang="0">
                  <a:pos x="30" y="3"/>
                </a:cxn>
                <a:cxn ang="0">
                  <a:pos x="30" y="3"/>
                </a:cxn>
                <a:cxn ang="0">
                  <a:pos x="30" y="3"/>
                </a:cxn>
              </a:cxnLst>
              <a:rect l="0" t="0" r="r" b="b"/>
              <a:pathLst>
                <a:path w="30" h="17">
                  <a:moveTo>
                    <a:pt x="30" y="3"/>
                  </a:moveTo>
                  <a:lnTo>
                    <a:pt x="30" y="3"/>
                  </a:lnTo>
                  <a:lnTo>
                    <a:pt x="30" y="3"/>
                  </a:lnTo>
                  <a:lnTo>
                    <a:pt x="30" y="3"/>
                  </a:lnTo>
                  <a:lnTo>
                    <a:pt x="30" y="3"/>
                  </a:lnTo>
                  <a:lnTo>
                    <a:pt x="30" y="3"/>
                  </a:lnTo>
                  <a:lnTo>
                    <a:pt x="30" y="3"/>
                  </a:lnTo>
                  <a:lnTo>
                    <a:pt x="30" y="3"/>
                  </a:lnTo>
                  <a:lnTo>
                    <a:pt x="30" y="3"/>
                  </a:lnTo>
                  <a:lnTo>
                    <a:pt x="30" y="3"/>
                  </a:lnTo>
                  <a:lnTo>
                    <a:pt x="30" y="3"/>
                  </a:lnTo>
                  <a:lnTo>
                    <a:pt x="30" y="6"/>
                  </a:lnTo>
                  <a:lnTo>
                    <a:pt x="30" y="6"/>
                  </a:lnTo>
                  <a:lnTo>
                    <a:pt x="30" y="6"/>
                  </a:lnTo>
                  <a:lnTo>
                    <a:pt x="30" y="6"/>
                  </a:lnTo>
                  <a:lnTo>
                    <a:pt x="30" y="9"/>
                  </a:lnTo>
                  <a:lnTo>
                    <a:pt x="30" y="9"/>
                  </a:lnTo>
                  <a:lnTo>
                    <a:pt x="30" y="9"/>
                  </a:lnTo>
                  <a:lnTo>
                    <a:pt x="30" y="9"/>
                  </a:lnTo>
                  <a:lnTo>
                    <a:pt x="30" y="11"/>
                  </a:lnTo>
                  <a:lnTo>
                    <a:pt x="30" y="11"/>
                  </a:lnTo>
                  <a:lnTo>
                    <a:pt x="30" y="11"/>
                  </a:lnTo>
                  <a:lnTo>
                    <a:pt x="30" y="11"/>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4"/>
                  </a:lnTo>
                  <a:lnTo>
                    <a:pt x="30" y="17"/>
                  </a:lnTo>
                  <a:lnTo>
                    <a:pt x="28" y="17"/>
                  </a:lnTo>
                  <a:lnTo>
                    <a:pt x="28" y="17"/>
                  </a:lnTo>
                  <a:lnTo>
                    <a:pt x="28" y="17"/>
                  </a:lnTo>
                  <a:lnTo>
                    <a:pt x="28" y="17"/>
                  </a:lnTo>
                  <a:lnTo>
                    <a:pt x="25" y="17"/>
                  </a:lnTo>
                  <a:lnTo>
                    <a:pt x="22" y="17"/>
                  </a:lnTo>
                  <a:lnTo>
                    <a:pt x="22" y="17"/>
                  </a:lnTo>
                  <a:lnTo>
                    <a:pt x="19" y="17"/>
                  </a:lnTo>
                  <a:lnTo>
                    <a:pt x="19" y="17"/>
                  </a:lnTo>
                  <a:lnTo>
                    <a:pt x="17" y="17"/>
                  </a:lnTo>
                  <a:lnTo>
                    <a:pt x="14" y="17"/>
                  </a:lnTo>
                  <a:lnTo>
                    <a:pt x="14" y="17"/>
                  </a:lnTo>
                  <a:lnTo>
                    <a:pt x="14" y="17"/>
                  </a:lnTo>
                  <a:lnTo>
                    <a:pt x="11" y="17"/>
                  </a:lnTo>
                  <a:lnTo>
                    <a:pt x="11" y="17"/>
                  </a:lnTo>
                  <a:lnTo>
                    <a:pt x="11" y="17"/>
                  </a:lnTo>
                  <a:lnTo>
                    <a:pt x="11" y="17"/>
                  </a:lnTo>
                  <a:lnTo>
                    <a:pt x="8" y="17"/>
                  </a:lnTo>
                  <a:lnTo>
                    <a:pt x="8" y="17"/>
                  </a:lnTo>
                  <a:lnTo>
                    <a:pt x="8" y="17"/>
                  </a:lnTo>
                  <a:lnTo>
                    <a:pt x="6" y="17"/>
                  </a:lnTo>
                  <a:lnTo>
                    <a:pt x="6" y="17"/>
                  </a:lnTo>
                  <a:lnTo>
                    <a:pt x="6" y="17"/>
                  </a:lnTo>
                  <a:lnTo>
                    <a:pt x="3" y="17"/>
                  </a:lnTo>
                  <a:lnTo>
                    <a:pt x="3" y="17"/>
                  </a:lnTo>
                  <a:lnTo>
                    <a:pt x="3" y="17"/>
                  </a:lnTo>
                  <a:lnTo>
                    <a:pt x="3"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4"/>
                  </a:lnTo>
                  <a:lnTo>
                    <a:pt x="0" y="14"/>
                  </a:lnTo>
                  <a:lnTo>
                    <a:pt x="0" y="14"/>
                  </a:lnTo>
                  <a:lnTo>
                    <a:pt x="0" y="14"/>
                  </a:lnTo>
                  <a:lnTo>
                    <a:pt x="0" y="14"/>
                  </a:lnTo>
                  <a:lnTo>
                    <a:pt x="0" y="14"/>
                  </a:lnTo>
                  <a:lnTo>
                    <a:pt x="0" y="14"/>
                  </a:lnTo>
                  <a:lnTo>
                    <a:pt x="0" y="14"/>
                  </a:lnTo>
                  <a:lnTo>
                    <a:pt x="0" y="11"/>
                  </a:lnTo>
                  <a:lnTo>
                    <a:pt x="0" y="11"/>
                  </a:lnTo>
                  <a:lnTo>
                    <a:pt x="0" y="11"/>
                  </a:lnTo>
                  <a:lnTo>
                    <a:pt x="0" y="9"/>
                  </a:lnTo>
                  <a:lnTo>
                    <a:pt x="0" y="9"/>
                  </a:lnTo>
                  <a:lnTo>
                    <a:pt x="0" y="9"/>
                  </a:lnTo>
                  <a:lnTo>
                    <a:pt x="0" y="9"/>
                  </a:lnTo>
                  <a:lnTo>
                    <a:pt x="0" y="6"/>
                  </a:lnTo>
                  <a:lnTo>
                    <a:pt x="0" y="6"/>
                  </a:lnTo>
                  <a:lnTo>
                    <a:pt x="0" y="6"/>
                  </a:lnTo>
                  <a:lnTo>
                    <a:pt x="0" y="6"/>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6" y="0"/>
                  </a:lnTo>
                  <a:lnTo>
                    <a:pt x="6" y="0"/>
                  </a:lnTo>
                  <a:lnTo>
                    <a:pt x="8" y="0"/>
                  </a:lnTo>
                  <a:lnTo>
                    <a:pt x="11" y="0"/>
                  </a:lnTo>
                  <a:lnTo>
                    <a:pt x="11" y="0"/>
                  </a:lnTo>
                  <a:lnTo>
                    <a:pt x="14" y="0"/>
                  </a:lnTo>
                  <a:lnTo>
                    <a:pt x="14" y="0"/>
                  </a:lnTo>
                  <a:lnTo>
                    <a:pt x="17" y="0"/>
                  </a:lnTo>
                  <a:lnTo>
                    <a:pt x="19" y="0"/>
                  </a:lnTo>
                  <a:lnTo>
                    <a:pt x="19" y="0"/>
                  </a:lnTo>
                  <a:lnTo>
                    <a:pt x="22" y="0"/>
                  </a:lnTo>
                  <a:lnTo>
                    <a:pt x="22" y="0"/>
                  </a:lnTo>
                  <a:lnTo>
                    <a:pt x="25" y="0"/>
                  </a:lnTo>
                  <a:lnTo>
                    <a:pt x="25" y="0"/>
                  </a:lnTo>
                  <a:lnTo>
                    <a:pt x="28" y="0"/>
                  </a:lnTo>
                  <a:lnTo>
                    <a:pt x="28" y="0"/>
                  </a:lnTo>
                  <a:lnTo>
                    <a:pt x="28" y="0"/>
                  </a:lnTo>
                  <a:lnTo>
                    <a:pt x="28" y="0"/>
                  </a:lnTo>
                  <a:lnTo>
                    <a:pt x="28" y="0"/>
                  </a:lnTo>
                  <a:lnTo>
                    <a:pt x="28" y="0"/>
                  </a:lnTo>
                  <a:lnTo>
                    <a:pt x="28" y="0"/>
                  </a:lnTo>
                  <a:lnTo>
                    <a:pt x="28"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3"/>
                  </a:lnTo>
                  <a:lnTo>
                    <a:pt x="30" y="3"/>
                  </a:lnTo>
                  <a:lnTo>
                    <a:pt x="30" y="3"/>
                  </a:lnTo>
                  <a:lnTo>
                    <a:pt x="30" y="3"/>
                  </a:lnTo>
                  <a:lnTo>
                    <a:pt x="30" y="3"/>
                  </a:lnTo>
                  <a:lnTo>
                    <a:pt x="30" y="3"/>
                  </a:lnTo>
                  <a:lnTo>
                    <a:pt x="30" y="3"/>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7" name="Freeform 98"/>
            <p:cNvSpPr/>
            <p:nvPr/>
          </p:nvSpPr>
          <p:spPr bwMode="auto">
            <a:xfrm>
              <a:off x="2451" y="800"/>
              <a:ext cx="30" cy="3"/>
            </a:xfrm>
            <a:custGeom>
              <a:avLst/>
              <a:gdLst/>
              <a:ahLst/>
              <a:cxnLst>
                <a:cxn ang="0">
                  <a:pos x="25" y="3"/>
                </a:cxn>
                <a:cxn ang="0">
                  <a:pos x="17" y="3"/>
                </a:cxn>
                <a:cxn ang="0">
                  <a:pos x="8" y="3"/>
                </a:cxn>
                <a:cxn ang="0">
                  <a:pos x="0" y="3"/>
                </a:cxn>
                <a:cxn ang="0">
                  <a:pos x="0" y="3"/>
                </a:cxn>
                <a:cxn ang="0">
                  <a:pos x="0" y="3"/>
                </a:cxn>
                <a:cxn ang="0">
                  <a:pos x="0" y="3"/>
                </a:cxn>
                <a:cxn ang="0">
                  <a:pos x="0" y="3"/>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11" y="0"/>
                </a:cxn>
                <a:cxn ang="0">
                  <a:pos x="14" y="0"/>
                </a:cxn>
                <a:cxn ang="0">
                  <a:pos x="17" y="0"/>
                </a:cxn>
                <a:cxn ang="0">
                  <a:pos x="19" y="0"/>
                </a:cxn>
                <a:cxn ang="0">
                  <a:pos x="25" y="0"/>
                </a:cxn>
                <a:cxn ang="0">
                  <a:pos x="28" y="0"/>
                </a:cxn>
                <a:cxn ang="0">
                  <a:pos x="28" y="0"/>
                </a:cxn>
                <a:cxn ang="0">
                  <a:pos x="28" y="0"/>
                </a:cxn>
                <a:cxn ang="0">
                  <a:pos x="28" y="0"/>
                </a:cxn>
                <a:cxn ang="0">
                  <a:pos x="28" y="0"/>
                </a:cxn>
                <a:cxn ang="0">
                  <a:pos x="28" y="0"/>
                </a:cxn>
                <a:cxn ang="0">
                  <a:pos x="28" y="0"/>
                </a:cxn>
                <a:cxn ang="0">
                  <a:pos x="30" y="0"/>
                </a:cxn>
                <a:cxn ang="0">
                  <a:pos x="30" y="0"/>
                </a:cxn>
                <a:cxn ang="0">
                  <a:pos x="30" y="0"/>
                </a:cxn>
                <a:cxn ang="0">
                  <a:pos x="30" y="0"/>
                </a:cxn>
                <a:cxn ang="0">
                  <a:pos x="30" y="0"/>
                </a:cxn>
                <a:cxn ang="0">
                  <a:pos x="30" y="0"/>
                </a:cxn>
                <a:cxn ang="0">
                  <a:pos x="30" y="3"/>
                </a:cxn>
                <a:cxn ang="0">
                  <a:pos x="30" y="3"/>
                </a:cxn>
                <a:cxn ang="0">
                  <a:pos x="30" y="3"/>
                </a:cxn>
                <a:cxn ang="0">
                  <a:pos x="30" y="3"/>
                </a:cxn>
                <a:cxn ang="0">
                  <a:pos x="30" y="3"/>
                </a:cxn>
                <a:cxn ang="0">
                  <a:pos x="30" y="3"/>
                </a:cxn>
              </a:cxnLst>
              <a:rect l="0" t="0" r="r" b="b"/>
              <a:pathLst>
                <a:path w="30" h="3">
                  <a:moveTo>
                    <a:pt x="30" y="3"/>
                  </a:moveTo>
                  <a:lnTo>
                    <a:pt x="28" y="3"/>
                  </a:lnTo>
                  <a:lnTo>
                    <a:pt x="28" y="3"/>
                  </a:lnTo>
                  <a:lnTo>
                    <a:pt x="25" y="3"/>
                  </a:lnTo>
                  <a:lnTo>
                    <a:pt x="22" y="3"/>
                  </a:lnTo>
                  <a:lnTo>
                    <a:pt x="19" y="3"/>
                  </a:lnTo>
                  <a:lnTo>
                    <a:pt x="19" y="3"/>
                  </a:lnTo>
                  <a:lnTo>
                    <a:pt x="17" y="3"/>
                  </a:lnTo>
                  <a:lnTo>
                    <a:pt x="14" y="3"/>
                  </a:lnTo>
                  <a:lnTo>
                    <a:pt x="14" y="3"/>
                  </a:lnTo>
                  <a:lnTo>
                    <a:pt x="11" y="3"/>
                  </a:lnTo>
                  <a:lnTo>
                    <a:pt x="8" y="3"/>
                  </a:lnTo>
                  <a:lnTo>
                    <a:pt x="8" y="3"/>
                  </a:lnTo>
                  <a:lnTo>
                    <a:pt x="6" y="3"/>
                  </a:lnTo>
                  <a:lnTo>
                    <a:pt x="3"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6" y="0"/>
                  </a:lnTo>
                  <a:lnTo>
                    <a:pt x="6" y="0"/>
                  </a:lnTo>
                  <a:lnTo>
                    <a:pt x="6" y="0"/>
                  </a:lnTo>
                  <a:lnTo>
                    <a:pt x="6" y="0"/>
                  </a:lnTo>
                  <a:lnTo>
                    <a:pt x="8" y="0"/>
                  </a:lnTo>
                  <a:lnTo>
                    <a:pt x="8" y="0"/>
                  </a:lnTo>
                  <a:lnTo>
                    <a:pt x="8" y="0"/>
                  </a:lnTo>
                  <a:lnTo>
                    <a:pt x="11" y="0"/>
                  </a:lnTo>
                  <a:lnTo>
                    <a:pt x="11" y="0"/>
                  </a:lnTo>
                  <a:lnTo>
                    <a:pt x="11" y="0"/>
                  </a:lnTo>
                  <a:lnTo>
                    <a:pt x="11" y="0"/>
                  </a:lnTo>
                  <a:lnTo>
                    <a:pt x="14" y="0"/>
                  </a:lnTo>
                  <a:lnTo>
                    <a:pt x="14" y="0"/>
                  </a:lnTo>
                  <a:lnTo>
                    <a:pt x="14" y="0"/>
                  </a:lnTo>
                  <a:lnTo>
                    <a:pt x="17" y="0"/>
                  </a:lnTo>
                  <a:lnTo>
                    <a:pt x="17" y="0"/>
                  </a:lnTo>
                  <a:lnTo>
                    <a:pt x="17" y="0"/>
                  </a:lnTo>
                  <a:lnTo>
                    <a:pt x="19" y="0"/>
                  </a:lnTo>
                  <a:lnTo>
                    <a:pt x="19" y="0"/>
                  </a:lnTo>
                  <a:lnTo>
                    <a:pt x="19" y="0"/>
                  </a:lnTo>
                  <a:lnTo>
                    <a:pt x="19" y="0"/>
                  </a:lnTo>
                  <a:lnTo>
                    <a:pt x="22" y="0"/>
                  </a:lnTo>
                  <a:lnTo>
                    <a:pt x="22" y="0"/>
                  </a:lnTo>
                  <a:lnTo>
                    <a:pt x="22" y="0"/>
                  </a:lnTo>
                  <a:lnTo>
                    <a:pt x="25" y="0"/>
                  </a:lnTo>
                  <a:lnTo>
                    <a:pt x="25" y="0"/>
                  </a:lnTo>
                  <a:lnTo>
                    <a:pt x="25" y="0"/>
                  </a:lnTo>
                  <a:lnTo>
                    <a:pt x="25"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8" name="Freeform 99"/>
            <p:cNvSpPr/>
            <p:nvPr/>
          </p:nvSpPr>
          <p:spPr bwMode="auto">
            <a:xfrm>
              <a:off x="2451" y="800"/>
              <a:ext cx="30" cy="3"/>
            </a:xfrm>
            <a:custGeom>
              <a:avLst/>
              <a:gdLst/>
              <a:ahLst/>
              <a:cxnLst>
                <a:cxn ang="0">
                  <a:pos x="25" y="3"/>
                </a:cxn>
                <a:cxn ang="0">
                  <a:pos x="17" y="3"/>
                </a:cxn>
                <a:cxn ang="0">
                  <a:pos x="8" y="3"/>
                </a:cxn>
                <a:cxn ang="0">
                  <a:pos x="0" y="3"/>
                </a:cxn>
                <a:cxn ang="0">
                  <a:pos x="0" y="3"/>
                </a:cxn>
                <a:cxn ang="0">
                  <a:pos x="0" y="3"/>
                </a:cxn>
                <a:cxn ang="0">
                  <a:pos x="0" y="3"/>
                </a:cxn>
                <a:cxn ang="0">
                  <a:pos x="0" y="3"/>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11" y="0"/>
                </a:cxn>
                <a:cxn ang="0">
                  <a:pos x="14" y="0"/>
                </a:cxn>
                <a:cxn ang="0">
                  <a:pos x="17" y="0"/>
                </a:cxn>
                <a:cxn ang="0">
                  <a:pos x="19" y="0"/>
                </a:cxn>
                <a:cxn ang="0">
                  <a:pos x="25" y="0"/>
                </a:cxn>
                <a:cxn ang="0">
                  <a:pos x="28" y="0"/>
                </a:cxn>
                <a:cxn ang="0">
                  <a:pos x="28" y="0"/>
                </a:cxn>
                <a:cxn ang="0">
                  <a:pos x="28" y="0"/>
                </a:cxn>
                <a:cxn ang="0">
                  <a:pos x="28" y="0"/>
                </a:cxn>
                <a:cxn ang="0">
                  <a:pos x="28" y="0"/>
                </a:cxn>
                <a:cxn ang="0">
                  <a:pos x="28" y="0"/>
                </a:cxn>
                <a:cxn ang="0">
                  <a:pos x="28" y="0"/>
                </a:cxn>
                <a:cxn ang="0">
                  <a:pos x="30" y="0"/>
                </a:cxn>
                <a:cxn ang="0">
                  <a:pos x="30" y="0"/>
                </a:cxn>
                <a:cxn ang="0">
                  <a:pos x="30" y="0"/>
                </a:cxn>
                <a:cxn ang="0">
                  <a:pos x="30" y="0"/>
                </a:cxn>
                <a:cxn ang="0">
                  <a:pos x="30" y="0"/>
                </a:cxn>
                <a:cxn ang="0">
                  <a:pos x="30" y="0"/>
                </a:cxn>
                <a:cxn ang="0">
                  <a:pos x="30" y="3"/>
                </a:cxn>
                <a:cxn ang="0">
                  <a:pos x="30" y="3"/>
                </a:cxn>
                <a:cxn ang="0">
                  <a:pos x="30" y="3"/>
                </a:cxn>
                <a:cxn ang="0">
                  <a:pos x="30" y="3"/>
                </a:cxn>
                <a:cxn ang="0">
                  <a:pos x="30" y="3"/>
                </a:cxn>
                <a:cxn ang="0">
                  <a:pos x="30" y="3"/>
                </a:cxn>
              </a:cxnLst>
              <a:rect l="0" t="0" r="r" b="b"/>
              <a:pathLst>
                <a:path w="30" h="3">
                  <a:moveTo>
                    <a:pt x="30" y="3"/>
                  </a:moveTo>
                  <a:lnTo>
                    <a:pt x="28" y="3"/>
                  </a:lnTo>
                  <a:lnTo>
                    <a:pt x="28" y="3"/>
                  </a:lnTo>
                  <a:lnTo>
                    <a:pt x="25" y="3"/>
                  </a:lnTo>
                  <a:lnTo>
                    <a:pt x="22" y="3"/>
                  </a:lnTo>
                  <a:lnTo>
                    <a:pt x="19" y="3"/>
                  </a:lnTo>
                  <a:lnTo>
                    <a:pt x="19" y="3"/>
                  </a:lnTo>
                  <a:lnTo>
                    <a:pt x="17" y="3"/>
                  </a:lnTo>
                  <a:lnTo>
                    <a:pt x="14" y="3"/>
                  </a:lnTo>
                  <a:lnTo>
                    <a:pt x="14" y="3"/>
                  </a:lnTo>
                  <a:lnTo>
                    <a:pt x="11" y="3"/>
                  </a:lnTo>
                  <a:lnTo>
                    <a:pt x="8" y="3"/>
                  </a:lnTo>
                  <a:lnTo>
                    <a:pt x="8" y="3"/>
                  </a:lnTo>
                  <a:lnTo>
                    <a:pt x="6" y="3"/>
                  </a:lnTo>
                  <a:lnTo>
                    <a:pt x="3"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6" y="0"/>
                  </a:lnTo>
                  <a:lnTo>
                    <a:pt x="6" y="0"/>
                  </a:lnTo>
                  <a:lnTo>
                    <a:pt x="6" y="0"/>
                  </a:lnTo>
                  <a:lnTo>
                    <a:pt x="6" y="0"/>
                  </a:lnTo>
                  <a:lnTo>
                    <a:pt x="8" y="0"/>
                  </a:lnTo>
                  <a:lnTo>
                    <a:pt x="8" y="0"/>
                  </a:lnTo>
                  <a:lnTo>
                    <a:pt x="8" y="0"/>
                  </a:lnTo>
                  <a:lnTo>
                    <a:pt x="11" y="0"/>
                  </a:lnTo>
                  <a:lnTo>
                    <a:pt x="11" y="0"/>
                  </a:lnTo>
                  <a:lnTo>
                    <a:pt x="11" y="0"/>
                  </a:lnTo>
                  <a:lnTo>
                    <a:pt x="11" y="0"/>
                  </a:lnTo>
                  <a:lnTo>
                    <a:pt x="14" y="0"/>
                  </a:lnTo>
                  <a:lnTo>
                    <a:pt x="14" y="0"/>
                  </a:lnTo>
                  <a:lnTo>
                    <a:pt x="14" y="0"/>
                  </a:lnTo>
                  <a:lnTo>
                    <a:pt x="17" y="0"/>
                  </a:lnTo>
                  <a:lnTo>
                    <a:pt x="17" y="0"/>
                  </a:lnTo>
                  <a:lnTo>
                    <a:pt x="17" y="0"/>
                  </a:lnTo>
                  <a:lnTo>
                    <a:pt x="19" y="0"/>
                  </a:lnTo>
                  <a:lnTo>
                    <a:pt x="19" y="0"/>
                  </a:lnTo>
                  <a:lnTo>
                    <a:pt x="19" y="0"/>
                  </a:lnTo>
                  <a:lnTo>
                    <a:pt x="19" y="0"/>
                  </a:lnTo>
                  <a:lnTo>
                    <a:pt x="22" y="0"/>
                  </a:lnTo>
                  <a:lnTo>
                    <a:pt x="22" y="0"/>
                  </a:lnTo>
                  <a:lnTo>
                    <a:pt x="22" y="0"/>
                  </a:lnTo>
                  <a:lnTo>
                    <a:pt x="25" y="0"/>
                  </a:lnTo>
                  <a:lnTo>
                    <a:pt x="25" y="0"/>
                  </a:lnTo>
                  <a:lnTo>
                    <a:pt x="25" y="0"/>
                  </a:lnTo>
                  <a:lnTo>
                    <a:pt x="25"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28"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path>
              </a:pathLst>
            </a:custGeom>
            <a:noFill/>
            <a:ln w="0">
              <a:solidFill>
                <a:srgbClr val="121415"/>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59" name="Freeform 100"/>
            <p:cNvSpPr/>
            <p:nvPr/>
          </p:nvSpPr>
          <p:spPr bwMode="auto">
            <a:xfrm>
              <a:off x="2451" y="814"/>
              <a:ext cx="30" cy="3"/>
            </a:xfrm>
            <a:custGeom>
              <a:avLst/>
              <a:gdLst/>
              <a:ahLst/>
              <a:cxnLst>
                <a:cxn ang="0">
                  <a:pos x="6" y="0"/>
                </a:cxn>
                <a:cxn ang="0">
                  <a:pos x="14" y="0"/>
                </a:cxn>
                <a:cxn ang="0">
                  <a:pos x="19"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 ang="0">
                  <a:pos x="30" y="0"/>
                </a:cxn>
                <a:cxn ang="0">
                  <a:pos x="30" y="3"/>
                </a:cxn>
                <a:cxn ang="0">
                  <a:pos x="30" y="3"/>
                </a:cxn>
                <a:cxn ang="0">
                  <a:pos x="30" y="3"/>
                </a:cxn>
                <a:cxn ang="0">
                  <a:pos x="30" y="3"/>
                </a:cxn>
                <a:cxn ang="0">
                  <a:pos x="28" y="3"/>
                </a:cxn>
                <a:cxn ang="0">
                  <a:pos x="28" y="3"/>
                </a:cxn>
                <a:cxn ang="0">
                  <a:pos x="28" y="3"/>
                </a:cxn>
                <a:cxn ang="0">
                  <a:pos x="28" y="3"/>
                </a:cxn>
                <a:cxn ang="0">
                  <a:pos x="28" y="3"/>
                </a:cxn>
                <a:cxn ang="0">
                  <a:pos x="25" y="3"/>
                </a:cxn>
                <a:cxn ang="0">
                  <a:pos x="22" y="3"/>
                </a:cxn>
                <a:cxn ang="0">
                  <a:pos x="19" y="3"/>
                </a:cxn>
                <a:cxn ang="0">
                  <a:pos x="17" y="3"/>
                </a:cxn>
                <a:cxn ang="0">
                  <a:pos x="17" y="3"/>
                </a:cxn>
                <a:cxn ang="0">
                  <a:pos x="14" y="3"/>
                </a:cxn>
                <a:cxn ang="0">
                  <a:pos x="11" y="3"/>
                </a:cxn>
                <a:cxn ang="0">
                  <a:pos x="8" y="3"/>
                </a:cxn>
                <a:cxn ang="0">
                  <a:pos x="6" y="3"/>
                </a:cxn>
                <a:cxn ang="0">
                  <a:pos x="6" y="3"/>
                </a:cxn>
                <a:cxn ang="0">
                  <a:pos x="3" y="3"/>
                </a:cxn>
                <a:cxn ang="0">
                  <a:pos x="3" y="3"/>
                </a:cxn>
                <a:cxn ang="0">
                  <a:pos x="3"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0"/>
                </a:cxn>
                <a:cxn ang="0">
                  <a:pos x="0" y="0"/>
                </a:cxn>
                <a:cxn ang="0">
                  <a:pos x="0" y="0"/>
                </a:cxn>
              </a:cxnLst>
              <a:rect l="0" t="0" r="r" b="b"/>
              <a:pathLst>
                <a:path w="30" h="3">
                  <a:moveTo>
                    <a:pt x="0" y="0"/>
                  </a:moveTo>
                  <a:lnTo>
                    <a:pt x="3"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5" y="3"/>
                  </a:lnTo>
                  <a:lnTo>
                    <a:pt x="25" y="3"/>
                  </a:lnTo>
                  <a:lnTo>
                    <a:pt x="25" y="3"/>
                  </a:lnTo>
                  <a:lnTo>
                    <a:pt x="25" y="3"/>
                  </a:lnTo>
                  <a:lnTo>
                    <a:pt x="25" y="3"/>
                  </a:lnTo>
                  <a:lnTo>
                    <a:pt x="22" y="3"/>
                  </a:lnTo>
                  <a:lnTo>
                    <a:pt x="22" y="3"/>
                  </a:lnTo>
                  <a:lnTo>
                    <a:pt x="22" y="3"/>
                  </a:lnTo>
                  <a:lnTo>
                    <a:pt x="22" y="3"/>
                  </a:lnTo>
                  <a:lnTo>
                    <a:pt x="22" y="3"/>
                  </a:lnTo>
                  <a:lnTo>
                    <a:pt x="19" y="3"/>
                  </a:lnTo>
                  <a:lnTo>
                    <a:pt x="19" y="3"/>
                  </a:lnTo>
                  <a:lnTo>
                    <a:pt x="19" y="3"/>
                  </a:lnTo>
                  <a:lnTo>
                    <a:pt x="19" y="3"/>
                  </a:lnTo>
                  <a:lnTo>
                    <a:pt x="19" y="3"/>
                  </a:lnTo>
                  <a:lnTo>
                    <a:pt x="17" y="3"/>
                  </a:lnTo>
                  <a:lnTo>
                    <a:pt x="17" y="3"/>
                  </a:lnTo>
                  <a:lnTo>
                    <a:pt x="17" y="3"/>
                  </a:lnTo>
                  <a:lnTo>
                    <a:pt x="17" y="3"/>
                  </a:lnTo>
                  <a:lnTo>
                    <a:pt x="17" y="3"/>
                  </a:lnTo>
                  <a:lnTo>
                    <a:pt x="14" y="3"/>
                  </a:lnTo>
                  <a:lnTo>
                    <a:pt x="14" y="3"/>
                  </a:lnTo>
                  <a:lnTo>
                    <a:pt x="14" y="3"/>
                  </a:lnTo>
                  <a:lnTo>
                    <a:pt x="14" y="3"/>
                  </a:lnTo>
                  <a:lnTo>
                    <a:pt x="14" y="3"/>
                  </a:lnTo>
                  <a:lnTo>
                    <a:pt x="11" y="3"/>
                  </a:lnTo>
                  <a:lnTo>
                    <a:pt x="11" y="3"/>
                  </a:lnTo>
                  <a:lnTo>
                    <a:pt x="11" y="3"/>
                  </a:lnTo>
                  <a:lnTo>
                    <a:pt x="11" y="3"/>
                  </a:lnTo>
                  <a:lnTo>
                    <a:pt x="11" y="3"/>
                  </a:lnTo>
                  <a:lnTo>
                    <a:pt x="8" y="3"/>
                  </a:lnTo>
                  <a:lnTo>
                    <a:pt x="8" y="3"/>
                  </a:lnTo>
                  <a:lnTo>
                    <a:pt x="8" y="3"/>
                  </a:lnTo>
                  <a:lnTo>
                    <a:pt x="8" y="3"/>
                  </a:lnTo>
                  <a:lnTo>
                    <a:pt x="8" y="3"/>
                  </a:lnTo>
                  <a:lnTo>
                    <a:pt x="6" y="3"/>
                  </a:lnTo>
                  <a:lnTo>
                    <a:pt x="6" y="3"/>
                  </a:lnTo>
                  <a:lnTo>
                    <a:pt x="6" y="3"/>
                  </a:lnTo>
                  <a:lnTo>
                    <a:pt x="6" y="3"/>
                  </a:lnTo>
                  <a:lnTo>
                    <a:pt x="6"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DEDDE0"/>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0" name="Freeform 101"/>
            <p:cNvSpPr/>
            <p:nvPr/>
          </p:nvSpPr>
          <p:spPr bwMode="auto">
            <a:xfrm>
              <a:off x="2451" y="814"/>
              <a:ext cx="30" cy="3"/>
            </a:xfrm>
            <a:custGeom>
              <a:avLst/>
              <a:gdLst/>
              <a:ahLst/>
              <a:cxnLst>
                <a:cxn ang="0">
                  <a:pos x="6" y="0"/>
                </a:cxn>
                <a:cxn ang="0">
                  <a:pos x="14" y="0"/>
                </a:cxn>
                <a:cxn ang="0">
                  <a:pos x="19"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 ang="0">
                  <a:pos x="30" y="0"/>
                </a:cxn>
                <a:cxn ang="0">
                  <a:pos x="30" y="3"/>
                </a:cxn>
                <a:cxn ang="0">
                  <a:pos x="30" y="3"/>
                </a:cxn>
                <a:cxn ang="0">
                  <a:pos x="30" y="3"/>
                </a:cxn>
                <a:cxn ang="0">
                  <a:pos x="30" y="3"/>
                </a:cxn>
                <a:cxn ang="0">
                  <a:pos x="28" y="3"/>
                </a:cxn>
                <a:cxn ang="0">
                  <a:pos x="28" y="3"/>
                </a:cxn>
                <a:cxn ang="0">
                  <a:pos x="28" y="3"/>
                </a:cxn>
                <a:cxn ang="0">
                  <a:pos x="28" y="3"/>
                </a:cxn>
                <a:cxn ang="0">
                  <a:pos x="28" y="3"/>
                </a:cxn>
                <a:cxn ang="0">
                  <a:pos x="25" y="3"/>
                </a:cxn>
                <a:cxn ang="0">
                  <a:pos x="22" y="3"/>
                </a:cxn>
                <a:cxn ang="0">
                  <a:pos x="19" y="3"/>
                </a:cxn>
                <a:cxn ang="0">
                  <a:pos x="17" y="3"/>
                </a:cxn>
                <a:cxn ang="0">
                  <a:pos x="17" y="3"/>
                </a:cxn>
                <a:cxn ang="0">
                  <a:pos x="14" y="3"/>
                </a:cxn>
                <a:cxn ang="0">
                  <a:pos x="11" y="3"/>
                </a:cxn>
                <a:cxn ang="0">
                  <a:pos x="8" y="3"/>
                </a:cxn>
                <a:cxn ang="0">
                  <a:pos x="6" y="3"/>
                </a:cxn>
                <a:cxn ang="0">
                  <a:pos x="6" y="3"/>
                </a:cxn>
                <a:cxn ang="0">
                  <a:pos x="3" y="3"/>
                </a:cxn>
                <a:cxn ang="0">
                  <a:pos x="3" y="3"/>
                </a:cxn>
                <a:cxn ang="0">
                  <a:pos x="3"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0"/>
                </a:cxn>
                <a:cxn ang="0">
                  <a:pos x="0" y="0"/>
                </a:cxn>
                <a:cxn ang="0">
                  <a:pos x="0" y="0"/>
                </a:cxn>
              </a:cxnLst>
              <a:rect l="0" t="0" r="r" b="b"/>
              <a:pathLst>
                <a:path w="30" h="3">
                  <a:moveTo>
                    <a:pt x="0" y="0"/>
                  </a:moveTo>
                  <a:lnTo>
                    <a:pt x="3"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0"/>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30"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8" y="3"/>
                  </a:lnTo>
                  <a:lnTo>
                    <a:pt x="25" y="3"/>
                  </a:lnTo>
                  <a:lnTo>
                    <a:pt x="25" y="3"/>
                  </a:lnTo>
                  <a:lnTo>
                    <a:pt x="25" y="3"/>
                  </a:lnTo>
                  <a:lnTo>
                    <a:pt x="25" y="3"/>
                  </a:lnTo>
                  <a:lnTo>
                    <a:pt x="25" y="3"/>
                  </a:lnTo>
                  <a:lnTo>
                    <a:pt x="22" y="3"/>
                  </a:lnTo>
                  <a:lnTo>
                    <a:pt x="22" y="3"/>
                  </a:lnTo>
                  <a:lnTo>
                    <a:pt x="22" y="3"/>
                  </a:lnTo>
                  <a:lnTo>
                    <a:pt x="22" y="3"/>
                  </a:lnTo>
                  <a:lnTo>
                    <a:pt x="22" y="3"/>
                  </a:lnTo>
                  <a:lnTo>
                    <a:pt x="19" y="3"/>
                  </a:lnTo>
                  <a:lnTo>
                    <a:pt x="19" y="3"/>
                  </a:lnTo>
                  <a:lnTo>
                    <a:pt x="19" y="3"/>
                  </a:lnTo>
                  <a:lnTo>
                    <a:pt x="19" y="3"/>
                  </a:lnTo>
                  <a:lnTo>
                    <a:pt x="19" y="3"/>
                  </a:lnTo>
                  <a:lnTo>
                    <a:pt x="17" y="3"/>
                  </a:lnTo>
                  <a:lnTo>
                    <a:pt x="17" y="3"/>
                  </a:lnTo>
                  <a:lnTo>
                    <a:pt x="17" y="3"/>
                  </a:lnTo>
                  <a:lnTo>
                    <a:pt x="17" y="3"/>
                  </a:lnTo>
                  <a:lnTo>
                    <a:pt x="17" y="3"/>
                  </a:lnTo>
                  <a:lnTo>
                    <a:pt x="14" y="3"/>
                  </a:lnTo>
                  <a:lnTo>
                    <a:pt x="14" y="3"/>
                  </a:lnTo>
                  <a:lnTo>
                    <a:pt x="14" y="3"/>
                  </a:lnTo>
                  <a:lnTo>
                    <a:pt x="14" y="3"/>
                  </a:lnTo>
                  <a:lnTo>
                    <a:pt x="14" y="3"/>
                  </a:lnTo>
                  <a:lnTo>
                    <a:pt x="11" y="3"/>
                  </a:lnTo>
                  <a:lnTo>
                    <a:pt x="11" y="3"/>
                  </a:lnTo>
                  <a:lnTo>
                    <a:pt x="11" y="3"/>
                  </a:lnTo>
                  <a:lnTo>
                    <a:pt x="11" y="3"/>
                  </a:lnTo>
                  <a:lnTo>
                    <a:pt x="11" y="3"/>
                  </a:lnTo>
                  <a:lnTo>
                    <a:pt x="8" y="3"/>
                  </a:lnTo>
                  <a:lnTo>
                    <a:pt x="8" y="3"/>
                  </a:lnTo>
                  <a:lnTo>
                    <a:pt x="8" y="3"/>
                  </a:lnTo>
                  <a:lnTo>
                    <a:pt x="8" y="3"/>
                  </a:lnTo>
                  <a:lnTo>
                    <a:pt x="8" y="3"/>
                  </a:lnTo>
                  <a:lnTo>
                    <a:pt x="6" y="3"/>
                  </a:lnTo>
                  <a:lnTo>
                    <a:pt x="6" y="3"/>
                  </a:lnTo>
                  <a:lnTo>
                    <a:pt x="6" y="3"/>
                  </a:lnTo>
                  <a:lnTo>
                    <a:pt x="6" y="3"/>
                  </a:lnTo>
                  <a:lnTo>
                    <a:pt x="6"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0" y="0"/>
                  </a:lnTo>
                  <a:lnTo>
                    <a:pt x="0" y="0"/>
                  </a:lnTo>
                  <a:lnTo>
                    <a:pt x="0" y="0"/>
                  </a:lnTo>
                  <a:lnTo>
                    <a:pt x="0" y="0"/>
                  </a:lnTo>
                  <a:lnTo>
                    <a:pt x="0" y="0"/>
                  </a:lnTo>
                  <a:lnTo>
                    <a:pt x="0" y="0"/>
                  </a:lnTo>
                  <a:lnTo>
                    <a:pt x="0" y="0"/>
                  </a:lnTo>
                  <a:lnTo>
                    <a:pt x="0" y="0"/>
                  </a:lnTo>
                  <a:lnTo>
                    <a:pt x="0" y="0"/>
                  </a:lnTo>
                  <a:lnTo>
                    <a:pt x="0" y="0"/>
                  </a:lnTo>
                  <a:lnTo>
                    <a:pt x="0" y="0"/>
                  </a:lnTo>
                  <a:lnTo>
                    <a:pt x="0" y="0"/>
                  </a:lnTo>
                </a:path>
              </a:pathLst>
            </a:custGeom>
            <a:noFill/>
            <a:ln w="0">
              <a:solidFill>
                <a:srgbClr val="121415"/>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1" name="Freeform 102"/>
            <p:cNvSpPr/>
            <p:nvPr/>
          </p:nvSpPr>
          <p:spPr bwMode="auto">
            <a:xfrm>
              <a:off x="2457" y="803"/>
              <a:ext cx="19" cy="11"/>
            </a:xfrm>
            <a:custGeom>
              <a:avLst/>
              <a:gdLst/>
              <a:ahLst/>
              <a:cxnLst>
                <a:cxn ang="0">
                  <a:pos x="2" y="0"/>
                </a:cxn>
                <a:cxn ang="0">
                  <a:pos x="2" y="0"/>
                </a:cxn>
                <a:cxn ang="0">
                  <a:pos x="5" y="0"/>
                </a:cxn>
                <a:cxn ang="0">
                  <a:pos x="8" y="0"/>
                </a:cxn>
                <a:cxn ang="0">
                  <a:pos x="11" y="0"/>
                </a:cxn>
                <a:cxn ang="0">
                  <a:pos x="13" y="0"/>
                </a:cxn>
                <a:cxn ang="0">
                  <a:pos x="13" y="0"/>
                </a:cxn>
                <a:cxn ang="0">
                  <a:pos x="16" y="0"/>
                </a:cxn>
                <a:cxn ang="0">
                  <a:pos x="19" y="0"/>
                </a:cxn>
                <a:cxn ang="0">
                  <a:pos x="19" y="3"/>
                </a:cxn>
                <a:cxn ang="0">
                  <a:pos x="19" y="3"/>
                </a:cxn>
                <a:cxn ang="0">
                  <a:pos x="19" y="6"/>
                </a:cxn>
                <a:cxn ang="0">
                  <a:pos x="19" y="6"/>
                </a:cxn>
                <a:cxn ang="0">
                  <a:pos x="19" y="8"/>
                </a:cxn>
                <a:cxn ang="0">
                  <a:pos x="19" y="8"/>
                </a:cxn>
                <a:cxn ang="0">
                  <a:pos x="19" y="11"/>
                </a:cxn>
                <a:cxn ang="0">
                  <a:pos x="16" y="11"/>
                </a:cxn>
                <a:cxn ang="0">
                  <a:pos x="13" y="11"/>
                </a:cxn>
                <a:cxn ang="0">
                  <a:pos x="13" y="11"/>
                </a:cxn>
                <a:cxn ang="0">
                  <a:pos x="11" y="11"/>
                </a:cxn>
                <a:cxn ang="0">
                  <a:pos x="8" y="11"/>
                </a:cxn>
                <a:cxn ang="0">
                  <a:pos x="5" y="11"/>
                </a:cxn>
                <a:cxn ang="0">
                  <a:pos x="2" y="11"/>
                </a:cxn>
                <a:cxn ang="0">
                  <a:pos x="2" y="11"/>
                </a:cxn>
                <a:cxn ang="0">
                  <a:pos x="0" y="11"/>
                </a:cxn>
                <a:cxn ang="0">
                  <a:pos x="0" y="8"/>
                </a:cxn>
                <a:cxn ang="0">
                  <a:pos x="0" y="8"/>
                </a:cxn>
                <a:cxn ang="0">
                  <a:pos x="0" y="6"/>
                </a:cxn>
                <a:cxn ang="0">
                  <a:pos x="0" y="6"/>
                </a:cxn>
                <a:cxn ang="0">
                  <a:pos x="0" y="3"/>
                </a:cxn>
                <a:cxn ang="0">
                  <a:pos x="0" y="3"/>
                </a:cxn>
                <a:cxn ang="0">
                  <a:pos x="0" y="0"/>
                </a:cxn>
              </a:cxnLst>
              <a:rect l="0" t="0" r="r" b="b"/>
              <a:pathLst>
                <a:path w="19" h="11">
                  <a:moveTo>
                    <a:pt x="0" y="0"/>
                  </a:moveTo>
                  <a:lnTo>
                    <a:pt x="2" y="0"/>
                  </a:lnTo>
                  <a:lnTo>
                    <a:pt x="2" y="0"/>
                  </a:lnTo>
                  <a:lnTo>
                    <a:pt x="2" y="0"/>
                  </a:lnTo>
                  <a:lnTo>
                    <a:pt x="5" y="0"/>
                  </a:lnTo>
                  <a:lnTo>
                    <a:pt x="5" y="0"/>
                  </a:lnTo>
                  <a:lnTo>
                    <a:pt x="8" y="0"/>
                  </a:lnTo>
                  <a:lnTo>
                    <a:pt x="8" y="0"/>
                  </a:lnTo>
                  <a:lnTo>
                    <a:pt x="8" y="0"/>
                  </a:lnTo>
                  <a:lnTo>
                    <a:pt x="11" y="0"/>
                  </a:lnTo>
                  <a:lnTo>
                    <a:pt x="11" y="0"/>
                  </a:lnTo>
                  <a:lnTo>
                    <a:pt x="13" y="0"/>
                  </a:lnTo>
                  <a:lnTo>
                    <a:pt x="13" y="0"/>
                  </a:lnTo>
                  <a:lnTo>
                    <a:pt x="13" y="0"/>
                  </a:lnTo>
                  <a:lnTo>
                    <a:pt x="16" y="0"/>
                  </a:lnTo>
                  <a:lnTo>
                    <a:pt x="16" y="0"/>
                  </a:lnTo>
                  <a:lnTo>
                    <a:pt x="19" y="0"/>
                  </a:lnTo>
                  <a:lnTo>
                    <a:pt x="19" y="0"/>
                  </a:lnTo>
                  <a:lnTo>
                    <a:pt x="19" y="0"/>
                  </a:lnTo>
                  <a:lnTo>
                    <a:pt x="19" y="3"/>
                  </a:lnTo>
                  <a:lnTo>
                    <a:pt x="19" y="3"/>
                  </a:lnTo>
                  <a:lnTo>
                    <a:pt x="19" y="3"/>
                  </a:lnTo>
                  <a:lnTo>
                    <a:pt x="19" y="3"/>
                  </a:lnTo>
                  <a:lnTo>
                    <a:pt x="19" y="6"/>
                  </a:lnTo>
                  <a:lnTo>
                    <a:pt x="19" y="6"/>
                  </a:lnTo>
                  <a:lnTo>
                    <a:pt x="19" y="6"/>
                  </a:lnTo>
                  <a:lnTo>
                    <a:pt x="19" y="6"/>
                  </a:lnTo>
                  <a:lnTo>
                    <a:pt x="19" y="8"/>
                  </a:lnTo>
                  <a:lnTo>
                    <a:pt x="19" y="8"/>
                  </a:lnTo>
                  <a:lnTo>
                    <a:pt x="19" y="8"/>
                  </a:lnTo>
                  <a:lnTo>
                    <a:pt x="19" y="8"/>
                  </a:lnTo>
                  <a:lnTo>
                    <a:pt x="19" y="11"/>
                  </a:lnTo>
                  <a:lnTo>
                    <a:pt x="19" y="11"/>
                  </a:lnTo>
                  <a:lnTo>
                    <a:pt x="16" y="11"/>
                  </a:lnTo>
                  <a:lnTo>
                    <a:pt x="16" y="11"/>
                  </a:lnTo>
                  <a:lnTo>
                    <a:pt x="13" y="11"/>
                  </a:lnTo>
                  <a:lnTo>
                    <a:pt x="13" y="11"/>
                  </a:lnTo>
                  <a:lnTo>
                    <a:pt x="13" y="11"/>
                  </a:lnTo>
                  <a:lnTo>
                    <a:pt x="11" y="11"/>
                  </a:lnTo>
                  <a:lnTo>
                    <a:pt x="11" y="11"/>
                  </a:lnTo>
                  <a:lnTo>
                    <a:pt x="8" y="11"/>
                  </a:lnTo>
                  <a:lnTo>
                    <a:pt x="8" y="11"/>
                  </a:lnTo>
                  <a:lnTo>
                    <a:pt x="8" y="11"/>
                  </a:lnTo>
                  <a:lnTo>
                    <a:pt x="5" y="11"/>
                  </a:lnTo>
                  <a:lnTo>
                    <a:pt x="5" y="11"/>
                  </a:lnTo>
                  <a:lnTo>
                    <a:pt x="2" y="11"/>
                  </a:lnTo>
                  <a:lnTo>
                    <a:pt x="2" y="11"/>
                  </a:lnTo>
                  <a:lnTo>
                    <a:pt x="2" y="11"/>
                  </a:lnTo>
                  <a:lnTo>
                    <a:pt x="0" y="11"/>
                  </a:lnTo>
                  <a:lnTo>
                    <a:pt x="0" y="11"/>
                  </a:lnTo>
                  <a:lnTo>
                    <a:pt x="0" y="11"/>
                  </a:lnTo>
                  <a:lnTo>
                    <a:pt x="0" y="8"/>
                  </a:lnTo>
                  <a:lnTo>
                    <a:pt x="0" y="8"/>
                  </a:lnTo>
                  <a:lnTo>
                    <a:pt x="0" y="8"/>
                  </a:lnTo>
                  <a:lnTo>
                    <a:pt x="0" y="8"/>
                  </a:lnTo>
                  <a:lnTo>
                    <a:pt x="0" y="6"/>
                  </a:lnTo>
                  <a:lnTo>
                    <a:pt x="0" y="6"/>
                  </a:lnTo>
                  <a:lnTo>
                    <a:pt x="0" y="6"/>
                  </a:lnTo>
                  <a:lnTo>
                    <a:pt x="0" y="3"/>
                  </a:lnTo>
                  <a:lnTo>
                    <a:pt x="0" y="3"/>
                  </a:lnTo>
                  <a:lnTo>
                    <a:pt x="0" y="3"/>
                  </a:lnTo>
                  <a:lnTo>
                    <a:pt x="0" y="3"/>
                  </a:lnTo>
                  <a:lnTo>
                    <a:pt x="0" y="0"/>
                  </a:lnTo>
                  <a:lnTo>
                    <a:pt x="0" y="0"/>
                  </a:lnTo>
                  <a:lnTo>
                    <a:pt x="0"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2" name="Freeform 103"/>
            <p:cNvSpPr/>
            <p:nvPr/>
          </p:nvSpPr>
          <p:spPr bwMode="auto">
            <a:xfrm>
              <a:off x="2457" y="803"/>
              <a:ext cx="19" cy="11"/>
            </a:xfrm>
            <a:custGeom>
              <a:avLst/>
              <a:gdLst/>
              <a:ahLst/>
              <a:cxnLst>
                <a:cxn ang="0">
                  <a:pos x="2" y="0"/>
                </a:cxn>
                <a:cxn ang="0">
                  <a:pos x="2" y="0"/>
                </a:cxn>
                <a:cxn ang="0">
                  <a:pos x="5" y="0"/>
                </a:cxn>
                <a:cxn ang="0">
                  <a:pos x="8" y="0"/>
                </a:cxn>
                <a:cxn ang="0">
                  <a:pos x="11" y="0"/>
                </a:cxn>
                <a:cxn ang="0">
                  <a:pos x="13" y="0"/>
                </a:cxn>
                <a:cxn ang="0">
                  <a:pos x="13" y="0"/>
                </a:cxn>
                <a:cxn ang="0">
                  <a:pos x="16" y="0"/>
                </a:cxn>
                <a:cxn ang="0">
                  <a:pos x="19" y="0"/>
                </a:cxn>
                <a:cxn ang="0">
                  <a:pos x="19" y="3"/>
                </a:cxn>
                <a:cxn ang="0">
                  <a:pos x="19" y="3"/>
                </a:cxn>
                <a:cxn ang="0">
                  <a:pos x="19" y="6"/>
                </a:cxn>
                <a:cxn ang="0">
                  <a:pos x="19" y="6"/>
                </a:cxn>
                <a:cxn ang="0">
                  <a:pos x="19" y="8"/>
                </a:cxn>
                <a:cxn ang="0">
                  <a:pos x="19" y="8"/>
                </a:cxn>
                <a:cxn ang="0">
                  <a:pos x="19" y="11"/>
                </a:cxn>
                <a:cxn ang="0">
                  <a:pos x="16" y="11"/>
                </a:cxn>
                <a:cxn ang="0">
                  <a:pos x="13" y="11"/>
                </a:cxn>
                <a:cxn ang="0">
                  <a:pos x="13" y="11"/>
                </a:cxn>
                <a:cxn ang="0">
                  <a:pos x="11" y="11"/>
                </a:cxn>
                <a:cxn ang="0">
                  <a:pos x="8" y="11"/>
                </a:cxn>
                <a:cxn ang="0">
                  <a:pos x="5" y="11"/>
                </a:cxn>
                <a:cxn ang="0">
                  <a:pos x="2" y="11"/>
                </a:cxn>
                <a:cxn ang="0">
                  <a:pos x="2" y="11"/>
                </a:cxn>
                <a:cxn ang="0">
                  <a:pos x="0" y="11"/>
                </a:cxn>
                <a:cxn ang="0">
                  <a:pos x="0" y="8"/>
                </a:cxn>
                <a:cxn ang="0">
                  <a:pos x="0" y="8"/>
                </a:cxn>
                <a:cxn ang="0">
                  <a:pos x="0" y="6"/>
                </a:cxn>
                <a:cxn ang="0">
                  <a:pos x="0" y="6"/>
                </a:cxn>
                <a:cxn ang="0">
                  <a:pos x="0" y="3"/>
                </a:cxn>
                <a:cxn ang="0">
                  <a:pos x="0" y="3"/>
                </a:cxn>
                <a:cxn ang="0">
                  <a:pos x="0" y="0"/>
                </a:cxn>
              </a:cxnLst>
              <a:rect l="0" t="0" r="r" b="b"/>
              <a:pathLst>
                <a:path w="19" h="11">
                  <a:moveTo>
                    <a:pt x="0" y="0"/>
                  </a:moveTo>
                  <a:lnTo>
                    <a:pt x="2" y="0"/>
                  </a:lnTo>
                  <a:lnTo>
                    <a:pt x="2" y="0"/>
                  </a:lnTo>
                  <a:lnTo>
                    <a:pt x="2" y="0"/>
                  </a:lnTo>
                  <a:lnTo>
                    <a:pt x="5" y="0"/>
                  </a:lnTo>
                  <a:lnTo>
                    <a:pt x="5" y="0"/>
                  </a:lnTo>
                  <a:lnTo>
                    <a:pt x="8" y="0"/>
                  </a:lnTo>
                  <a:lnTo>
                    <a:pt x="8" y="0"/>
                  </a:lnTo>
                  <a:lnTo>
                    <a:pt x="8" y="0"/>
                  </a:lnTo>
                  <a:lnTo>
                    <a:pt x="11" y="0"/>
                  </a:lnTo>
                  <a:lnTo>
                    <a:pt x="11" y="0"/>
                  </a:lnTo>
                  <a:lnTo>
                    <a:pt x="13" y="0"/>
                  </a:lnTo>
                  <a:lnTo>
                    <a:pt x="13" y="0"/>
                  </a:lnTo>
                  <a:lnTo>
                    <a:pt x="13" y="0"/>
                  </a:lnTo>
                  <a:lnTo>
                    <a:pt x="16" y="0"/>
                  </a:lnTo>
                  <a:lnTo>
                    <a:pt x="16" y="0"/>
                  </a:lnTo>
                  <a:lnTo>
                    <a:pt x="19" y="0"/>
                  </a:lnTo>
                  <a:lnTo>
                    <a:pt x="19" y="0"/>
                  </a:lnTo>
                  <a:lnTo>
                    <a:pt x="19" y="0"/>
                  </a:lnTo>
                  <a:lnTo>
                    <a:pt x="19" y="3"/>
                  </a:lnTo>
                  <a:lnTo>
                    <a:pt x="19" y="3"/>
                  </a:lnTo>
                  <a:lnTo>
                    <a:pt x="19" y="3"/>
                  </a:lnTo>
                  <a:lnTo>
                    <a:pt x="19" y="3"/>
                  </a:lnTo>
                  <a:lnTo>
                    <a:pt x="19" y="6"/>
                  </a:lnTo>
                  <a:lnTo>
                    <a:pt x="19" y="6"/>
                  </a:lnTo>
                  <a:lnTo>
                    <a:pt x="19" y="6"/>
                  </a:lnTo>
                  <a:lnTo>
                    <a:pt x="19" y="6"/>
                  </a:lnTo>
                  <a:lnTo>
                    <a:pt x="19" y="8"/>
                  </a:lnTo>
                  <a:lnTo>
                    <a:pt x="19" y="8"/>
                  </a:lnTo>
                  <a:lnTo>
                    <a:pt x="19" y="8"/>
                  </a:lnTo>
                  <a:lnTo>
                    <a:pt x="19" y="8"/>
                  </a:lnTo>
                  <a:lnTo>
                    <a:pt x="19" y="11"/>
                  </a:lnTo>
                  <a:lnTo>
                    <a:pt x="19" y="11"/>
                  </a:lnTo>
                  <a:lnTo>
                    <a:pt x="16" y="11"/>
                  </a:lnTo>
                  <a:lnTo>
                    <a:pt x="16" y="11"/>
                  </a:lnTo>
                  <a:lnTo>
                    <a:pt x="13" y="11"/>
                  </a:lnTo>
                  <a:lnTo>
                    <a:pt x="13" y="11"/>
                  </a:lnTo>
                  <a:lnTo>
                    <a:pt x="13" y="11"/>
                  </a:lnTo>
                  <a:lnTo>
                    <a:pt x="11" y="11"/>
                  </a:lnTo>
                  <a:lnTo>
                    <a:pt x="11" y="11"/>
                  </a:lnTo>
                  <a:lnTo>
                    <a:pt x="8" y="11"/>
                  </a:lnTo>
                  <a:lnTo>
                    <a:pt x="8" y="11"/>
                  </a:lnTo>
                  <a:lnTo>
                    <a:pt x="8" y="11"/>
                  </a:lnTo>
                  <a:lnTo>
                    <a:pt x="5" y="11"/>
                  </a:lnTo>
                  <a:lnTo>
                    <a:pt x="5" y="11"/>
                  </a:lnTo>
                  <a:lnTo>
                    <a:pt x="2" y="11"/>
                  </a:lnTo>
                  <a:lnTo>
                    <a:pt x="2" y="11"/>
                  </a:lnTo>
                  <a:lnTo>
                    <a:pt x="2" y="11"/>
                  </a:lnTo>
                  <a:lnTo>
                    <a:pt x="0" y="11"/>
                  </a:lnTo>
                  <a:lnTo>
                    <a:pt x="0" y="11"/>
                  </a:lnTo>
                  <a:lnTo>
                    <a:pt x="0" y="11"/>
                  </a:lnTo>
                  <a:lnTo>
                    <a:pt x="0" y="8"/>
                  </a:lnTo>
                  <a:lnTo>
                    <a:pt x="0" y="8"/>
                  </a:lnTo>
                  <a:lnTo>
                    <a:pt x="0" y="8"/>
                  </a:lnTo>
                  <a:lnTo>
                    <a:pt x="0" y="8"/>
                  </a:lnTo>
                  <a:lnTo>
                    <a:pt x="0" y="6"/>
                  </a:lnTo>
                  <a:lnTo>
                    <a:pt x="0" y="6"/>
                  </a:lnTo>
                  <a:lnTo>
                    <a:pt x="0" y="6"/>
                  </a:lnTo>
                  <a:lnTo>
                    <a:pt x="0" y="3"/>
                  </a:lnTo>
                  <a:lnTo>
                    <a:pt x="0" y="3"/>
                  </a:lnTo>
                  <a:lnTo>
                    <a:pt x="0" y="3"/>
                  </a:lnTo>
                  <a:lnTo>
                    <a:pt x="0" y="3"/>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3" name="Freeform 104"/>
            <p:cNvSpPr/>
            <p:nvPr/>
          </p:nvSpPr>
          <p:spPr bwMode="auto">
            <a:xfrm>
              <a:off x="2451" y="803"/>
              <a:ext cx="30" cy="1"/>
            </a:xfrm>
            <a:custGeom>
              <a:avLst/>
              <a:gdLst/>
              <a:ahLst/>
              <a:cxnLst>
                <a:cxn ang="0">
                  <a:pos x="30" y="0"/>
                </a:cxn>
                <a:cxn ang="0">
                  <a:pos x="28" y="0"/>
                </a:cxn>
                <a:cxn ang="0">
                  <a:pos x="28" y="0"/>
                </a:cxn>
                <a:cxn ang="0">
                  <a:pos x="25" y="0"/>
                </a:cxn>
                <a:cxn ang="0">
                  <a:pos x="22" y="0"/>
                </a:cxn>
                <a:cxn ang="0">
                  <a:pos x="19"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6" y="0"/>
                </a:cxn>
                <a:cxn ang="0">
                  <a:pos x="8" y="0"/>
                </a:cxn>
                <a:cxn ang="0">
                  <a:pos x="8" y="0"/>
                </a:cxn>
                <a:cxn ang="0">
                  <a:pos x="11" y="0"/>
                </a:cxn>
                <a:cxn ang="0">
                  <a:pos x="14" y="0"/>
                </a:cxn>
                <a:cxn ang="0">
                  <a:pos x="14" y="0"/>
                </a:cxn>
                <a:cxn ang="0">
                  <a:pos x="17" y="0"/>
                </a:cxn>
                <a:cxn ang="0">
                  <a:pos x="19" y="0"/>
                </a:cxn>
                <a:cxn ang="0">
                  <a:pos x="19" y="0"/>
                </a:cxn>
                <a:cxn ang="0">
                  <a:pos x="22" y="0"/>
                </a:cxn>
                <a:cxn ang="0">
                  <a:pos x="25" y="0"/>
                </a:cxn>
                <a:cxn ang="0">
                  <a:pos x="28"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Lst>
              <a:rect l="0" t="0" r="r" b="b"/>
              <a:pathLst>
                <a:path w="30">
                  <a:moveTo>
                    <a:pt x="30" y="0"/>
                  </a:moveTo>
                  <a:lnTo>
                    <a:pt x="28" y="0"/>
                  </a:lnTo>
                  <a:lnTo>
                    <a:pt x="28" y="0"/>
                  </a:lnTo>
                  <a:lnTo>
                    <a:pt x="25" y="0"/>
                  </a:lnTo>
                  <a:lnTo>
                    <a:pt x="22" y="0"/>
                  </a:lnTo>
                  <a:lnTo>
                    <a:pt x="19"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0"/>
                  </a:lnTo>
                  <a:lnTo>
                    <a:pt x="0" y="0"/>
                  </a:lnTo>
                  <a:lnTo>
                    <a:pt x="0" y="0"/>
                  </a:lnTo>
                  <a:lnTo>
                    <a:pt x="0" y="0"/>
                  </a:lnTo>
                  <a:lnTo>
                    <a:pt x="0"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4" name="Freeform 105"/>
            <p:cNvSpPr/>
            <p:nvPr/>
          </p:nvSpPr>
          <p:spPr bwMode="auto">
            <a:xfrm>
              <a:off x="2451" y="803"/>
              <a:ext cx="30" cy="3"/>
            </a:xfrm>
            <a:custGeom>
              <a:avLst/>
              <a:gdLst/>
              <a:ahLst/>
              <a:cxnLst>
                <a:cxn ang="0">
                  <a:pos x="30" y="0"/>
                </a:cxn>
                <a:cxn ang="0">
                  <a:pos x="28" y="0"/>
                </a:cxn>
                <a:cxn ang="0">
                  <a:pos x="28" y="0"/>
                </a:cxn>
                <a:cxn ang="0">
                  <a:pos x="25" y="0"/>
                </a:cxn>
                <a:cxn ang="0">
                  <a:pos x="22" y="0"/>
                </a:cxn>
                <a:cxn ang="0">
                  <a:pos x="19"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3"/>
                </a:cxn>
                <a:cxn ang="0">
                  <a:pos x="0" y="3"/>
                </a:cxn>
                <a:cxn ang="0">
                  <a:pos x="0" y="3"/>
                </a:cxn>
                <a:cxn ang="0">
                  <a:pos x="0" y="3"/>
                </a:cxn>
                <a:cxn ang="0">
                  <a:pos x="3" y="3"/>
                </a:cxn>
                <a:cxn ang="0">
                  <a:pos x="3" y="3"/>
                </a:cxn>
                <a:cxn ang="0">
                  <a:pos x="6" y="3"/>
                </a:cxn>
                <a:cxn ang="0">
                  <a:pos x="8" y="3"/>
                </a:cxn>
                <a:cxn ang="0">
                  <a:pos x="8" y="3"/>
                </a:cxn>
                <a:cxn ang="0">
                  <a:pos x="11" y="3"/>
                </a:cxn>
                <a:cxn ang="0">
                  <a:pos x="14" y="3"/>
                </a:cxn>
                <a:cxn ang="0">
                  <a:pos x="14" y="3"/>
                </a:cxn>
                <a:cxn ang="0">
                  <a:pos x="17" y="3"/>
                </a:cxn>
                <a:cxn ang="0">
                  <a:pos x="19" y="3"/>
                </a:cxn>
                <a:cxn ang="0">
                  <a:pos x="19" y="3"/>
                </a:cxn>
                <a:cxn ang="0">
                  <a:pos x="22" y="3"/>
                </a:cxn>
                <a:cxn ang="0">
                  <a:pos x="25" y="3"/>
                </a:cxn>
                <a:cxn ang="0">
                  <a:pos x="28" y="3"/>
                </a:cxn>
                <a:cxn ang="0">
                  <a:pos x="28" y="3"/>
                </a:cxn>
                <a:cxn ang="0">
                  <a:pos x="30" y="3"/>
                </a:cxn>
                <a:cxn ang="0">
                  <a:pos x="30" y="3"/>
                </a:cxn>
                <a:cxn ang="0">
                  <a:pos x="30" y="3"/>
                </a:cxn>
                <a:cxn ang="0">
                  <a:pos x="30" y="3"/>
                </a:cxn>
                <a:cxn ang="0">
                  <a:pos x="30" y="3"/>
                </a:cxn>
                <a:cxn ang="0">
                  <a:pos x="30" y="3"/>
                </a:cxn>
                <a:cxn ang="0">
                  <a:pos x="30" y="0"/>
                </a:cxn>
                <a:cxn ang="0">
                  <a:pos x="30" y="0"/>
                </a:cxn>
                <a:cxn ang="0">
                  <a:pos x="30" y="0"/>
                </a:cxn>
              </a:cxnLst>
              <a:rect l="0" t="0" r="r" b="b"/>
              <a:pathLst>
                <a:path w="30" h="3">
                  <a:moveTo>
                    <a:pt x="30" y="0"/>
                  </a:moveTo>
                  <a:lnTo>
                    <a:pt x="28" y="0"/>
                  </a:lnTo>
                  <a:lnTo>
                    <a:pt x="28" y="0"/>
                  </a:lnTo>
                  <a:lnTo>
                    <a:pt x="25" y="0"/>
                  </a:lnTo>
                  <a:lnTo>
                    <a:pt x="22" y="0"/>
                  </a:lnTo>
                  <a:lnTo>
                    <a:pt x="19"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3"/>
                  </a:lnTo>
                  <a:lnTo>
                    <a:pt x="0" y="3"/>
                  </a:lnTo>
                  <a:lnTo>
                    <a:pt x="0" y="3"/>
                  </a:lnTo>
                  <a:lnTo>
                    <a:pt x="0" y="3"/>
                  </a:lnTo>
                  <a:lnTo>
                    <a:pt x="3" y="3"/>
                  </a:lnTo>
                  <a:lnTo>
                    <a:pt x="3" y="3"/>
                  </a:lnTo>
                  <a:lnTo>
                    <a:pt x="6" y="3"/>
                  </a:lnTo>
                  <a:lnTo>
                    <a:pt x="8" y="3"/>
                  </a:lnTo>
                  <a:lnTo>
                    <a:pt x="8" y="3"/>
                  </a:lnTo>
                  <a:lnTo>
                    <a:pt x="11" y="3"/>
                  </a:lnTo>
                  <a:lnTo>
                    <a:pt x="14" y="3"/>
                  </a:lnTo>
                  <a:lnTo>
                    <a:pt x="14" y="3"/>
                  </a:lnTo>
                  <a:lnTo>
                    <a:pt x="17" y="3"/>
                  </a:lnTo>
                  <a:lnTo>
                    <a:pt x="19" y="3"/>
                  </a:lnTo>
                  <a:lnTo>
                    <a:pt x="19" y="3"/>
                  </a:lnTo>
                  <a:lnTo>
                    <a:pt x="22" y="3"/>
                  </a:lnTo>
                  <a:lnTo>
                    <a:pt x="25" y="3"/>
                  </a:lnTo>
                  <a:lnTo>
                    <a:pt x="28" y="3"/>
                  </a:lnTo>
                  <a:lnTo>
                    <a:pt x="28" y="3"/>
                  </a:lnTo>
                  <a:lnTo>
                    <a:pt x="30" y="3"/>
                  </a:lnTo>
                  <a:lnTo>
                    <a:pt x="30" y="3"/>
                  </a:lnTo>
                  <a:lnTo>
                    <a:pt x="30" y="3"/>
                  </a:lnTo>
                  <a:lnTo>
                    <a:pt x="30" y="3"/>
                  </a:lnTo>
                  <a:lnTo>
                    <a:pt x="30" y="3"/>
                  </a:lnTo>
                  <a:lnTo>
                    <a:pt x="30" y="3"/>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5" name="Freeform 106"/>
            <p:cNvSpPr/>
            <p:nvPr/>
          </p:nvSpPr>
          <p:spPr bwMode="auto">
            <a:xfrm>
              <a:off x="2451" y="806"/>
              <a:ext cx="30" cy="1"/>
            </a:xfrm>
            <a:custGeom>
              <a:avLst/>
              <a:gdLst/>
              <a:ahLst/>
              <a:cxnLst>
                <a:cxn ang="0">
                  <a:pos x="30" y="0"/>
                </a:cxn>
                <a:cxn ang="0">
                  <a:pos x="28" y="0"/>
                </a:cxn>
                <a:cxn ang="0">
                  <a:pos x="28" y="0"/>
                </a:cxn>
                <a:cxn ang="0">
                  <a:pos x="25" y="0"/>
                </a:cxn>
                <a:cxn ang="0">
                  <a:pos x="22" y="0"/>
                </a:cxn>
                <a:cxn ang="0">
                  <a:pos x="19"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8" y="0"/>
                </a:cxn>
                <a:cxn ang="0">
                  <a:pos x="11" y="0"/>
                </a:cxn>
                <a:cxn ang="0">
                  <a:pos x="14" y="0"/>
                </a:cxn>
                <a:cxn ang="0">
                  <a:pos x="14" y="0"/>
                </a:cxn>
                <a:cxn ang="0">
                  <a:pos x="17" y="0"/>
                </a:cxn>
                <a:cxn ang="0">
                  <a:pos x="19" y="0"/>
                </a:cxn>
                <a:cxn ang="0">
                  <a:pos x="19" y="0"/>
                </a:cxn>
                <a:cxn ang="0">
                  <a:pos x="22" y="0"/>
                </a:cxn>
                <a:cxn ang="0">
                  <a:pos x="25" y="0"/>
                </a:cxn>
                <a:cxn ang="0">
                  <a:pos x="28"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Lst>
              <a:rect l="0" t="0" r="r" b="b"/>
              <a:pathLst>
                <a:path w="30">
                  <a:moveTo>
                    <a:pt x="30" y="0"/>
                  </a:moveTo>
                  <a:lnTo>
                    <a:pt x="28" y="0"/>
                  </a:lnTo>
                  <a:lnTo>
                    <a:pt x="28" y="0"/>
                  </a:lnTo>
                  <a:lnTo>
                    <a:pt x="25" y="0"/>
                  </a:lnTo>
                  <a:lnTo>
                    <a:pt x="22" y="0"/>
                  </a:lnTo>
                  <a:lnTo>
                    <a:pt x="19"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0"/>
                  </a:lnTo>
                  <a:lnTo>
                    <a:pt x="0" y="0"/>
                  </a:lnTo>
                  <a:lnTo>
                    <a:pt x="0" y="0"/>
                  </a:lnTo>
                  <a:lnTo>
                    <a:pt x="0" y="0"/>
                  </a:lnTo>
                  <a:lnTo>
                    <a:pt x="3"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6" name="Freeform 107"/>
            <p:cNvSpPr/>
            <p:nvPr/>
          </p:nvSpPr>
          <p:spPr bwMode="auto">
            <a:xfrm>
              <a:off x="2451" y="809"/>
              <a:ext cx="30" cy="1"/>
            </a:xfrm>
            <a:custGeom>
              <a:avLst/>
              <a:gdLst/>
              <a:ahLst/>
              <a:cxnLst>
                <a:cxn ang="0">
                  <a:pos x="30" y="0"/>
                </a:cxn>
                <a:cxn ang="0">
                  <a:pos x="28" y="0"/>
                </a:cxn>
                <a:cxn ang="0">
                  <a:pos x="28" y="0"/>
                </a:cxn>
                <a:cxn ang="0">
                  <a:pos x="25" y="0"/>
                </a:cxn>
                <a:cxn ang="0">
                  <a:pos x="22" y="0"/>
                </a:cxn>
                <a:cxn ang="0">
                  <a:pos x="19"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8" y="0"/>
                </a:cxn>
                <a:cxn ang="0">
                  <a:pos x="11" y="0"/>
                </a:cxn>
                <a:cxn ang="0">
                  <a:pos x="14" y="0"/>
                </a:cxn>
                <a:cxn ang="0">
                  <a:pos x="14" y="0"/>
                </a:cxn>
                <a:cxn ang="0">
                  <a:pos x="17" y="0"/>
                </a:cxn>
                <a:cxn ang="0">
                  <a:pos x="19" y="0"/>
                </a:cxn>
                <a:cxn ang="0">
                  <a:pos x="19" y="0"/>
                </a:cxn>
                <a:cxn ang="0">
                  <a:pos x="22" y="0"/>
                </a:cxn>
                <a:cxn ang="0">
                  <a:pos x="25" y="0"/>
                </a:cxn>
                <a:cxn ang="0">
                  <a:pos x="28"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Lst>
              <a:rect l="0" t="0" r="r" b="b"/>
              <a:pathLst>
                <a:path w="30">
                  <a:moveTo>
                    <a:pt x="30" y="0"/>
                  </a:moveTo>
                  <a:lnTo>
                    <a:pt x="28" y="0"/>
                  </a:lnTo>
                  <a:lnTo>
                    <a:pt x="28" y="0"/>
                  </a:lnTo>
                  <a:lnTo>
                    <a:pt x="25" y="0"/>
                  </a:lnTo>
                  <a:lnTo>
                    <a:pt x="22" y="0"/>
                  </a:lnTo>
                  <a:lnTo>
                    <a:pt x="19"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0"/>
                  </a:lnTo>
                  <a:lnTo>
                    <a:pt x="0" y="0"/>
                  </a:lnTo>
                  <a:lnTo>
                    <a:pt x="0" y="0"/>
                  </a:lnTo>
                  <a:lnTo>
                    <a:pt x="0" y="0"/>
                  </a:lnTo>
                  <a:lnTo>
                    <a:pt x="3"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7" name="Freeform 108"/>
            <p:cNvSpPr/>
            <p:nvPr/>
          </p:nvSpPr>
          <p:spPr bwMode="auto">
            <a:xfrm>
              <a:off x="2451" y="809"/>
              <a:ext cx="30" cy="1"/>
            </a:xfrm>
            <a:custGeom>
              <a:avLst/>
              <a:gdLst/>
              <a:ahLst/>
              <a:cxnLst>
                <a:cxn ang="0">
                  <a:pos x="30" y="0"/>
                </a:cxn>
                <a:cxn ang="0">
                  <a:pos x="28" y="0"/>
                </a:cxn>
                <a:cxn ang="0">
                  <a:pos x="28" y="0"/>
                </a:cxn>
                <a:cxn ang="0">
                  <a:pos x="25" y="0"/>
                </a:cxn>
                <a:cxn ang="0">
                  <a:pos x="22" y="0"/>
                </a:cxn>
                <a:cxn ang="0">
                  <a:pos x="22"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8" y="0"/>
                </a:cxn>
                <a:cxn ang="0">
                  <a:pos x="11" y="0"/>
                </a:cxn>
                <a:cxn ang="0">
                  <a:pos x="14" y="0"/>
                </a:cxn>
                <a:cxn ang="0">
                  <a:pos x="14" y="0"/>
                </a:cxn>
                <a:cxn ang="0">
                  <a:pos x="17" y="0"/>
                </a:cxn>
                <a:cxn ang="0">
                  <a:pos x="19" y="0"/>
                </a:cxn>
                <a:cxn ang="0">
                  <a:pos x="22" y="0"/>
                </a:cxn>
                <a:cxn ang="0">
                  <a:pos x="22" y="0"/>
                </a:cxn>
                <a:cxn ang="0">
                  <a:pos x="25" y="0"/>
                </a:cxn>
                <a:cxn ang="0">
                  <a:pos x="28"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Lst>
              <a:rect l="0" t="0" r="r" b="b"/>
              <a:pathLst>
                <a:path w="30">
                  <a:moveTo>
                    <a:pt x="30" y="0"/>
                  </a:moveTo>
                  <a:lnTo>
                    <a:pt x="28" y="0"/>
                  </a:lnTo>
                  <a:lnTo>
                    <a:pt x="28" y="0"/>
                  </a:lnTo>
                  <a:lnTo>
                    <a:pt x="25" y="0"/>
                  </a:lnTo>
                  <a:lnTo>
                    <a:pt x="22" y="0"/>
                  </a:lnTo>
                  <a:lnTo>
                    <a:pt x="22"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0"/>
                  </a:lnTo>
                  <a:lnTo>
                    <a:pt x="0" y="0"/>
                  </a:lnTo>
                  <a:lnTo>
                    <a:pt x="0" y="0"/>
                  </a:lnTo>
                  <a:lnTo>
                    <a:pt x="0" y="0"/>
                  </a:lnTo>
                  <a:lnTo>
                    <a:pt x="3" y="0"/>
                  </a:lnTo>
                  <a:lnTo>
                    <a:pt x="3" y="0"/>
                  </a:lnTo>
                  <a:lnTo>
                    <a:pt x="6" y="0"/>
                  </a:lnTo>
                  <a:lnTo>
                    <a:pt x="8" y="0"/>
                  </a:lnTo>
                  <a:lnTo>
                    <a:pt x="8" y="0"/>
                  </a:lnTo>
                  <a:lnTo>
                    <a:pt x="11" y="0"/>
                  </a:lnTo>
                  <a:lnTo>
                    <a:pt x="14" y="0"/>
                  </a:lnTo>
                  <a:lnTo>
                    <a:pt x="14" y="0"/>
                  </a:lnTo>
                  <a:lnTo>
                    <a:pt x="17" y="0"/>
                  </a:lnTo>
                  <a:lnTo>
                    <a:pt x="19" y="0"/>
                  </a:lnTo>
                  <a:lnTo>
                    <a:pt x="22"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8" name="Freeform 109"/>
            <p:cNvSpPr/>
            <p:nvPr/>
          </p:nvSpPr>
          <p:spPr bwMode="auto">
            <a:xfrm>
              <a:off x="2451" y="811"/>
              <a:ext cx="30" cy="1"/>
            </a:xfrm>
            <a:custGeom>
              <a:avLst/>
              <a:gdLst/>
              <a:ahLst/>
              <a:cxnLst>
                <a:cxn ang="0">
                  <a:pos x="30" y="0"/>
                </a:cxn>
                <a:cxn ang="0">
                  <a:pos x="28" y="0"/>
                </a:cxn>
                <a:cxn ang="0">
                  <a:pos x="28" y="0"/>
                </a:cxn>
                <a:cxn ang="0">
                  <a:pos x="25" y="0"/>
                </a:cxn>
                <a:cxn ang="0">
                  <a:pos x="22" y="0"/>
                </a:cxn>
                <a:cxn ang="0">
                  <a:pos x="22"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8" y="0"/>
                </a:cxn>
                <a:cxn ang="0">
                  <a:pos x="11" y="0"/>
                </a:cxn>
                <a:cxn ang="0">
                  <a:pos x="14" y="0"/>
                </a:cxn>
                <a:cxn ang="0">
                  <a:pos x="14" y="0"/>
                </a:cxn>
                <a:cxn ang="0">
                  <a:pos x="17" y="0"/>
                </a:cxn>
                <a:cxn ang="0">
                  <a:pos x="19" y="0"/>
                </a:cxn>
                <a:cxn ang="0">
                  <a:pos x="19" y="0"/>
                </a:cxn>
                <a:cxn ang="0">
                  <a:pos x="22" y="0"/>
                </a:cxn>
                <a:cxn ang="0">
                  <a:pos x="25" y="0"/>
                </a:cxn>
                <a:cxn ang="0">
                  <a:pos x="28"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Lst>
              <a:rect l="0" t="0" r="r" b="b"/>
              <a:pathLst>
                <a:path w="30">
                  <a:moveTo>
                    <a:pt x="30" y="0"/>
                  </a:moveTo>
                  <a:lnTo>
                    <a:pt x="28" y="0"/>
                  </a:lnTo>
                  <a:lnTo>
                    <a:pt x="28" y="0"/>
                  </a:lnTo>
                  <a:lnTo>
                    <a:pt x="25" y="0"/>
                  </a:lnTo>
                  <a:lnTo>
                    <a:pt x="22" y="0"/>
                  </a:lnTo>
                  <a:lnTo>
                    <a:pt x="22"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0"/>
                  </a:lnTo>
                  <a:lnTo>
                    <a:pt x="0" y="0"/>
                  </a:lnTo>
                  <a:lnTo>
                    <a:pt x="0" y="0"/>
                  </a:lnTo>
                  <a:lnTo>
                    <a:pt x="0" y="0"/>
                  </a:lnTo>
                  <a:lnTo>
                    <a:pt x="3"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69" name="Freeform 110"/>
            <p:cNvSpPr/>
            <p:nvPr/>
          </p:nvSpPr>
          <p:spPr bwMode="auto">
            <a:xfrm>
              <a:off x="2451" y="811"/>
              <a:ext cx="30" cy="1"/>
            </a:xfrm>
            <a:custGeom>
              <a:avLst/>
              <a:gdLst/>
              <a:ahLst/>
              <a:cxnLst>
                <a:cxn ang="0">
                  <a:pos x="30" y="0"/>
                </a:cxn>
                <a:cxn ang="0">
                  <a:pos x="28" y="0"/>
                </a:cxn>
                <a:cxn ang="0">
                  <a:pos x="28" y="0"/>
                </a:cxn>
                <a:cxn ang="0">
                  <a:pos x="25" y="0"/>
                </a:cxn>
                <a:cxn ang="0">
                  <a:pos x="22" y="0"/>
                </a:cxn>
                <a:cxn ang="0">
                  <a:pos x="22"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8" y="0"/>
                </a:cxn>
                <a:cxn ang="0">
                  <a:pos x="11" y="0"/>
                </a:cxn>
                <a:cxn ang="0">
                  <a:pos x="14" y="0"/>
                </a:cxn>
                <a:cxn ang="0">
                  <a:pos x="14" y="0"/>
                </a:cxn>
                <a:cxn ang="0">
                  <a:pos x="17" y="0"/>
                </a:cxn>
                <a:cxn ang="0">
                  <a:pos x="19" y="0"/>
                </a:cxn>
                <a:cxn ang="0">
                  <a:pos x="19" y="0"/>
                </a:cxn>
                <a:cxn ang="0">
                  <a:pos x="22" y="0"/>
                </a:cxn>
                <a:cxn ang="0">
                  <a:pos x="25" y="0"/>
                </a:cxn>
                <a:cxn ang="0">
                  <a:pos x="28"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Lst>
              <a:rect l="0" t="0" r="r" b="b"/>
              <a:pathLst>
                <a:path w="30">
                  <a:moveTo>
                    <a:pt x="30" y="0"/>
                  </a:moveTo>
                  <a:lnTo>
                    <a:pt x="28" y="0"/>
                  </a:lnTo>
                  <a:lnTo>
                    <a:pt x="28" y="0"/>
                  </a:lnTo>
                  <a:lnTo>
                    <a:pt x="25" y="0"/>
                  </a:lnTo>
                  <a:lnTo>
                    <a:pt x="22" y="0"/>
                  </a:lnTo>
                  <a:lnTo>
                    <a:pt x="22"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0"/>
                  </a:lnTo>
                  <a:lnTo>
                    <a:pt x="0" y="0"/>
                  </a:lnTo>
                  <a:lnTo>
                    <a:pt x="0" y="0"/>
                  </a:lnTo>
                  <a:lnTo>
                    <a:pt x="0" y="0"/>
                  </a:lnTo>
                  <a:lnTo>
                    <a:pt x="3"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0" name="Freeform 111"/>
            <p:cNvSpPr/>
            <p:nvPr/>
          </p:nvSpPr>
          <p:spPr bwMode="auto">
            <a:xfrm>
              <a:off x="2451" y="814"/>
              <a:ext cx="30" cy="1"/>
            </a:xfrm>
            <a:custGeom>
              <a:avLst/>
              <a:gdLst/>
              <a:ahLst/>
              <a:cxnLst>
                <a:cxn ang="0">
                  <a:pos x="30" y="0"/>
                </a:cxn>
                <a:cxn ang="0">
                  <a:pos x="28" y="0"/>
                </a:cxn>
                <a:cxn ang="0">
                  <a:pos x="28" y="0"/>
                </a:cxn>
                <a:cxn ang="0">
                  <a:pos x="25" y="0"/>
                </a:cxn>
                <a:cxn ang="0">
                  <a:pos x="22" y="0"/>
                </a:cxn>
                <a:cxn ang="0">
                  <a:pos x="19" y="0"/>
                </a:cxn>
                <a:cxn ang="0">
                  <a:pos x="19" y="0"/>
                </a:cxn>
                <a:cxn ang="0">
                  <a:pos x="17" y="0"/>
                </a:cxn>
                <a:cxn ang="0">
                  <a:pos x="14" y="0"/>
                </a:cxn>
                <a:cxn ang="0">
                  <a:pos x="14" y="0"/>
                </a:cxn>
                <a:cxn ang="0">
                  <a:pos x="11" y="0"/>
                </a:cxn>
                <a:cxn ang="0">
                  <a:pos x="8" y="0"/>
                </a:cxn>
                <a:cxn ang="0">
                  <a:pos x="8" y="0"/>
                </a:cxn>
                <a:cxn ang="0">
                  <a:pos x="6" y="0"/>
                </a:cxn>
                <a:cxn ang="0">
                  <a:pos x="3" y="0"/>
                </a:cxn>
                <a:cxn ang="0">
                  <a:pos x="3"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6" y="0"/>
                </a:cxn>
                <a:cxn ang="0">
                  <a:pos x="8" y="0"/>
                </a:cxn>
                <a:cxn ang="0">
                  <a:pos x="8" y="0"/>
                </a:cxn>
                <a:cxn ang="0">
                  <a:pos x="11" y="0"/>
                </a:cxn>
                <a:cxn ang="0">
                  <a:pos x="14" y="0"/>
                </a:cxn>
                <a:cxn ang="0">
                  <a:pos x="14" y="0"/>
                </a:cxn>
                <a:cxn ang="0">
                  <a:pos x="17" y="0"/>
                </a:cxn>
                <a:cxn ang="0">
                  <a:pos x="19" y="0"/>
                </a:cxn>
                <a:cxn ang="0">
                  <a:pos x="19" y="0"/>
                </a:cxn>
                <a:cxn ang="0">
                  <a:pos x="22" y="0"/>
                </a:cxn>
                <a:cxn ang="0">
                  <a:pos x="25" y="0"/>
                </a:cxn>
                <a:cxn ang="0">
                  <a:pos x="28" y="0"/>
                </a:cxn>
                <a:cxn ang="0">
                  <a:pos x="28" y="0"/>
                </a:cxn>
                <a:cxn ang="0">
                  <a:pos x="30" y="0"/>
                </a:cxn>
                <a:cxn ang="0">
                  <a:pos x="30" y="0"/>
                </a:cxn>
                <a:cxn ang="0">
                  <a:pos x="30" y="0"/>
                </a:cxn>
                <a:cxn ang="0">
                  <a:pos x="30" y="0"/>
                </a:cxn>
                <a:cxn ang="0">
                  <a:pos x="30" y="0"/>
                </a:cxn>
                <a:cxn ang="0">
                  <a:pos x="30" y="0"/>
                </a:cxn>
                <a:cxn ang="0">
                  <a:pos x="30" y="0"/>
                </a:cxn>
                <a:cxn ang="0">
                  <a:pos x="30" y="0"/>
                </a:cxn>
                <a:cxn ang="0">
                  <a:pos x="30" y="0"/>
                </a:cxn>
              </a:cxnLst>
              <a:rect l="0" t="0" r="r" b="b"/>
              <a:pathLst>
                <a:path w="30">
                  <a:moveTo>
                    <a:pt x="30" y="0"/>
                  </a:moveTo>
                  <a:lnTo>
                    <a:pt x="28" y="0"/>
                  </a:lnTo>
                  <a:lnTo>
                    <a:pt x="28" y="0"/>
                  </a:lnTo>
                  <a:lnTo>
                    <a:pt x="25" y="0"/>
                  </a:lnTo>
                  <a:lnTo>
                    <a:pt x="22" y="0"/>
                  </a:lnTo>
                  <a:lnTo>
                    <a:pt x="19" y="0"/>
                  </a:lnTo>
                  <a:lnTo>
                    <a:pt x="19" y="0"/>
                  </a:lnTo>
                  <a:lnTo>
                    <a:pt x="17" y="0"/>
                  </a:lnTo>
                  <a:lnTo>
                    <a:pt x="14" y="0"/>
                  </a:lnTo>
                  <a:lnTo>
                    <a:pt x="14" y="0"/>
                  </a:lnTo>
                  <a:lnTo>
                    <a:pt x="11" y="0"/>
                  </a:lnTo>
                  <a:lnTo>
                    <a:pt x="8" y="0"/>
                  </a:lnTo>
                  <a:lnTo>
                    <a:pt x="8" y="0"/>
                  </a:lnTo>
                  <a:lnTo>
                    <a:pt x="6" y="0"/>
                  </a:lnTo>
                  <a:lnTo>
                    <a:pt x="3" y="0"/>
                  </a:lnTo>
                  <a:lnTo>
                    <a:pt x="3" y="0"/>
                  </a:lnTo>
                  <a:lnTo>
                    <a:pt x="0" y="0"/>
                  </a:lnTo>
                  <a:lnTo>
                    <a:pt x="0" y="0"/>
                  </a:lnTo>
                  <a:lnTo>
                    <a:pt x="0" y="0"/>
                  </a:lnTo>
                  <a:lnTo>
                    <a:pt x="0" y="0"/>
                  </a:lnTo>
                  <a:lnTo>
                    <a:pt x="0" y="0"/>
                  </a:lnTo>
                  <a:lnTo>
                    <a:pt x="0" y="0"/>
                  </a:lnTo>
                  <a:lnTo>
                    <a:pt x="0" y="0"/>
                  </a:lnTo>
                  <a:lnTo>
                    <a:pt x="0" y="0"/>
                  </a:lnTo>
                  <a:lnTo>
                    <a:pt x="0" y="0"/>
                  </a:lnTo>
                  <a:lnTo>
                    <a:pt x="3" y="0"/>
                  </a:lnTo>
                  <a:lnTo>
                    <a:pt x="3" y="0"/>
                  </a:lnTo>
                  <a:lnTo>
                    <a:pt x="6" y="0"/>
                  </a:lnTo>
                  <a:lnTo>
                    <a:pt x="8" y="0"/>
                  </a:lnTo>
                  <a:lnTo>
                    <a:pt x="8" y="0"/>
                  </a:lnTo>
                  <a:lnTo>
                    <a:pt x="11" y="0"/>
                  </a:lnTo>
                  <a:lnTo>
                    <a:pt x="14" y="0"/>
                  </a:lnTo>
                  <a:lnTo>
                    <a:pt x="14" y="0"/>
                  </a:lnTo>
                  <a:lnTo>
                    <a:pt x="17" y="0"/>
                  </a:lnTo>
                  <a:lnTo>
                    <a:pt x="19" y="0"/>
                  </a:lnTo>
                  <a:lnTo>
                    <a:pt x="19" y="0"/>
                  </a:lnTo>
                  <a:lnTo>
                    <a:pt x="22" y="0"/>
                  </a:lnTo>
                  <a:lnTo>
                    <a:pt x="25" y="0"/>
                  </a:lnTo>
                  <a:lnTo>
                    <a:pt x="28" y="0"/>
                  </a:lnTo>
                  <a:lnTo>
                    <a:pt x="28" y="0"/>
                  </a:lnTo>
                  <a:lnTo>
                    <a:pt x="30" y="0"/>
                  </a:lnTo>
                  <a:lnTo>
                    <a:pt x="30" y="0"/>
                  </a:lnTo>
                  <a:lnTo>
                    <a:pt x="30" y="0"/>
                  </a:lnTo>
                  <a:lnTo>
                    <a:pt x="30" y="0"/>
                  </a:lnTo>
                  <a:lnTo>
                    <a:pt x="30" y="0"/>
                  </a:lnTo>
                  <a:lnTo>
                    <a:pt x="30" y="0"/>
                  </a:lnTo>
                  <a:lnTo>
                    <a:pt x="30" y="0"/>
                  </a:lnTo>
                  <a:lnTo>
                    <a:pt x="30" y="0"/>
                  </a:lnTo>
                  <a:lnTo>
                    <a:pt x="30" y="0"/>
                  </a:lnTo>
                  <a:close/>
                </a:path>
              </a:pathLst>
            </a:custGeom>
            <a:solidFill>
              <a:srgbClr val="5F636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1" name="Freeform 112"/>
            <p:cNvSpPr/>
            <p:nvPr/>
          </p:nvSpPr>
          <p:spPr bwMode="auto">
            <a:xfrm>
              <a:off x="2418" y="803"/>
              <a:ext cx="30" cy="14"/>
            </a:xfrm>
            <a:custGeom>
              <a:avLst/>
              <a:gdLst/>
              <a:ahLst/>
              <a:cxnLst>
                <a:cxn ang="0">
                  <a:pos x="6" y="6"/>
                </a:cxn>
                <a:cxn ang="0">
                  <a:pos x="6" y="6"/>
                </a:cxn>
                <a:cxn ang="0">
                  <a:pos x="6" y="6"/>
                </a:cxn>
                <a:cxn ang="0">
                  <a:pos x="6" y="6"/>
                </a:cxn>
                <a:cxn ang="0">
                  <a:pos x="6" y="6"/>
                </a:cxn>
                <a:cxn ang="0">
                  <a:pos x="8" y="8"/>
                </a:cxn>
                <a:cxn ang="0">
                  <a:pos x="8" y="8"/>
                </a:cxn>
                <a:cxn ang="0">
                  <a:pos x="8" y="8"/>
                </a:cxn>
                <a:cxn ang="0">
                  <a:pos x="8" y="11"/>
                </a:cxn>
                <a:cxn ang="0">
                  <a:pos x="8" y="14"/>
                </a:cxn>
                <a:cxn ang="0">
                  <a:pos x="28" y="14"/>
                </a:cxn>
                <a:cxn ang="0">
                  <a:pos x="28" y="14"/>
                </a:cxn>
                <a:cxn ang="0">
                  <a:pos x="30" y="14"/>
                </a:cxn>
                <a:cxn ang="0">
                  <a:pos x="28" y="11"/>
                </a:cxn>
                <a:cxn ang="0">
                  <a:pos x="28" y="8"/>
                </a:cxn>
                <a:cxn ang="0">
                  <a:pos x="28" y="8"/>
                </a:cxn>
                <a:cxn ang="0">
                  <a:pos x="28" y="6"/>
                </a:cxn>
                <a:cxn ang="0">
                  <a:pos x="25" y="6"/>
                </a:cxn>
                <a:cxn ang="0">
                  <a:pos x="25" y="6"/>
                </a:cxn>
                <a:cxn ang="0">
                  <a:pos x="22" y="3"/>
                </a:cxn>
                <a:cxn ang="0">
                  <a:pos x="22" y="3"/>
                </a:cxn>
                <a:cxn ang="0">
                  <a:pos x="19" y="0"/>
                </a:cxn>
                <a:cxn ang="0">
                  <a:pos x="19" y="0"/>
                </a:cxn>
                <a:cxn ang="0">
                  <a:pos x="17" y="0"/>
                </a:cxn>
                <a:cxn ang="0">
                  <a:pos x="14" y="0"/>
                </a:cxn>
                <a:cxn ang="0">
                  <a:pos x="11" y="0"/>
                </a:cxn>
                <a:cxn ang="0">
                  <a:pos x="8" y="0"/>
                </a:cxn>
                <a:cxn ang="0">
                  <a:pos x="6" y="0"/>
                </a:cxn>
                <a:cxn ang="0">
                  <a:pos x="6" y="0"/>
                </a:cxn>
                <a:cxn ang="0">
                  <a:pos x="3" y="3"/>
                </a:cxn>
                <a:cxn ang="0">
                  <a:pos x="3" y="3"/>
                </a:cxn>
                <a:cxn ang="0">
                  <a:pos x="3" y="3"/>
                </a:cxn>
                <a:cxn ang="0">
                  <a:pos x="3" y="3"/>
                </a:cxn>
                <a:cxn ang="0">
                  <a:pos x="3" y="3"/>
                </a:cxn>
                <a:cxn ang="0">
                  <a:pos x="3" y="3"/>
                </a:cxn>
                <a:cxn ang="0">
                  <a:pos x="3" y="3"/>
                </a:cxn>
                <a:cxn ang="0">
                  <a:pos x="3" y="3"/>
                </a:cxn>
                <a:cxn ang="0">
                  <a:pos x="3" y="6"/>
                </a:cxn>
                <a:cxn ang="0">
                  <a:pos x="0" y="6"/>
                </a:cxn>
              </a:cxnLst>
              <a:rect l="0" t="0" r="r" b="b"/>
              <a:pathLst>
                <a:path w="30" h="14">
                  <a:moveTo>
                    <a:pt x="0" y="6"/>
                  </a:moveTo>
                  <a:lnTo>
                    <a:pt x="6" y="6"/>
                  </a:lnTo>
                  <a:lnTo>
                    <a:pt x="6" y="6"/>
                  </a:lnTo>
                  <a:lnTo>
                    <a:pt x="6" y="6"/>
                  </a:lnTo>
                  <a:lnTo>
                    <a:pt x="6" y="6"/>
                  </a:lnTo>
                  <a:lnTo>
                    <a:pt x="6" y="6"/>
                  </a:lnTo>
                  <a:lnTo>
                    <a:pt x="6" y="6"/>
                  </a:lnTo>
                  <a:lnTo>
                    <a:pt x="6" y="6"/>
                  </a:lnTo>
                  <a:lnTo>
                    <a:pt x="6" y="6"/>
                  </a:lnTo>
                  <a:lnTo>
                    <a:pt x="6" y="6"/>
                  </a:lnTo>
                  <a:lnTo>
                    <a:pt x="6" y="6"/>
                  </a:lnTo>
                  <a:lnTo>
                    <a:pt x="8" y="8"/>
                  </a:lnTo>
                  <a:lnTo>
                    <a:pt x="8" y="8"/>
                  </a:lnTo>
                  <a:lnTo>
                    <a:pt x="8" y="8"/>
                  </a:lnTo>
                  <a:lnTo>
                    <a:pt x="8" y="8"/>
                  </a:lnTo>
                  <a:lnTo>
                    <a:pt x="8" y="8"/>
                  </a:lnTo>
                  <a:lnTo>
                    <a:pt x="8" y="11"/>
                  </a:lnTo>
                  <a:lnTo>
                    <a:pt x="8" y="11"/>
                  </a:lnTo>
                  <a:lnTo>
                    <a:pt x="8" y="11"/>
                  </a:lnTo>
                  <a:lnTo>
                    <a:pt x="8" y="14"/>
                  </a:lnTo>
                  <a:lnTo>
                    <a:pt x="28" y="14"/>
                  </a:lnTo>
                  <a:lnTo>
                    <a:pt x="28" y="14"/>
                  </a:lnTo>
                  <a:lnTo>
                    <a:pt x="28" y="14"/>
                  </a:lnTo>
                  <a:lnTo>
                    <a:pt x="28" y="14"/>
                  </a:lnTo>
                  <a:lnTo>
                    <a:pt x="30" y="14"/>
                  </a:lnTo>
                  <a:lnTo>
                    <a:pt x="30" y="14"/>
                  </a:lnTo>
                  <a:lnTo>
                    <a:pt x="28" y="11"/>
                  </a:lnTo>
                  <a:lnTo>
                    <a:pt x="28" y="11"/>
                  </a:lnTo>
                  <a:lnTo>
                    <a:pt x="28" y="11"/>
                  </a:lnTo>
                  <a:lnTo>
                    <a:pt x="28" y="8"/>
                  </a:lnTo>
                  <a:lnTo>
                    <a:pt x="28" y="8"/>
                  </a:lnTo>
                  <a:lnTo>
                    <a:pt x="28" y="8"/>
                  </a:lnTo>
                  <a:lnTo>
                    <a:pt x="28" y="8"/>
                  </a:lnTo>
                  <a:lnTo>
                    <a:pt x="28" y="6"/>
                  </a:lnTo>
                  <a:lnTo>
                    <a:pt x="25" y="6"/>
                  </a:lnTo>
                  <a:lnTo>
                    <a:pt x="25" y="6"/>
                  </a:lnTo>
                  <a:lnTo>
                    <a:pt x="25" y="6"/>
                  </a:lnTo>
                  <a:lnTo>
                    <a:pt x="25" y="6"/>
                  </a:lnTo>
                  <a:lnTo>
                    <a:pt x="22" y="3"/>
                  </a:lnTo>
                  <a:lnTo>
                    <a:pt x="22" y="3"/>
                  </a:lnTo>
                  <a:lnTo>
                    <a:pt x="22" y="3"/>
                  </a:lnTo>
                  <a:lnTo>
                    <a:pt x="22" y="3"/>
                  </a:lnTo>
                  <a:lnTo>
                    <a:pt x="22" y="3"/>
                  </a:lnTo>
                  <a:lnTo>
                    <a:pt x="19" y="0"/>
                  </a:lnTo>
                  <a:lnTo>
                    <a:pt x="19" y="0"/>
                  </a:lnTo>
                  <a:lnTo>
                    <a:pt x="19" y="0"/>
                  </a:lnTo>
                  <a:lnTo>
                    <a:pt x="17" y="0"/>
                  </a:lnTo>
                  <a:lnTo>
                    <a:pt x="17" y="0"/>
                  </a:lnTo>
                  <a:lnTo>
                    <a:pt x="17" y="0"/>
                  </a:lnTo>
                  <a:lnTo>
                    <a:pt x="14" y="0"/>
                  </a:lnTo>
                  <a:lnTo>
                    <a:pt x="14" y="0"/>
                  </a:lnTo>
                  <a:lnTo>
                    <a:pt x="11" y="0"/>
                  </a:lnTo>
                  <a:lnTo>
                    <a:pt x="8" y="0"/>
                  </a:lnTo>
                  <a:lnTo>
                    <a:pt x="8" y="0"/>
                  </a:lnTo>
                  <a:lnTo>
                    <a:pt x="8" y="0"/>
                  </a:lnTo>
                  <a:lnTo>
                    <a:pt x="6" y="0"/>
                  </a:lnTo>
                  <a:lnTo>
                    <a:pt x="6" y="0"/>
                  </a:lnTo>
                  <a:lnTo>
                    <a:pt x="6" y="0"/>
                  </a:lnTo>
                  <a:lnTo>
                    <a:pt x="6"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6"/>
                  </a:lnTo>
                  <a:lnTo>
                    <a:pt x="0" y="6"/>
                  </a:lnTo>
                  <a:lnTo>
                    <a:pt x="0" y="6"/>
                  </a:lnTo>
                  <a:close/>
                </a:path>
              </a:pathLst>
            </a:custGeom>
            <a:solidFill>
              <a:srgbClr val="FEFEC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2" name="Freeform 113"/>
            <p:cNvSpPr/>
            <p:nvPr/>
          </p:nvSpPr>
          <p:spPr bwMode="auto">
            <a:xfrm>
              <a:off x="2418" y="803"/>
              <a:ext cx="30" cy="14"/>
            </a:xfrm>
            <a:custGeom>
              <a:avLst/>
              <a:gdLst/>
              <a:ahLst/>
              <a:cxnLst>
                <a:cxn ang="0">
                  <a:pos x="6" y="6"/>
                </a:cxn>
                <a:cxn ang="0">
                  <a:pos x="6" y="6"/>
                </a:cxn>
                <a:cxn ang="0">
                  <a:pos x="6" y="6"/>
                </a:cxn>
                <a:cxn ang="0">
                  <a:pos x="6" y="6"/>
                </a:cxn>
                <a:cxn ang="0">
                  <a:pos x="6" y="6"/>
                </a:cxn>
                <a:cxn ang="0">
                  <a:pos x="8" y="8"/>
                </a:cxn>
                <a:cxn ang="0">
                  <a:pos x="8" y="8"/>
                </a:cxn>
                <a:cxn ang="0">
                  <a:pos x="8" y="8"/>
                </a:cxn>
                <a:cxn ang="0">
                  <a:pos x="8" y="11"/>
                </a:cxn>
                <a:cxn ang="0">
                  <a:pos x="8" y="14"/>
                </a:cxn>
                <a:cxn ang="0">
                  <a:pos x="28" y="14"/>
                </a:cxn>
                <a:cxn ang="0">
                  <a:pos x="28" y="14"/>
                </a:cxn>
                <a:cxn ang="0">
                  <a:pos x="30" y="14"/>
                </a:cxn>
                <a:cxn ang="0">
                  <a:pos x="28" y="11"/>
                </a:cxn>
                <a:cxn ang="0">
                  <a:pos x="28" y="8"/>
                </a:cxn>
                <a:cxn ang="0">
                  <a:pos x="28" y="8"/>
                </a:cxn>
                <a:cxn ang="0">
                  <a:pos x="28" y="6"/>
                </a:cxn>
                <a:cxn ang="0">
                  <a:pos x="25" y="6"/>
                </a:cxn>
                <a:cxn ang="0">
                  <a:pos x="25" y="6"/>
                </a:cxn>
                <a:cxn ang="0">
                  <a:pos x="22" y="3"/>
                </a:cxn>
                <a:cxn ang="0">
                  <a:pos x="22" y="3"/>
                </a:cxn>
                <a:cxn ang="0">
                  <a:pos x="19" y="0"/>
                </a:cxn>
                <a:cxn ang="0">
                  <a:pos x="19" y="0"/>
                </a:cxn>
                <a:cxn ang="0">
                  <a:pos x="17" y="0"/>
                </a:cxn>
                <a:cxn ang="0">
                  <a:pos x="14" y="0"/>
                </a:cxn>
                <a:cxn ang="0">
                  <a:pos x="11" y="0"/>
                </a:cxn>
                <a:cxn ang="0">
                  <a:pos x="8" y="0"/>
                </a:cxn>
                <a:cxn ang="0">
                  <a:pos x="6" y="0"/>
                </a:cxn>
                <a:cxn ang="0">
                  <a:pos x="6" y="0"/>
                </a:cxn>
                <a:cxn ang="0">
                  <a:pos x="3" y="3"/>
                </a:cxn>
                <a:cxn ang="0">
                  <a:pos x="3" y="3"/>
                </a:cxn>
                <a:cxn ang="0">
                  <a:pos x="3" y="3"/>
                </a:cxn>
                <a:cxn ang="0">
                  <a:pos x="3" y="3"/>
                </a:cxn>
                <a:cxn ang="0">
                  <a:pos x="3" y="3"/>
                </a:cxn>
                <a:cxn ang="0">
                  <a:pos x="3" y="3"/>
                </a:cxn>
                <a:cxn ang="0">
                  <a:pos x="3" y="3"/>
                </a:cxn>
                <a:cxn ang="0">
                  <a:pos x="3" y="3"/>
                </a:cxn>
                <a:cxn ang="0">
                  <a:pos x="3" y="6"/>
                </a:cxn>
                <a:cxn ang="0">
                  <a:pos x="0" y="6"/>
                </a:cxn>
              </a:cxnLst>
              <a:rect l="0" t="0" r="r" b="b"/>
              <a:pathLst>
                <a:path w="30" h="14">
                  <a:moveTo>
                    <a:pt x="0" y="6"/>
                  </a:moveTo>
                  <a:lnTo>
                    <a:pt x="6" y="6"/>
                  </a:lnTo>
                  <a:lnTo>
                    <a:pt x="6" y="6"/>
                  </a:lnTo>
                  <a:lnTo>
                    <a:pt x="6" y="6"/>
                  </a:lnTo>
                  <a:lnTo>
                    <a:pt x="6" y="6"/>
                  </a:lnTo>
                  <a:lnTo>
                    <a:pt x="6" y="6"/>
                  </a:lnTo>
                  <a:lnTo>
                    <a:pt x="6" y="6"/>
                  </a:lnTo>
                  <a:lnTo>
                    <a:pt x="6" y="6"/>
                  </a:lnTo>
                  <a:lnTo>
                    <a:pt x="6" y="6"/>
                  </a:lnTo>
                  <a:lnTo>
                    <a:pt x="6" y="6"/>
                  </a:lnTo>
                  <a:lnTo>
                    <a:pt x="6" y="6"/>
                  </a:lnTo>
                  <a:lnTo>
                    <a:pt x="8" y="8"/>
                  </a:lnTo>
                  <a:lnTo>
                    <a:pt x="8" y="8"/>
                  </a:lnTo>
                  <a:lnTo>
                    <a:pt x="8" y="8"/>
                  </a:lnTo>
                  <a:lnTo>
                    <a:pt x="8" y="8"/>
                  </a:lnTo>
                  <a:lnTo>
                    <a:pt x="8" y="8"/>
                  </a:lnTo>
                  <a:lnTo>
                    <a:pt x="8" y="11"/>
                  </a:lnTo>
                  <a:lnTo>
                    <a:pt x="8" y="11"/>
                  </a:lnTo>
                  <a:lnTo>
                    <a:pt x="8" y="11"/>
                  </a:lnTo>
                  <a:lnTo>
                    <a:pt x="8" y="14"/>
                  </a:lnTo>
                  <a:lnTo>
                    <a:pt x="28" y="14"/>
                  </a:lnTo>
                  <a:lnTo>
                    <a:pt x="28" y="14"/>
                  </a:lnTo>
                  <a:lnTo>
                    <a:pt x="28" y="14"/>
                  </a:lnTo>
                  <a:lnTo>
                    <a:pt x="28" y="14"/>
                  </a:lnTo>
                  <a:lnTo>
                    <a:pt x="30" y="14"/>
                  </a:lnTo>
                  <a:lnTo>
                    <a:pt x="30" y="14"/>
                  </a:lnTo>
                  <a:lnTo>
                    <a:pt x="28" y="11"/>
                  </a:lnTo>
                  <a:lnTo>
                    <a:pt x="28" y="11"/>
                  </a:lnTo>
                  <a:lnTo>
                    <a:pt x="28" y="11"/>
                  </a:lnTo>
                  <a:lnTo>
                    <a:pt x="28" y="8"/>
                  </a:lnTo>
                  <a:lnTo>
                    <a:pt x="28" y="8"/>
                  </a:lnTo>
                  <a:lnTo>
                    <a:pt x="28" y="8"/>
                  </a:lnTo>
                  <a:lnTo>
                    <a:pt x="28" y="8"/>
                  </a:lnTo>
                  <a:lnTo>
                    <a:pt x="28" y="6"/>
                  </a:lnTo>
                  <a:lnTo>
                    <a:pt x="25" y="6"/>
                  </a:lnTo>
                  <a:lnTo>
                    <a:pt x="25" y="6"/>
                  </a:lnTo>
                  <a:lnTo>
                    <a:pt x="25" y="6"/>
                  </a:lnTo>
                  <a:lnTo>
                    <a:pt x="25" y="6"/>
                  </a:lnTo>
                  <a:lnTo>
                    <a:pt x="22" y="3"/>
                  </a:lnTo>
                  <a:lnTo>
                    <a:pt x="22" y="3"/>
                  </a:lnTo>
                  <a:lnTo>
                    <a:pt x="22" y="3"/>
                  </a:lnTo>
                  <a:lnTo>
                    <a:pt x="22" y="3"/>
                  </a:lnTo>
                  <a:lnTo>
                    <a:pt x="22" y="3"/>
                  </a:lnTo>
                  <a:lnTo>
                    <a:pt x="19" y="0"/>
                  </a:lnTo>
                  <a:lnTo>
                    <a:pt x="19" y="0"/>
                  </a:lnTo>
                  <a:lnTo>
                    <a:pt x="19" y="0"/>
                  </a:lnTo>
                  <a:lnTo>
                    <a:pt x="17" y="0"/>
                  </a:lnTo>
                  <a:lnTo>
                    <a:pt x="17" y="0"/>
                  </a:lnTo>
                  <a:lnTo>
                    <a:pt x="17" y="0"/>
                  </a:lnTo>
                  <a:lnTo>
                    <a:pt x="14" y="0"/>
                  </a:lnTo>
                  <a:lnTo>
                    <a:pt x="14" y="0"/>
                  </a:lnTo>
                  <a:lnTo>
                    <a:pt x="11" y="0"/>
                  </a:lnTo>
                  <a:lnTo>
                    <a:pt x="8" y="0"/>
                  </a:lnTo>
                  <a:lnTo>
                    <a:pt x="8" y="0"/>
                  </a:lnTo>
                  <a:lnTo>
                    <a:pt x="8" y="0"/>
                  </a:lnTo>
                  <a:lnTo>
                    <a:pt x="6" y="0"/>
                  </a:lnTo>
                  <a:lnTo>
                    <a:pt x="6" y="0"/>
                  </a:lnTo>
                  <a:lnTo>
                    <a:pt x="6" y="0"/>
                  </a:lnTo>
                  <a:lnTo>
                    <a:pt x="6"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3"/>
                  </a:lnTo>
                  <a:lnTo>
                    <a:pt x="3" y="6"/>
                  </a:lnTo>
                  <a:lnTo>
                    <a:pt x="0" y="6"/>
                  </a:lnTo>
                  <a:lnTo>
                    <a:pt x="0" y="6"/>
                  </a:lnTo>
                </a:path>
              </a:pathLst>
            </a:custGeom>
            <a:noFill/>
            <a:ln w="0">
              <a:solidFill>
                <a:srgbClr val="121415"/>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3" name="Freeform 114"/>
            <p:cNvSpPr/>
            <p:nvPr/>
          </p:nvSpPr>
          <p:spPr bwMode="auto">
            <a:xfrm>
              <a:off x="2432" y="809"/>
              <a:ext cx="8" cy="5"/>
            </a:xfrm>
            <a:custGeom>
              <a:avLst/>
              <a:gdLst/>
              <a:ahLst/>
              <a:cxnLst>
                <a:cxn ang="0">
                  <a:pos x="8" y="5"/>
                </a:cxn>
                <a:cxn ang="0">
                  <a:pos x="8" y="5"/>
                </a:cxn>
                <a:cxn ang="0">
                  <a:pos x="8" y="5"/>
                </a:cxn>
                <a:cxn ang="0">
                  <a:pos x="8" y="5"/>
                </a:cxn>
                <a:cxn ang="0">
                  <a:pos x="8" y="5"/>
                </a:cxn>
                <a:cxn ang="0">
                  <a:pos x="8" y="5"/>
                </a:cxn>
                <a:cxn ang="0">
                  <a:pos x="8" y="5"/>
                </a:cxn>
                <a:cxn ang="0">
                  <a:pos x="5" y="5"/>
                </a:cxn>
                <a:cxn ang="0">
                  <a:pos x="5" y="5"/>
                </a:cxn>
                <a:cxn ang="0">
                  <a:pos x="3" y="5"/>
                </a:cxn>
                <a:cxn ang="0">
                  <a:pos x="0" y="5"/>
                </a:cxn>
                <a:cxn ang="0">
                  <a:pos x="0" y="5"/>
                </a:cxn>
                <a:cxn ang="0">
                  <a:pos x="0" y="5"/>
                </a:cxn>
                <a:cxn ang="0">
                  <a:pos x="0" y="5"/>
                </a:cxn>
                <a:cxn ang="0">
                  <a:pos x="0" y="5"/>
                </a:cxn>
                <a:cxn ang="0">
                  <a:pos x="0" y="5"/>
                </a:cxn>
                <a:cxn ang="0">
                  <a:pos x="0" y="5"/>
                </a:cxn>
                <a:cxn ang="0">
                  <a:pos x="0" y="2"/>
                </a:cxn>
                <a:cxn ang="0">
                  <a:pos x="0" y="2"/>
                </a:cxn>
                <a:cxn ang="0">
                  <a:pos x="0" y="0"/>
                </a:cxn>
                <a:cxn ang="0">
                  <a:pos x="0" y="0"/>
                </a:cxn>
                <a:cxn ang="0">
                  <a:pos x="0" y="0"/>
                </a:cxn>
                <a:cxn ang="0">
                  <a:pos x="0" y="0"/>
                </a:cxn>
                <a:cxn ang="0">
                  <a:pos x="0" y="0"/>
                </a:cxn>
                <a:cxn ang="0">
                  <a:pos x="0" y="0"/>
                </a:cxn>
                <a:cxn ang="0">
                  <a:pos x="3" y="0"/>
                </a:cxn>
                <a:cxn ang="0">
                  <a:pos x="5" y="0"/>
                </a:cxn>
                <a:cxn ang="0">
                  <a:pos x="8" y="0"/>
                </a:cxn>
                <a:cxn ang="0">
                  <a:pos x="8" y="0"/>
                </a:cxn>
                <a:cxn ang="0">
                  <a:pos x="8" y="0"/>
                </a:cxn>
                <a:cxn ang="0">
                  <a:pos x="8" y="0"/>
                </a:cxn>
                <a:cxn ang="0">
                  <a:pos x="8" y="0"/>
                </a:cxn>
                <a:cxn ang="0">
                  <a:pos x="8" y="0"/>
                </a:cxn>
                <a:cxn ang="0">
                  <a:pos x="8" y="0"/>
                </a:cxn>
                <a:cxn ang="0">
                  <a:pos x="8" y="0"/>
                </a:cxn>
                <a:cxn ang="0">
                  <a:pos x="8" y="2"/>
                </a:cxn>
                <a:cxn ang="0">
                  <a:pos x="8" y="2"/>
                </a:cxn>
                <a:cxn ang="0">
                  <a:pos x="8" y="5"/>
                </a:cxn>
              </a:cxnLst>
              <a:rect l="0" t="0" r="r" b="b"/>
              <a:pathLst>
                <a:path w="8" h="5">
                  <a:moveTo>
                    <a:pt x="8" y="5"/>
                  </a:moveTo>
                  <a:lnTo>
                    <a:pt x="8" y="5"/>
                  </a:lnTo>
                  <a:lnTo>
                    <a:pt x="8" y="5"/>
                  </a:lnTo>
                  <a:lnTo>
                    <a:pt x="8" y="5"/>
                  </a:lnTo>
                  <a:lnTo>
                    <a:pt x="8" y="5"/>
                  </a:lnTo>
                  <a:lnTo>
                    <a:pt x="8" y="5"/>
                  </a:lnTo>
                  <a:lnTo>
                    <a:pt x="8" y="5"/>
                  </a:lnTo>
                  <a:lnTo>
                    <a:pt x="8" y="5"/>
                  </a:lnTo>
                  <a:lnTo>
                    <a:pt x="8" y="5"/>
                  </a:lnTo>
                  <a:lnTo>
                    <a:pt x="8" y="5"/>
                  </a:lnTo>
                  <a:lnTo>
                    <a:pt x="8" y="5"/>
                  </a:lnTo>
                  <a:lnTo>
                    <a:pt x="8" y="5"/>
                  </a:lnTo>
                  <a:lnTo>
                    <a:pt x="8" y="5"/>
                  </a:lnTo>
                  <a:lnTo>
                    <a:pt x="8" y="5"/>
                  </a:lnTo>
                  <a:lnTo>
                    <a:pt x="5" y="5"/>
                  </a:lnTo>
                  <a:lnTo>
                    <a:pt x="5" y="5"/>
                  </a:lnTo>
                  <a:lnTo>
                    <a:pt x="5" y="5"/>
                  </a:lnTo>
                  <a:lnTo>
                    <a:pt x="5" y="5"/>
                  </a:lnTo>
                  <a:lnTo>
                    <a:pt x="3" y="5"/>
                  </a:lnTo>
                  <a:lnTo>
                    <a:pt x="3"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5" y="0"/>
                  </a:lnTo>
                  <a:lnTo>
                    <a:pt x="5"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2"/>
                  </a:lnTo>
                  <a:lnTo>
                    <a:pt x="8" y="2"/>
                  </a:lnTo>
                  <a:lnTo>
                    <a:pt x="8" y="2"/>
                  </a:lnTo>
                  <a:lnTo>
                    <a:pt x="8" y="5"/>
                  </a:lnTo>
                  <a:lnTo>
                    <a:pt x="8" y="5"/>
                  </a:lnTo>
                  <a:close/>
                </a:path>
              </a:pathLst>
            </a:custGeom>
            <a:solidFill>
              <a:srgbClr val="C2C5C5"/>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4" name="Freeform 115"/>
            <p:cNvSpPr/>
            <p:nvPr/>
          </p:nvSpPr>
          <p:spPr bwMode="auto">
            <a:xfrm>
              <a:off x="2432" y="809"/>
              <a:ext cx="8" cy="5"/>
            </a:xfrm>
            <a:custGeom>
              <a:avLst/>
              <a:gdLst/>
              <a:ahLst/>
              <a:cxnLst>
                <a:cxn ang="0">
                  <a:pos x="8" y="5"/>
                </a:cxn>
                <a:cxn ang="0">
                  <a:pos x="8" y="5"/>
                </a:cxn>
                <a:cxn ang="0">
                  <a:pos x="8" y="5"/>
                </a:cxn>
                <a:cxn ang="0">
                  <a:pos x="8" y="5"/>
                </a:cxn>
                <a:cxn ang="0">
                  <a:pos x="8" y="5"/>
                </a:cxn>
                <a:cxn ang="0">
                  <a:pos x="8" y="5"/>
                </a:cxn>
                <a:cxn ang="0">
                  <a:pos x="8" y="5"/>
                </a:cxn>
                <a:cxn ang="0">
                  <a:pos x="8" y="5"/>
                </a:cxn>
                <a:cxn ang="0">
                  <a:pos x="5" y="5"/>
                </a:cxn>
                <a:cxn ang="0">
                  <a:pos x="5" y="5"/>
                </a:cxn>
                <a:cxn ang="0">
                  <a:pos x="3" y="5"/>
                </a:cxn>
                <a:cxn ang="0">
                  <a:pos x="0" y="5"/>
                </a:cxn>
                <a:cxn ang="0">
                  <a:pos x="0" y="5"/>
                </a:cxn>
                <a:cxn ang="0">
                  <a:pos x="0" y="5"/>
                </a:cxn>
                <a:cxn ang="0">
                  <a:pos x="0" y="5"/>
                </a:cxn>
                <a:cxn ang="0">
                  <a:pos x="0" y="5"/>
                </a:cxn>
                <a:cxn ang="0">
                  <a:pos x="0" y="5"/>
                </a:cxn>
                <a:cxn ang="0">
                  <a:pos x="0" y="5"/>
                </a:cxn>
                <a:cxn ang="0">
                  <a:pos x="0" y="5"/>
                </a:cxn>
                <a:cxn ang="0">
                  <a:pos x="0" y="5"/>
                </a:cxn>
                <a:cxn ang="0">
                  <a:pos x="0" y="2"/>
                </a:cxn>
                <a:cxn ang="0">
                  <a:pos x="0" y="2"/>
                </a:cxn>
                <a:cxn ang="0">
                  <a:pos x="0" y="2"/>
                </a:cxn>
                <a:cxn ang="0">
                  <a:pos x="0" y="0"/>
                </a:cxn>
                <a:cxn ang="0">
                  <a:pos x="0" y="0"/>
                </a:cxn>
                <a:cxn ang="0">
                  <a:pos x="0" y="0"/>
                </a:cxn>
                <a:cxn ang="0">
                  <a:pos x="0" y="0"/>
                </a:cxn>
                <a:cxn ang="0">
                  <a:pos x="0" y="0"/>
                </a:cxn>
                <a:cxn ang="0">
                  <a:pos x="0" y="0"/>
                </a:cxn>
                <a:cxn ang="0">
                  <a:pos x="0" y="0"/>
                </a:cxn>
                <a:cxn ang="0">
                  <a:pos x="0" y="0"/>
                </a:cxn>
                <a:cxn ang="0">
                  <a:pos x="3" y="0"/>
                </a:cxn>
                <a:cxn ang="0">
                  <a:pos x="5" y="0"/>
                </a:cxn>
                <a:cxn ang="0">
                  <a:pos x="8" y="0"/>
                </a:cxn>
                <a:cxn ang="0">
                  <a:pos x="8" y="0"/>
                </a:cxn>
                <a:cxn ang="0">
                  <a:pos x="8" y="0"/>
                </a:cxn>
                <a:cxn ang="0">
                  <a:pos x="8" y="0"/>
                </a:cxn>
                <a:cxn ang="0">
                  <a:pos x="8" y="0"/>
                </a:cxn>
                <a:cxn ang="0">
                  <a:pos x="8" y="0"/>
                </a:cxn>
                <a:cxn ang="0">
                  <a:pos x="8" y="0"/>
                </a:cxn>
                <a:cxn ang="0">
                  <a:pos x="8" y="0"/>
                </a:cxn>
                <a:cxn ang="0">
                  <a:pos x="8" y="0"/>
                </a:cxn>
                <a:cxn ang="0">
                  <a:pos x="8" y="0"/>
                </a:cxn>
                <a:cxn ang="0">
                  <a:pos x="8" y="2"/>
                </a:cxn>
                <a:cxn ang="0">
                  <a:pos x="8" y="2"/>
                </a:cxn>
                <a:cxn ang="0">
                  <a:pos x="8" y="5"/>
                </a:cxn>
              </a:cxnLst>
              <a:rect l="0" t="0" r="r" b="b"/>
              <a:pathLst>
                <a:path w="8" h="5">
                  <a:moveTo>
                    <a:pt x="8" y="5"/>
                  </a:moveTo>
                  <a:lnTo>
                    <a:pt x="8" y="5"/>
                  </a:lnTo>
                  <a:lnTo>
                    <a:pt x="8" y="5"/>
                  </a:lnTo>
                  <a:lnTo>
                    <a:pt x="8" y="5"/>
                  </a:lnTo>
                  <a:lnTo>
                    <a:pt x="8" y="5"/>
                  </a:lnTo>
                  <a:lnTo>
                    <a:pt x="8" y="5"/>
                  </a:lnTo>
                  <a:lnTo>
                    <a:pt x="8" y="5"/>
                  </a:lnTo>
                  <a:lnTo>
                    <a:pt x="8" y="5"/>
                  </a:lnTo>
                  <a:lnTo>
                    <a:pt x="8" y="5"/>
                  </a:lnTo>
                  <a:lnTo>
                    <a:pt x="8" y="5"/>
                  </a:lnTo>
                  <a:lnTo>
                    <a:pt x="8" y="5"/>
                  </a:lnTo>
                  <a:lnTo>
                    <a:pt x="8" y="5"/>
                  </a:lnTo>
                  <a:lnTo>
                    <a:pt x="8" y="5"/>
                  </a:lnTo>
                  <a:lnTo>
                    <a:pt x="8" y="5"/>
                  </a:lnTo>
                  <a:lnTo>
                    <a:pt x="8" y="5"/>
                  </a:lnTo>
                  <a:lnTo>
                    <a:pt x="8" y="5"/>
                  </a:lnTo>
                  <a:lnTo>
                    <a:pt x="5" y="5"/>
                  </a:lnTo>
                  <a:lnTo>
                    <a:pt x="5" y="5"/>
                  </a:lnTo>
                  <a:lnTo>
                    <a:pt x="5" y="5"/>
                  </a:lnTo>
                  <a:lnTo>
                    <a:pt x="5" y="5"/>
                  </a:lnTo>
                  <a:lnTo>
                    <a:pt x="5" y="5"/>
                  </a:lnTo>
                  <a:lnTo>
                    <a:pt x="3" y="5"/>
                  </a:lnTo>
                  <a:lnTo>
                    <a:pt x="3"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2"/>
                  </a:lnTo>
                  <a:lnTo>
                    <a:pt x="0" y="2"/>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5" y="0"/>
                  </a:lnTo>
                  <a:lnTo>
                    <a:pt x="5"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0"/>
                  </a:lnTo>
                  <a:lnTo>
                    <a:pt x="8" y="2"/>
                  </a:lnTo>
                  <a:lnTo>
                    <a:pt x="8" y="2"/>
                  </a:lnTo>
                  <a:lnTo>
                    <a:pt x="8" y="2"/>
                  </a:lnTo>
                  <a:lnTo>
                    <a:pt x="8" y="5"/>
                  </a:lnTo>
                  <a:lnTo>
                    <a:pt x="8" y="5"/>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5" name="Freeform 116"/>
            <p:cNvSpPr/>
            <p:nvPr/>
          </p:nvSpPr>
          <p:spPr bwMode="auto">
            <a:xfrm>
              <a:off x="2432" y="809"/>
              <a:ext cx="5" cy="5"/>
            </a:xfrm>
            <a:custGeom>
              <a:avLst/>
              <a:gdLst/>
              <a:ahLst/>
              <a:cxnLst>
                <a:cxn ang="0">
                  <a:pos x="5" y="0"/>
                </a:cxn>
                <a:cxn ang="0">
                  <a:pos x="5" y="0"/>
                </a:cxn>
                <a:cxn ang="0">
                  <a:pos x="5" y="0"/>
                </a:cxn>
                <a:cxn ang="0">
                  <a:pos x="5" y="0"/>
                </a:cxn>
                <a:cxn ang="0">
                  <a:pos x="5" y="0"/>
                </a:cxn>
                <a:cxn ang="0">
                  <a:pos x="5" y="2"/>
                </a:cxn>
                <a:cxn ang="0">
                  <a:pos x="5" y="2"/>
                </a:cxn>
                <a:cxn ang="0">
                  <a:pos x="5" y="5"/>
                </a:cxn>
                <a:cxn ang="0">
                  <a:pos x="5" y="5"/>
                </a:cxn>
                <a:cxn ang="0">
                  <a:pos x="5" y="5"/>
                </a:cxn>
                <a:cxn ang="0">
                  <a:pos x="5" y="5"/>
                </a:cxn>
                <a:cxn ang="0">
                  <a:pos x="5" y="5"/>
                </a:cxn>
                <a:cxn ang="0">
                  <a:pos x="5" y="5"/>
                </a:cxn>
                <a:cxn ang="0">
                  <a:pos x="5" y="5"/>
                </a:cxn>
                <a:cxn ang="0">
                  <a:pos x="5" y="5"/>
                </a:cxn>
                <a:cxn ang="0">
                  <a:pos x="5" y="5"/>
                </a:cxn>
                <a:cxn ang="0">
                  <a:pos x="3" y="5"/>
                </a:cxn>
                <a:cxn ang="0">
                  <a:pos x="0" y="5"/>
                </a:cxn>
                <a:cxn ang="0">
                  <a:pos x="0" y="5"/>
                </a:cxn>
                <a:cxn ang="0">
                  <a:pos x="0" y="5"/>
                </a:cxn>
                <a:cxn ang="0">
                  <a:pos x="0" y="5"/>
                </a:cxn>
                <a:cxn ang="0">
                  <a:pos x="0" y="5"/>
                </a:cxn>
                <a:cxn ang="0">
                  <a:pos x="0" y="5"/>
                </a:cxn>
                <a:cxn ang="0">
                  <a:pos x="0" y="2"/>
                </a:cxn>
                <a:cxn ang="0">
                  <a:pos x="0" y="2"/>
                </a:cxn>
                <a:cxn ang="0">
                  <a:pos x="0" y="0"/>
                </a:cxn>
                <a:cxn ang="0">
                  <a:pos x="0" y="0"/>
                </a:cxn>
                <a:cxn ang="0">
                  <a:pos x="0" y="0"/>
                </a:cxn>
                <a:cxn ang="0">
                  <a:pos x="0" y="0"/>
                </a:cxn>
                <a:cxn ang="0">
                  <a:pos x="0" y="0"/>
                </a:cxn>
                <a:cxn ang="0">
                  <a:pos x="3" y="0"/>
                </a:cxn>
                <a:cxn ang="0">
                  <a:pos x="3" y="0"/>
                </a:cxn>
                <a:cxn ang="0">
                  <a:pos x="5" y="0"/>
                </a:cxn>
              </a:cxnLst>
              <a:rect l="0" t="0" r="r" b="b"/>
              <a:pathLst>
                <a:path w="5" h="5">
                  <a:moveTo>
                    <a:pt x="5" y="0"/>
                  </a:moveTo>
                  <a:lnTo>
                    <a:pt x="5" y="0"/>
                  </a:lnTo>
                  <a:lnTo>
                    <a:pt x="5" y="0"/>
                  </a:lnTo>
                  <a:lnTo>
                    <a:pt x="5" y="0"/>
                  </a:lnTo>
                  <a:lnTo>
                    <a:pt x="5" y="0"/>
                  </a:lnTo>
                  <a:lnTo>
                    <a:pt x="5" y="0"/>
                  </a:lnTo>
                  <a:lnTo>
                    <a:pt x="5" y="0"/>
                  </a:lnTo>
                  <a:lnTo>
                    <a:pt x="5" y="0"/>
                  </a:lnTo>
                  <a:lnTo>
                    <a:pt x="5" y="0"/>
                  </a:lnTo>
                  <a:lnTo>
                    <a:pt x="5" y="0"/>
                  </a:lnTo>
                  <a:lnTo>
                    <a:pt x="5" y="2"/>
                  </a:lnTo>
                  <a:lnTo>
                    <a:pt x="5" y="2"/>
                  </a:lnTo>
                  <a:lnTo>
                    <a:pt x="5" y="2"/>
                  </a:lnTo>
                  <a:lnTo>
                    <a:pt x="5" y="2"/>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3" y="5"/>
                  </a:lnTo>
                  <a:lnTo>
                    <a:pt x="3"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5" y="0"/>
                  </a:lnTo>
                  <a:lnTo>
                    <a:pt x="5" y="0"/>
                  </a:lnTo>
                  <a:close/>
                </a:path>
              </a:pathLst>
            </a:custGeom>
            <a:solidFill>
              <a:srgbClr val="FFFFFF"/>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6" name="Freeform 117"/>
            <p:cNvSpPr/>
            <p:nvPr/>
          </p:nvSpPr>
          <p:spPr bwMode="auto">
            <a:xfrm>
              <a:off x="2432" y="809"/>
              <a:ext cx="5" cy="5"/>
            </a:xfrm>
            <a:custGeom>
              <a:avLst/>
              <a:gdLst/>
              <a:ahLst/>
              <a:cxnLst>
                <a:cxn ang="0">
                  <a:pos x="5" y="0"/>
                </a:cxn>
                <a:cxn ang="0">
                  <a:pos x="5" y="0"/>
                </a:cxn>
                <a:cxn ang="0">
                  <a:pos x="5" y="0"/>
                </a:cxn>
                <a:cxn ang="0">
                  <a:pos x="5" y="0"/>
                </a:cxn>
                <a:cxn ang="0">
                  <a:pos x="5" y="0"/>
                </a:cxn>
                <a:cxn ang="0">
                  <a:pos x="5" y="2"/>
                </a:cxn>
                <a:cxn ang="0">
                  <a:pos x="5" y="2"/>
                </a:cxn>
                <a:cxn ang="0">
                  <a:pos x="5" y="5"/>
                </a:cxn>
                <a:cxn ang="0">
                  <a:pos x="5" y="5"/>
                </a:cxn>
                <a:cxn ang="0">
                  <a:pos x="5" y="5"/>
                </a:cxn>
                <a:cxn ang="0">
                  <a:pos x="5" y="5"/>
                </a:cxn>
                <a:cxn ang="0">
                  <a:pos x="5" y="5"/>
                </a:cxn>
                <a:cxn ang="0">
                  <a:pos x="5" y="5"/>
                </a:cxn>
                <a:cxn ang="0">
                  <a:pos x="5" y="5"/>
                </a:cxn>
                <a:cxn ang="0">
                  <a:pos x="5" y="5"/>
                </a:cxn>
                <a:cxn ang="0">
                  <a:pos x="5" y="5"/>
                </a:cxn>
                <a:cxn ang="0">
                  <a:pos x="3" y="5"/>
                </a:cxn>
                <a:cxn ang="0">
                  <a:pos x="0" y="5"/>
                </a:cxn>
                <a:cxn ang="0">
                  <a:pos x="0" y="5"/>
                </a:cxn>
                <a:cxn ang="0">
                  <a:pos x="0" y="5"/>
                </a:cxn>
                <a:cxn ang="0">
                  <a:pos x="0" y="5"/>
                </a:cxn>
                <a:cxn ang="0">
                  <a:pos x="0" y="5"/>
                </a:cxn>
                <a:cxn ang="0">
                  <a:pos x="0" y="5"/>
                </a:cxn>
                <a:cxn ang="0">
                  <a:pos x="0" y="5"/>
                </a:cxn>
                <a:cxn ang="0">
                  <a:pos x="0" y="2"/>
                </a:cxn>
                <a:cxn ang="0">
                  <a:pos x="0" y="2"/>
                </a:cxn>
                <a:cxn ang="0">
                  <a:pos x="0" y="0"/>
                </a:cxn>
                <a:cxn ang="0">
                  <a:pos x="0" y="0"/>
                </a:cxn>
                <a:cxn ang="0">
                  <a:pos x="0" y="0"/>
                </a:cxn>
                <a:cxn ang="0">
                  <a:pos x="0" y="0"/>
                </a:cxn>
                <a:cxn ang="0">
                  <a:pos x="0" y="0"/>
                </a:cxn>
                <a:cxn ang="0">
                  <a:pos x="3" y="0"/>
                </a:cxn>
                <a:cxn ang="0">
                  <a:pos x="3" y="0"/>
                </a:cxn>
                <a:cxn ang="0">
                  <a:pos x="5" y="0"/>
                </a:cxn>
              </a:cxnLst>
              <a:rect l="0" t="0" r="r" b="b"/>
              <a:pathLst>
                <a:path w="5" h="5">
                  <a:moveTo>
                    <a:pt x="5" y="0"/>
                  </a:moveTo>
                  <a:lnTo>
                    <a:pt x="5" y="0"/>
                  </a:lnTo>
                  <a:lnTo>
                    <a:pt x="5" y="0"/>
                  </a:lnTo>
                  <a:lnTo>
                    <a:pt x="5" y="0"/>
                  </a:lnTo>
                  <a:lnTo>
                    <a:pt x="5" y="0"/>
                  </a:lnTo>
                  <a:lnTo>
                    <a:pt x="5" y="0"/>
                  </a:lnTo>
                  <a:lnTo>
                    <a:pt x="5" y="0"/>
                  </a:lnTo>
                  <a:lnTo>
                    <a:pt x="5" y="0"/>
                  </a:lnTo>
                  <a:lnTo>
                    <a:pt x="5" y="0"/>
                  </a:lnTo>
                  <a:lnTo>
                    <a:pt x="5" y="0"/>
                  </a:lnTo>
                  <a:lnTo>
                    <a:pt x="5" y="2"/>
                  </a:lnTo>
                  <a:lnTo>
                    <a:pt x="5" y="2"/>
                  </a:lnTo>
                  <a:lnTo>
                    <a:pt x="5" y="2"/>
                  </a:lnTo>
                  <a:lnTo>
                    <a:pt x="5" y="2"/>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3" y="5"/>
                  </a:lnTo>
                  <a:lnTo>
                    <a:pt x="3"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2"/>
                  </a:lnTo>
                  <a:lnTo>
                    <a:pt x="0" y="2"/>
                  </a:lnTo>
                  <a:lnTo>
                    <a:pt x="0" y="2"/>
                  </a:lnTo>
                  <a:lnTo>
                    <a:pt x="0" y="2"/>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5" y="0"/>
                  </a:lnTo>
                  <a:lnTo>
                    <a:pt x="5"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7" name="Freeform 118"/>
            <p:cNvSpPr/>
            <p:nvPr/>
          </p:nvSpPr>
          <p:spPr bwMode="auto">
            <a:xfrm>
              <a:off x="2432" y="811"/>
              <a:ext cx="5" cy="3"/>
            </a:xfrm>
            <a:custGeom>
              <a:avLst/>
              <a:gdLst/>
              <a:ahLst/>
              <a:cxnLst>
                <a:cxn ang="0">
                  <a:pos x="0" y="0"/>
                </a:cxn>
                <a:cxn ang="0">
                  <a:pos x="5" y="0"/>
                </a:cxn>
                <a:cxn ang="0">
                  <a:pos x="5" y="0"/>
                </a:cxn>
                <a:cxn ang="0">
                  <a:pos x="5" y="0"/>
                </a:cxn>
                <a:cxn ang="0">
                  <a:pos x="5" y="3"/>
                </a:cxn>
                <a:cxn ang="0">
                  <a:pos x="5" y="3"/>
                </a:cxn>
                <a:cxn ang="0">
                  <a:pos x="5" y="3"/>
                </a:cxn>
                <a:cxn ang="0">
                  <a:pos x="5" y="0"/>
                </a:cxn>
                <a:cxn ang="0">
                  <a:pos x="5" y="0"/>
                </a:cxn>
                <a:cxn ang="0">
                  <a:pos x="0" y="0"/>
                </a:cxn>
                <a:cxn ang="0">
                  <a:pos x="0" y="0"/>
                </a:cxn>
                <a:cxn ang="0">
                  <a:pos x="0" y="0"/>
                </a:cxn>
                <a:cxn ang="0">
                  <a:pos x="0" y="0"/>
                </a:cxn>
                <a:cxn ang="0">
                  <a:pos x="0" y="0"/>
                </a:cxn>
                <a:cxn ang="0">
                  <a:pos x="0" y="0"/>
                </a:cxn>
              </a:cxnLst>
              <a:rect l="0" t="0" r="r" b="b"/>
              <a:pathLst>
                <a:path w="5" h="3">
                  <a:moveTo>
                    <a:pt x="0" y="0"/>
                  </a:moveTo>
                  <a:lnTo>
                    <a:pt x="5" y="0"/>
                  </a:lnTo>
                  <a:lnTo>
                    <a:pt x="5" y="0"/>
                  </a:lnTo>
                  <a:lnTo>
                    <a:pt x="5" y="0"/>
                  </a:lnTo>
                  <a:lnTo>
                    <a:pt x="5" y="3"/>
                  </a:lnTo>
                  <a:lnTo>
                    <a:pt x="5" y="3"/>
                  </a:lnTo>
                  <a:lnTo>
                    <a:pt x="5" y="3"/>
                  </a:lnTo>
                  <a:lnTo>
                    <a:pt x="5" y="0"/>
                  </a:lnTo>
                  <a:lnTo>
                    <a:pt x="5" y="0"/>
                  </a:lnTo>
                  <a:lnTo>
                    <a:pt x="0" y="0"/>
                  </a:lnTo>
                  <a:lnTo>
                    <a:pt x="0" y="0"/>
                  </a:lnTo>
                  <a:lnTo>
                    <a:pt x="0" y="0"/>
                  </a:lnTo>
                  <a:lnTo>
                    <a:pt x="0" y="0"/>
                  </a:lnTo>
                  <a:lnTo>
                    <a:pt x="0" y="0"/>
                  </a:lnTo>
                  <a:lnTo>
                    <a:pt x="0" y="0"/>
                  </a:lnTo>
                  <a:close/>
                </a:path>
              </a:pathLst>
            </a:custGeom>
            <a:solidFill>
              <a:srgbClr val="242728"/>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8" name="Freeform 119"/>
            <p:cNvSpPr/>
            <p:nvPr/>
          </p:nvSpPr>
          <p:spPr bwMode="auto">
            <a:xfrm>
              <a:off x="2432" y="811"/>
              <a:ext cx="5" cy="3"/>
            </a:xfrm>
            <a:custGeom>
              <a:avLst/>
              <a:gdLst/>
              <a:ahLst/>
              <a:cxnLst>
                <a:cxn ang="0">
                  <a:pos x="0" y="0"/>
                </a:cxn>
                <a:cxn ang="0">
                  <a:pos x="5" y="0"/>
                </a:cxn>
                <a:cxn ang="0">
                  <a:pos x="5" y="0"/>
                </a:cxn>
                <a:cxn ang="0">
                  <a:pos x="5" y="0"/>
                </a:cxn>
                <a:cxn ang="0">
                  <a:pos x="5" y="3"/>
                </a:cxn>
                <a:cxn ang="0">
                  <a:pos x="5" y="3"/>
                </a:cxn>
                <a:cxn ang="0">
                  <a:pos x="5" y="3"/>
                </a:cxn>
                <a:cxn ang="0">
                  <a:pos x="5" y="0"/>
                </a:cxn>
                <a:cxn ang="0">
                  <a:pos x="5" y="0"/>
                </a:cxn>
                <a:cxn ang="0">
                  <a:pos x="0" y="0"/>
                </a:cxn>
                <a:cxn ang="0">
                  <a:pos x="0" y="0"/>
                </a:cxn>
                <a:cxn ang="0">
                  <a:pos x="0" y="0"/>
                </a:cxn>
                <a:cxn ang="0">
                  <a:pos x="0" y="0"/>
                </a:cxn>
                <a:cxn ang="0">
                  <a:pos x="0" y="0"/>
                </a:cxn>
                <a:cxn ang="0">
                  <a:pos x="0" y="0"/>
                </a:cxn>
              </a:cxnLst>
              <a:rect l="0" t="0" r="r" b="b"/>
              <a:pathLst>
                <a:path w="5" h="3">
                  <a:moveTo>
                    <a:pt x="0" y="0"/>
                  </a:moveTo>
                  <a:lnTo>
                    <a:pt x="5" y="0"/>
                  </a:lnTo>
                  <a:lnTo>
                    <a:pt x="5" y="0"/>
                  </a:lnTo>
                  <a:lnTo>
                    <a:pt x="5" y="0"/>
                  </a:lnTo>
                  <a:lnTo>
                    <a:pt x="5" y="3"/>
                  </a:lnTo>
                  <a:lnTo>
                    <a:pt x="5" y="3"/>
                  </a:lnTo>
                  <a:lnTo>
                    <a:pt x="5" y="3"/>
                  </a:lnTo>
                  <a:lnTo>
                    <a:pt x="5" y="0"/>
                  </a:lnTo>
                  <a:lnTo>
                    <a:pt x="5" y="0"/>
                  </a:lnTo>
                  <a:lnTo>
                    <a:pt x="0" y="0"/>
                  </a:lnTo>
                  <a:lnTo>
                    <a:pt x="0" y="0"/>
                  </a:lnTo>
                  <a:lnTo>
                    <a:pt x="0"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79" name="Freeform 120"/>
            <p:cNvSpPr/>
            <p:nvPr/>
          </p:nvSpPr>
          <p:spPr bwMode="auto">
            <a:xfrm>
              <a:off x="2413" y="756"/>
              <a:ext cx="2"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2" y="0"/>
                </a:cxn>
                <a:cxn ang="0">
                  <a:pos x="0" y="0"/>
                </a:cxn>
                <a:cxn ang="0">
                  <a:pos x="0" y="0"/>
                </a:cxn>
                <a:cxn ang="0">
                  <a:pos x="0" y="0"/>
                </a:cxn>
                <a:cxn ang="0">
                  <a:pos x="0" y="0"/>
                </a:cxn>
                <a:cxn ang="0">
                  <a:pos x="0" y="0"/>
                </a:cxn>
                <a:cxn ang="0">
                  <a:pos x="0" y="0"/>
                </a:cxn>
                <a:cxn ang="0">
                  <a:pos x="0" y="0"/>
                </a:cxn>
              </a:cxnLst>
              <a:rect l="0" t="0" r="r" b="b"/>
              <a:pathLst>
                <a:path w="2">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2" y="0"/>
                  </a:lnTo>
                  <a:lnTo>
                    <a:pt x="0" y="0"/>
                  </a:lnTo>
                  <a:lnTo>
                    <a:pt x="0" y="0"/>
                  </a:lnTo>
                  <a:lnTo>
                    <a:pt x="0" y="0"/>
                  </a:lnTo>
                  <a:lnTo>
                    <a:pt x="0"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80" name="Freeform 121"/>
            <p:cNvSpPr/>
            <p:nvPr/>
          </p:nvSpPr>
          <p:spPr bwMode="auto">
            <a:xfrm>
              <a:off x="2451" y="756"/>
              <a:ext cx="6" cy="3"/>
            </a:xfrm>
            <a:custGeom>
              <a:avLst/>
              <a:gdLst/>
              <a:ahLst/>
              <a:cxnLst>
                <a:cxn ang="0">
                  <a:pos x="0" y="0"/>
                </a:cxn>
                <a:cxn ang="0">
                  <a:pos x="0" y="3"/>
                </a:cxn>
                <a:cxn ang="0">
                  <a:pos x="0" y="3"/>
                </a:cxn>
                <a:cxn ang="0">
                  <a:pos x="0" y="3"/>
                </a:cxn>
                <a:cxn ang="0">
                  <a:pos x="0" y="3"/>
                </a:cxn>
                <a:cxn ang="0">
                  <a:pos x="0" y="3"/>
                </a:cxn>
                <a:cxn ang="0">
                  <a:pos x="0" y="3"/>
                </a:cxn>
                <a:cxn ang="0">
                  <a:pos x="3" y="3"/>
                </a:cxn>
                <a:cxn ang="0">
                  <a:pos x="3" y="3"/>
                </a:cxn>
                <a:cxn ang="0">
                  <a:pos x="3" y="3"/>
                </a:cxn>
                <a:cxn ang="0">
                  <a:pos x="3" y="3"/>
                </a:cxn>
                <a:cxn ang="0">
                  <a:pos x="3" y="3"/>
                </a:cxn>
                <a:cxn ang="0">
                  <a:pos x="3" y="3"/>
                </a:cxn>
                <a:cxn ang="0">
                  <a:pos x="6" y="3"/>
                </a:cxn>
                <a:cxn ang="0">
                  <a:pos x="6" y="3"/>
                </a:cxn>
                <a:cxn ang="0">
                  <a:pos x="3" y="0"/>
                </a:cxn>
                <a:cxn ang="0">
                  <a:pos x="3" y="0"/>
                </a:cxn>
                <a:cxn ang="0">
                  <a:pos x="3" y="0"/>
                </a:cxn>
                <a:cxn ang="0">
                  <a:pos x="3" y="0"/>
                </a:cxn>
                <a:cxn ang="0">
                  <a:pos x="3" y="0"/>
                </a:cxn>
                <a:cxn ang="0">
                  <a:pos x="3" y="0"/>
                </a:cxn>
                <a:cxn ang="0">
                  <a:pos x="3" y="0"/>
                </a:cxn>
                <a:cxn ang="0">
                  <a:pos x="0" y="0"/>
                </a:cxn>
                <a:cxn ang="0">
                  <a:pos x="0" y="0"/>
                </a:cxn>
                <a:cxn ang="0">
                  <a:pos x="0" y="0"/>
                </a:cxn>
                <a:cxn ang="0">
                  <a:pos x="0" y="0"/>
                </a:cxn>
              </a:cxnLst>
              <a:rect l="0" t="0" r="r" b="b"/>
              <a:pathLst>
                <a:path w="6" h="3">
                  <a:moveTo>
                    <a:pt x="0" y="0"/>
                  </a:moveTo>
                  <a:lnTo>
                    <a:pt x="0" y="3"/>
                  </a:lnTo>
                  <a:lnTo>
                    <a:pt x="0" y="3"/>
                  </a:lnTo>
                  <a:lnTo>
                    <a:pt x="0" y="3"/>
                  </a:lnTo>
                  <a:lnTo>
                    <a:pt x="0" y="3"/>
                  </a:lnTo>
                  <a:lnTo>
                    <a:pt x="0" y="3"/>
                  </a:lnTo>
                  <a:lnTo>
                    <a:pt x="0" y="3"/>
                  </a:lnTo>
                  <a:lnTo>
                    <a:pt x="3" y="3"/>
                  </a:lnTo>
                  <a:lnTo>
                    <a:pt x="3" y="3"/>
                  </a:lnTo>
                  <a:lnTo>
                    <a:pt x="3" y="3"/>
                  </a:lnTo>
                  <a:lnTo>
                    <a:pt x="3" y="3"/>
                  </a:lnTo>
                  <a:lnTo>
                    <a:pt x="3" y="3"/>
                  </a:lnTo>
                  <a:lnTo>
                    <a:pt x="3" y="3"/>
                  </a:lnTo>
                  <a:lnTo>
                    <a:pt x="6" y="3"/>
                  </a:lnTo>
                  <a:lnTo>
                    <a:pt x="6" y="3"/>
                  </a:lnTo>
                  <a:lnTo>
                    <a:pt x="3" y="0"/>
                  </a:lnTo>
                  <a:lnTo>
                    <a:pt x="3" y="0"/>
                  </a:lnTo>
                  <a:lnTo>
                    <a:pt x="3" y="0"/>
                  </a:lnTo>
                  <a:lnTo>
                    <a:pt x="3" y="0"/>
                  </a:lnTo>
                  <a:lnTo>
                    <a:pt x="3" y="0"/>
                  </a:lnTo>
                  <a:lnTo>
                    <a:pt x="3" y="0"/>
                  </a:lnTo>
                  <a:lnTo>
                    <a:pt x="3" y="0"/>
                  </a:lnTo>
                  <a:lnTo>
                    <a:pt x="0" y="0"/>
                  </a:lnTo>
                  <a:lnTo>
                    <a:pt x="0" y="0"/>
                  </a:lnTo>
                  <a:lnTo>
                    <a:pt x="0" y="0"/>
                  </a:lnTo>
                  <a:lnTo>
                    <a:pt x="0" y="0"/>
                  </a:lnTo>
                  <a:close/>
                </a:path>
              </a:pathLst>
            </a:custGeom>
            <a:solidFill>
              <a:srgbClr val="DF7B2D"/>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81" name="Freeform 122"/>
            <p:cNvSpPr/>
            <p:nvPr/>
          </p:nvSpPr>
          <p:spPr bwMode="auto">
            <a:xfrm>
              <a:off x="2451" y="756"/>
              <a:ext cx="6" cy="3"/>
            </a:xfrm>
            <a:custGeom>
              <a:avLst/>
              <a:gdLst/>
              <a:ahLst/>
              <a:cxnLst>
                <a:cxn ang="0">
                  <a:pos x="0" y="0"/>
                </a:cxn>
                <a:cxn ang="0">
                  <a:pos x="0" y="0"/>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0" y="3"/>
                </a:cxn>
                <a:cxn ang="0">
                  <a:pos x="3" y="3"/>
                </a:cxn>
                <a:cxn ang="0">
                  <a:pos x="3" y="3"/>
                </a:cxn>
                <a:cxn ang="0">
                  <a:pos x="3" y="3"/>
                </a:cxn>
                <a:cxn ang="0">
                  <a:pos x="3" y="3"/>
                </a:cxn>
                <a:cxn ang="0">
                  <a:pos x="3" y="3"/>
                </a:cxn>
                <a:cxn ang="0">
                  <a:pos x="3" y="3"/>
                </a:cxn>
                <a:cxn ang="0">
                  <a:pos x="3" y="3"/>
                </a:cxn>
                <a:cxn ang="0">
                  <a:pos x="3" y="3"/>
                </a:cxn>
                <a:cxn ang="0">
                  <a:pos x="3" y="3"/>
                </a:cxn>
                <a:cxn ang="0">
                  <a:pos x="3" y="3"/>
                </a:cxn>
                <a:cxn ang="0">
                  <a:pos x="3" y="3"/>
                </a:cxn>
                <a:cxn ang="0">
                  <a:pos x="6" y="3"/>
                </a:cxn>
                <a:cxn ang="0">
                  <a:pos x="6" y="3"/>
                </a:cxn>
                <a:cxn ang="0">
                  <a:pos x="6" y="3"/>
                </a:cxn>
                <a:cxn ang="0">
                  <a:pos x="6" y="3"/>
                </a:cxn>
                <a:cxn ang="0">
                  <a:pos x="6" y="3"/>
                </a:cxn>
                <a:cxn ang="0">
                  <a:pos x="6" y="3"/>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0" y="0"/>
                </a:cxn>
                <a:cxn ang="0">
                  <a:pos x="0" y="0"/>
                </a:cxn>
                <a:cxn ang="0">
                  <a:pos x="0" y="0"/>
                </a:cxn>
                <a:cxn ang="0">
                  <a:pos x="0" y="0"/>
                </a:cxn>
                <a:cxn ang="0">
                  <a:pos x="0" y="0"/>
                </a:cxn>
                <a:cxn ang="0">
                  <a:pos x="0" y="0"/>
                </a:cxn>
              </a:cxnLst>
              <a:rect l="0" t="0" r="r" b="b"/>
              <a:pathLst>
                <a:path w="6" h="3">
                  <a:moveTo>
                    <a:pt x="0" y="0"/>
                  </a:moveTo>
                  <a:lnTo>
                    <a:pt x="0" y="0"/>
                  </a:lnTo>
                  <a:lnTo>
                    <a:pt x="0" y="3"/>
                  </a:lnTo>
                  <a:lnTo>
                    <a:pt x="0" y="3"/>
                  </a:lnTo>
                  <a:lnTo>
                    <a:pt x="0" y="3"/>
                  </a:lnTo>
                  <a:lnTo>
                    <a:pt x="0" y="3"/>
                  </a:lnTo>
                  <a:lnTo>
                    <a:pt x="0" y="3"/>
                  </a:lnTo>
                  <a:lnTo>
                    <a:pt x="0" y="3"/>
                  </a:lnTo>
                  <a:lnTo>
                    <a:pt x="0" y="3"/>
                  </a:lnTo>
                  <a:lnTo>
                    <a:pt x="0" y="3"/>
                  </a:lnTo>
                  <a:lnTo>
                    <a:pt x="0" y="3"/>
                  </a:lnTo>
                  <a:lnTo>
                    <a:pt x="0" y="3"/>
                  </a:lnTo>
                  <a:lnTo>
                    <a:pt x="0" y="3"/>
                  </a:lnTo>
                  <a:lnTo>
                    <a:pt x="0" y="3"/>
                  </a:lnTo>
                  <a:lnTo>
                    <a:pt x="3" y="3"/>
                  </a:lnTo>
                  <a:lnTo>
                    <a:pt x="3" y="3"/>
                  </a:lnTo>
                  <a:lnTo>
                    <a:pt x="3" y="3"/>
                  </a:lnTo>
                  <a:lnTo>
                    <a:pt x="3" y="3"/>
                  </a:lnTo>
                  <a:lnTo>
                    <a:pt x="3" y="3"/>
                  </a:lnTo>
                  <a:lnTo>
                    <a:pt x="3" y="3"/>
                  </a:lnTo>
                  <a:lnTo>
                    <a:pt x="3" y="3"/>
                  </a:lnTo>
                  <a:lnTo>
                    <a:pt x="3" y="3"/>
                  </a:lnTo>
                  <a:lnTo>
                    <a:pt x="3" y="3"/>
                  </a:lnTo>
                  <a:lnTo>
                    <a:pt x="3" y="3"/>
                  </a:lnTo>
                  <a:lnTo>
                    <a:pt x="3" y="3"/>
                  </a:lnTo>
                  <a:lnTo>
                    <a:pt x="6" y="3"/>
                  </a:lnTo>
                  <a:lnTo>
                    <a:pt x="6" y="3"/>
                  </a:lnTo>
                  <a:lnTo>
                    <a:pt x="6" y="3"/>
                  </a:lnTo>
                  <a:lnTo>
                    <a:pt x="6" y="3"/>
                  </a:lnTo>
                  <a:lnTo>
                    <a:pt x="6" y="3"/>
                  </a:lnTo>
                  <a:lnTo>
                    <a:pt x="6" y="3"/>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0" y="0"/>
                  </a:lnTo>
                  <a:lnTo>
                    <a:pt x="0" y="0"/>
                  </a:lnTo>
                  <a:lnTo>
                    <a:pt x="0" y="0"/>
                  </a:lnTo>
                  <a:lnTo>
                    <a:pt x="0" y="0"/>
                  </a:lnTo>
                  <a:lnTo>
                    <a:pt x="0"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82" name="Freeform 123"/>
            <p:cNvSpPr/>
            <p:nvPr/>
          </p:nvSpPr>
          <p:spPr bwMode="auto">
            <a:xfrm>
              <a:off x="2462" y="773"/>
              <a:ext cx="3"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3" y="0"/>
                </a:cxn>
                <a:cxn ang="0">
                  <a:pos x="3" y="0"/>
                </a:cxn>
                <a:cxn ang="0">
                  <a:pos x="3" y="0"/>
                </a:cxn>
                <a:cxn ang="0">
                  <a:pos x="3" y="0"/>
                </a:cxn>
                <a:cxn ang="0">
                  <a:pos x="3" y="0"/>
                </a:cxn>
                <a:cxn ang="0">
                  <a:pos x="0" y="0"/>
                </a:cxn>
              </a:cxnLst>
              <a:rect l="0" t="0" r="r" b="b"/>
              <a:pathLst>
                <a:path w="3">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0" y="0"/>
                  </a:lnTo>
                  <a:close/>
                </a:path>
              </a:pathLst>
            </a:custGeom>
            <a:solidFill>
              <a:srgbClr val="DF7B2D"/>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83" name="Freeform 124"/>
            <p:cNvSpPr/>
            <p:nvPr/>
          </p:nvSpPr>
          <p:spPr bwMode="auto">
            <a:xfrm>
              <a:off x="2462" y="773"/>
              <a:ext cx="3"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0" y="0"/>
                </a:cxn>
              </a:cxnLst>
              <a:rect l="0" t="0" r="r" b="b"/>
              <a:pathLst>
                <a:path w="3">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3"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84" name="Freeform 125"/>
            <p:cNvSpPr/>
            <p:nvPr/>
          </p:nvSpPr>
          <p:spPr bwMode="auto">
            <a:xfrm>
              <a:off x="2437" y="770"/>
              <a:ext cx="3"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0" y="0"/>
                </a:cxn>
              </a:cxnLst>
              <a:rect l="0" t="0" r="r" b="b"/>
              <a:pathLst>
                <a:path w="3">
                  <a:moveTo>
                    <a:pt x="0" y="0"/>
                  </a:moveTo>
                  <a:lnTo>
                    <a:pt x="0" y="0"/>
                  </a:ln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0" y="0"/>
                  </a:lnTo>
                  <a:close/>
                </a:path>
              </a:pathLst>
            </a:custGeom>
            <a:solidFill>
              <a:srgbClr val="DF7B2D"/>
            </a:solidFill>
            <a:ln w="9525">
              <a:noFill/>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sp>
          <p:nvSpPr>
            <p:cNvPr id="185" name="Freeform 126"/>
            <p:cNvSpPr/>
            <p:nvPr/>
          </p:nvSpPr>
          <p:spPr bwMode="auto">
            <a:xfrm>
              <a:off x="2437" y="770"/>
              <a:ext cx="3" cy="1"/>
            </a:xfrm>
            <a:custGeom>
              <a:avLst/>
              <a:gdLst/>
              <a:ahLst/>
              <a:cxnLst>
                <a:cxn ang="0">
                  <a:pos x="0" y="0"/>
                </a:cxn>
                <a:cxn ang="0">
                  <a:pos x="0" y="0"/>
                </a:cxn>
                <a:cxn ang="0">
                  <a:pos x="0" y="0"/>
                </a:cxn>
                <a:cxn ang="0">
                  <a:pos x="0" y="0"/>
                </a:cxn>
                <a:cxn ang="0">
                  <a:pos x="0" y="0"/>
                </a:cxn>
                <a:cxn ang="0">
                  <a:pos x="0" y="0"/>
                </a:cxn>
                <a:cxn ang="0">
                  <a:pos x="0" y="0"/>
                </a:cxn>
                <a:cxn ang="0">
                  <a:pos x="0"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3" y="0"/>
                </a:cxn>
                <a:cxn ang="0">
                  <a:pos x="0" y="0"/>
                </a:cxn>
              </a:cxnLst>
              <a:rect l="0" t="0" r="r" b="b"/>
              <a:pathLst>
                <a:path w="3">
                  <a:moveTo>
                    <a:pt x="0" y="0"/>
                  </a:moveTo>
                  <a:lnTo>
                    <a:pt x="0" y="0"/>
                  </a:lnTo>
                  <a:lnTo>
                    <a:pt x="0" y="0"/>
                  </a:lnTo>
                  <a:lnTo>
                    <a:pt x="0" y="0"/>
                  </a:lnTo>
                  <a:lnTo>
                    <a:pt x="0" y="0"/>
                  </a:lnTo>
                  <a:lnTo>
                    <a:pt x="0" y="0"/>
                  </a:lnTo>
                  <a:lnTo>
                    <a:pt x="0" y="0"/>
                  </a:lnTo>
                  <a:lnTo>
                    <a:pt x="0"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3" y="0"/>
                  </a:lnTo>
                  <a:lnTo>
                    <a:pt x="0" y="0"/>
                  </a:lnTo>
                </a:path>
              </a:pathLst>
            </a:custGeom>
            <a:noFill/>
            <a:ln w="0">
              <a:solidFill>
                <a:srgbClr val="242728"/>
              </a:solidFill>
              <a:prstDash val="solid"/>
              <a:round/>
            </a:ln>
          </p:spPr>
          <p:txBody>
            <a:bodyPr/>
            <a:p>
              <a:endParaRPr lang="zh-CN" altLang="en-US">
                <a:latin typeface="微软雅黑" panose="020B0503020204020204" charset="-122"/>
                <a:ea typeface="微软雅黑" panose="020B0503020204020204" charset="-122"/>
                <a:cs typeface="微软雅黑" panose="020B0503020204020204" charset="-122"/>
              </a:endParaRPr>
            </a:p>
          </p:txBody>
        </p:sp>
      </p:grpSp>
      <p:pic>
        <p:nvPicPr>
          <p:cNvPr id="186" name="Picture 127" descr="MCj04289450000[1]"/>
          <p:cNvPicPr>
            <a:picLocks noChangeAspect="1" noChangeArrowheads="1"/>
          </p:cNvPicPr>
          <p:nvPr/>
        </p:nvPicPr>
        <p:blipFill>
          <a:blip r:embed="rId7" cstate="screen"/>
          <a:srcRect/>
          <a:stretch>
            <a:fillRect/>
          </a:stretch>
        </p:blipFill>
        <p:spPr bwMode="auto">
          <a:xfrm>
            <a:off x="5344160" y="5647690"/>
            <a:ext cx="1393190" cy="813435"/>
          </a:xfrm>
          <a:prstGeom prst="rect">
            <a:avLst/>
          </a:prstGeom>
          <a:noFill/>
        </p:spPr>
      </p:pic>
      <p:pic>
        <p:nvPicPr>
          <p:cNvPr id="187" name="Picture 129" descr="MCj04289450000[1]"/>
          <p:cNvPicPr>
            <a:picLocks noChangeAspect="1" noChangeArrowheads="1"/>
          </p:cNvPicPr>
          <p:nvPr/>
        </p:nvPicPr>
        <p:blipFill>
          <a:blip r:embed="rId7" cstate="screen"/>
          <a:srcRect/>
          <a:stretch>
            <a:fillRect/>
          </a:stretch>
        </p:blipFill>
        <p:spPr bwMode="auto">
          <a:xfrm>
            <a:off x="9265285" y="4607560"/>
            <a:ext cx="1393190" cy="813435"/>
          </a:xfrm>
          <a:prstGeom prst="rect">
            <a:avLst/>
          </a:prstGeom>
          <a:noFill/>
        </p:spPr>
      </p:pic>
      <p:grpSp>
        <p:nvGrpSpPr>
          <p:cNvPr id="188" name="Group 130"/>
          <p:cNvGrpSpPr/>
          <p:nvPr/>
        </p:nvGrpSpPr>
        <p:grpSpPr bwMode="auto">
          <a:xfrm rot="0">
            <a:off x="1505585" y="3717290"/>
            <a:ext cx="705485" cy="447675"/>
            <a:chOff x="2290" y="1797"/>
            <a:chExt cx="409" cy="318"/>
          </a:xfrm>
        </p:grpSpPr>
        <p:sp>
          <p:nvSpPr>
            <p:cNvPr id="189" name="Freeform 131"/>
            <p:cNvSpPr/>
            <p:nvPr/>
          </p:nvSpPr>
          <p:spPr bwMode="auto">
            <a:xfrm>
              <a:off x="2290" y="1888"/>
              <a:ext cx="227" cy="227"/>
            </a:xfrm>
            <a:custGeom>
              <a:avLst/>
              <a:gdLst/>
              <a:ahLst/>
              <a:cxnLst>
                <a:cxn ang="0">
                  <a:pos x="0" y="0"/>
                </a:cxn>
                <a:cxn ang="0">
                  <a:pos x="227" y="45"/>
                </a:cxn>
                <a:cxn ang="0">
                  <a:pos x="227" y="227"/>
                </a:cxn>
                <a:cxn ang="0">
                  <a:pos x="0" y="181"/>
                </a:cxn>
                <a:cxn ang="0">
                  <a:pos x="0" y="0"/>
                </a:cxn>
              </a:cxnLst>
              <a:rect l="0" t="0" r="r" b="b"/>
              <a:pathLst>
                <a:path w="227" h="227">
                  <a:moveTo>
                    <a:pt x="0" y="0"/>
                  </a:moveTo>
                  <a:lnTo>
                    <a:pt x="227" y="45"/>
                  </a:lnTo>
                  <a:lnTo>
                    <a:pt x="227" y="227"/>
                  </a:lnTo>
                  <a:lnTo>
                    <a:pt x="0" y="181"/>
                  </a:lnTo>
                  <a:lnTo>
                    <a:pt x="0" y="0"/>
                  </a:lnTo>
                  <a:close/>
                </a:path>
              </a:pathLst>
            </a:custGeom>
            <a:solidFill>
              <a:srgbClr val="99660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190" name="Freeform 132"/>
            <p:cNvSpPr/>
            <p:nvPr/>
          </p:nvSpPr>
          <p:spPr bwMode="auto">
            <a:xfrm>
              <a:off x="2517" y="1842"/>
              <a:ext cx="182" cy="273"/>
            </a:xfrm>
            <a:custGeom>
              <a:avLst/>
              <a:gdLst/>
              <a:ahLst/>
              <a:cxnLst>
                <a:cxn ang="0">
                  <a:pos x="0" y="91"/>
                </a:cxn>
                <a:cxn ang="0">
                  <a:pos x="182" y="0"/>
                </a:cxn>
                <a:cxn ang="0">
                  <a:pos x="182" y="182"/>
                </a:cxn>
                <a:cxn ang="0">
                  <a:pos x="0" y="273"/>
                </a:cxn>
              </a:cxnLst>
              <a:rect l="0" t="0" r="r" b="b"/>
              <a:pathLst>
                <a:path w="182" h="273">
                  <a:moveTo>
                    <a:pt x="0" y="91"/>
                  </a:moveTo>
                  <a:lnTo>
                    <a:pt x="182" y="0"/>
                  </a:lnTo>
                  <a:lnTo>
                    <a:pt x="182" y="182"/>
                  </a:lnTo>
                  <a:lnTo>
                    <a:pt x="0" y="273"/>
                  </a:lnTo>
                </a:path>
              </a:pathLst>
            </a:custGeom>
            <a:solidFill>
              <a:srgbClr val="99660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191" name="Freeform 133"/>
            <p:cNvSpPr/>
            <p:nvPr/>
          </p:nvSpPr>
          <p:spPr bwMode="auto">
            <a:xfrm>
              <a:off x="2290" y="1797"/>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CC990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192" name="Line 134"/>
            <p:cNvSpPr>
              <a:spLocks noChangeShapeType="1"/>
            </p:cNvSpPr>
            <p:nvPr/>
          </p:nvSpPr>
          <p:spPr bwMode="auto">
            <a:xfrm flipV="1">
              <a:off x="2401" y="1820"/>
              <a:ext cx="182" cy="91"/>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grpSp>
      <p:sp>
        <p:nvSpPr>
          <p:cNvPr id="193" name="Line 135"/>
          <p:cNvSpPr>
            <a:spLocks noChangeShapeType="1"/>
          </p:cNvSpPr>
          <p:nvPr/>
        </p:nvSpPr>
        <p:spPr bwMode="auto">
          <a:xfrm>
            <a:off x="6556375" y="4318000"/>
            <a:ext cx="10795" cy="1266190"/>
          </a:xfrm>
          <a:prstGeom prst="line">
            <a:avLst/>
          </a:prstGeom>
          <a:noFill/>
          <a:ln w="38100">
            <a:solidFill>
              <a:schemeClr val="tx1"/>
            </a:solidFill>
            <a:round/>
            <a:tailEnd type="triangle" w="med" len="med"/>
          </a:ln>
          <a:effectLst/>
        </p:spPr>
        <p:txBody>
          <a:bodyPr anchor="ctr"/>
          <a:p>
            <a:endParaRPr lang="zh-CN" altLang="en-US">
              <a:cs typeface="微软雅黑" panose="020B0503020204020204" charset="-122"/>
            </a:endParaRPr>
          </a:p>
        </p:txBody>
      </p:sp>
      <p:sp>
        <p:nvSpPr>
          <p:cNvPr id="194" name="AutoShape 137"/>
          <p:cNvSpPr>
            <a:spLocks noChangeArrowheads="1"/>
          </p:cNvSpPr>
          <p:nvPr/>
        </p:nvSpPr>
        <p:spPr bwMode="auto">
          <a:xfrm rot="16200000" flipV="1">
            <a:off x="5471795" y="3602990"/>
            <a:ext cx="445770" cy="54800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195" name="AutoShape 138"/>
          <p:cNvSpPr>
            <a:spLocks noChangeArrowheads="1"/>
          </p:cNvSpPr>
          <p:nvPr/>
        </p:nvSpPr>
        <p:spPr bwMode="auto">
          <a:xfrm flipV="1">
            <a:off x="5969000" y="3653790"/>
            <a:ext cx="548005" cy="50927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196" name="AutoShape 139"/>
          <p:cNvSpPr>
            <a:spLocks noChangeArrowheads="1"/>
          </p:cNvSpPr>
          <p:nvPr/>
        </p:nvSpPr>
        <p:spPr bwMode="auto">
          <a:xfrm>
            <a:off x="2444115" y="3782060"/>
            <a:ext cx="627380" cy="382905"/>
          </a:xfrm>
          <a:prstGeom prst="rightArrow">
            <a:avLst>
              <a:gd name="adj1" fmla="val 50000"/>
              <a:gd name="adj2" fmla="val 37592"/>
            </a:avLst>
          </a:pr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197" name="AutoShape 140"/>
          <p:cNvSpPr>
            <a:spLocks noChangeArrowheads="1"/>
          </p:cNvSpPr>
          <p:nvPr/>
        </p:nvSpPr>
        <p:spPr bwMode="auto">
          <a:xfrm>
            <a:off x="7300595" y="3845560"/>
            <a:ext cx="469265" cy="382905"/>
          </a:xfrm>
          <a:prstGeom prst="rightArrow">
            <a:avLst>
              <a:gd name="adj1" fmla="val 50000"/>
              <a:gd name="adj2" fmla="val 28125"/>
            </a:avLst>
          </a:pr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198" name="Group 141"/>
          <p:cNvGrpSpPr/>
          <p:nvPr/>
        </p:nvGrpSpPr>
        <p:grpSpPr bwMode="auto">
          <a:xfrm rot="0">
            <a:off x="7926705" y="3782060"/>
            <a:ext cx="705485" cy="447675"/>
            <a:chOff x="3969" y="1979"/>
            <a:chExt cx="409" cy="318"/>
          </a:xfrm>
        </p:grpSpPr>
        <p:grpSp>
          <p:nvGrpSpPr>
            <p:cNvPr id="199" name="Group 142"/>
            <p:cNvGrpSpPr/>
            <p:nvPr/>
          </p:nvGrpSpPr>
          <p:grpSpPr bwMode="auto">
            <a:xfrm>
              <a:off x="3969" y="1979"/>
              <a:ext cx="409" cy="318"/>
              <a:chOff x="249" y="2296"/>
              <a:chExt cx="409" cy="318"/>
            </a:xfrm>
          </p:grpSpPr>
          <p:grpSp>
            <p:nvGrpSpPr>
              <p:cNvPr id="200" name="Group 143"/>
              <p:cNvGrpSpPr/>
              <p:nvPr/>
            </p:nvGrpSpPr>
            <p:grpSpPr bwMode="auto">
              <a:xfrm>
                <a:off x="249" y="2432"/>
                <a:ext cx="409" cy="182"/>
                <a:chOff x="249" y="2296"/>
                <a:chExt cx="409" cy="182"/>
              </a:xfrm>
            </p:grpSpPr>
            <p:sp>
              <p:nvSpPr>
                <p:cNvPr id="201" name="Freeform 144"/>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02" name="Freeform 145"/>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03" name="Freeform 146"/>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04" name="Line 147"/>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05" name="Line 148"/>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06" name="Line 149"/>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07" name="Line 150"/>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08" name="Line 151"/>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09" name="Line 152"/>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210" name="Group 153"/>
              <p:cNvGrpSpPr/>
              <p:nvPr/>
            </p:nvGrpSpPr>
            <p:grpSpPr bwMode="auto">
              <a:xfrm>
                <a:off x="249" y="2387"/>
                <a:ext cx="409" cy="182"/>
                <a:chOff x="249" y="2296"/>
                <a:chExt cx="409" cy="182"/>
              </a:xfrm>
            </p:grpSpPr>
            <p:sp>
              <p:nvSpPr>
                <p:cNvPr id="211" name="Freeform 154"/>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12" name="Freeform 155"/>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13" name="Freeform 156"/>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14" name="Line 157"/>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15" name="Line 158"/>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16" name="Line 159"/>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17" name="Line 160"/>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18" name="Line 161"/>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19" name="Line 162"/>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220" name="Group 163"/>
              <p:cNvGrpSpPr/>
              <p:nvPr/>
            </p:nvGrpSpPr>
            <p:grpSpPr bwMode="auto">
              <a:xfrm>
                <a:off x="249" y="2341"/>
                <a:ext cx="409" cy="182"/>
                <a:chOff x="249" y="2296"/>
                <a:chExt cx="409" cy="182"/>
              </a:xfrm>
            </p:grpSpPr>
            <p:sp>
              <p:nvSpPr>
                <p:cNvPr id="221" name="Freeform 164"/>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22" name="Freeform 165"/>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23" name="Freeform 166"/>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24" name="Line 167"/>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25" name="Line 168"/>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26" name="Line 169"/>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27" name="Line 170"/>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28" name="Line 171"/>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29" name="Line 172"/>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230" name="Group 173"/>
              <p:cNvGrpSpPr/>
              <p:nvPr/>
            </p:nvGrpSpPr>
            <p:grpSpPr bwMode="auto">
              <a:xfrm>
                <a:off x="249" y="2296"/>
                <a:ext cx="409" cy="182"/>
                <a:chOff x="249" y="2296"/>
                <a:chExt cx="409" cy="182"/>
              </a:xfrm>
            </p:grpSpPr>
            <p:sp>
              <p:nvSpPr>
                <p:cNvPr id="231" name="Freeform 174"/>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32" name="Freeform 175"/>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33" name="Freeform 176"/>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34" name="Line 177"/>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35" name="Line 178"/>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36" name="Line 179"/>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37" name="Line 180"/>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38" name="Line 181"/>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39" name="Line 182"/>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grpSp>
          <p:nvGrpSpPr>
            <p:cNvPr id="240" name="Group 183"/>
            <p:cNvGrpSpPr/>
            <p:nvPr/>
          </p:nvGrpSpPr>
          <p:grpSpPr bwMode="auto">
            <a:xfrm>
              <a:off x="4014" y="2115"/>
              <a:ext cx="106" cy="106"/>
              <a:chOff x="642" y="2069"/>
              <a:chExt cx="181" cy="181"/>
            </a:xfrm>
          </p:grpSpPr>
          <p:sp>
            <p:nvSpPr>
              <p:cNvPr id="241" name="Freeform 184"/>
              <p:cNvSpPr/>
              <p:nvPr/>
            </p:nvSpPr>
            <p:spPr bwMode="auto">
              <a:xfrm>
                <a:off x="642" y="2069"/>
                <a:ext cx="181" cy="181"/>
              </a:xfrm>
              <a:custGeom>
                <a:avLst/>
                <a:gdLst/>
                <a:ahLst/>
                <a:cxnLst>
                  <a:cxn ang="0">
                    <a:pos x="0" y="0"/>
                  </a:cxn>
                  <a:cxn ang="0">
                    <a:pos x="227" y="45"/>
                  </a:cxn>
                  <a:cxn ang="0">
                    <a:pos x="227" y="227"/>
                  </a:cxn>
                  <a:cxn ang="0">
                    <a:pos x="0" y="181"/>
                  </a:cxn>
                  <a:cxn ang="0">
                    <a:pos x="0" y="0"/>
                  </a:cxn>
                </a:cxnLst>
                <a:rect l="0" t="0" r="r" b="b"/>
                <a:pathLst>
                  <a:path w="227" h="227">
                    <a:moveTo>
                      <a:pt x="0" y="0"/>
                    </a:moveTo>
                    <a:lnTo>
                      <a:pt x="227" y="45"/>
                    </a:lnTo>
                    <a:lnTo>
                      <a:pt x="227" y="227"/>
                    </a:lnTo>
                    <a:lnTo>
                      <a:pt x="0" y="181"/>
                    </a:lnTo>
                    <a:lnTo>
                      <a:pt x="0" y="0"/>
                    </a:lnTo>
                    <a:close/>
                  </a:path>
                </a:pathLst>
              </a:custGeom>
              <a:solidFill>
                <a:schemeClr val="bg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42" name="Line 185"/>
              <p:cNvSpPr>
                <a:spLocks noChangeShapeType="1"/>
              </p:cNvSpPr>
              <p:nvPr/>
            </p:nvSpPr>
            <p:spPr bwMode="auto">
              <a:xfrm>
                <a:off x="671" y="2087"/>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43" name="Line 186"/>
              <p:cNvSpPr>
                <a:spLocks noChangeShapeType="1"/>
              </p:cNvSpPr>
              <p:nvPr/>
            </p:nvSpPr>
            <p:spPr bwMode="auto">
              <a:xfrm>
                <a:off x="698" y="2098"/>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sp>
            <p:nvSpPr>
              <p:cNvPr id="244" name="Line 187"/>
              <p:cNvSpPr>
                <a:spLocks noChangeShapeType="1"/>
              </p:cNvSpPr>
              <p:nvPr/>
            </p:nvSpPr>
            <p:spPr bwMode="auto">
              <a:xfrm>
                <a:off x="727" y="2102"/>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45" name="Line 188"/>
              <p:cNvSpPr>
                <a:spLocks noChangeShapeType="1"/>
              </p:cNvSpPr>
              <p:nvPr/>
            </p:nvSpPr>
            <p:spPr bwMode="auto">
              <a:xfrm>
                <a:off x="760" y="2109"/>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46" name="Line 189"/>
              <p:cNvSpPr>
                <a:spLocks noChangeShapeType="1"/>
              </p:cNvSpPr>
              <p:nvPr/>
            </p:nvSpPr>
            <p:spPr bwMode="auto">
              <a:xfrm>
                <a:off x="785" y="2116"/>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grpSp>
      </p:grpSp>
      <p:pic>
        <p:nvPicPr>
          <p:cNvPr id="247" name="Picture 190" descr="MCj03457030000[1]"/>
          <p:cNvPicPr>
            <a:picLocks noChangeAspect="1" noChangeArrowheads="1"/>
          </p:cNvPicPr>
          <p:nvPr/>
        </p:nvPicPr>
        <p:blipFill>
          <a:blip r:embed="rId8" cstate="screen"/>
          <a:srcRect/>
          <a:stretch>
            <a:fillRect/>
          </a:stretch>
        </p:blipFill>
        <p:spPr bwMode="auto">
          <a:xfrm>
            <a:off x="9509125" y="5494020"/>
            <a:ext cx="782320" cy="527685"/>
          </a:xfrm>
          <a:prstGeom prst="rect">
            <a:avLst/>
          </a:prstGeom>
          <a:noFill/>
        </p:spPr>
      </p:pic>
      <p:sp>
        <p:nvSpPr>
          <p:cNvPr id="248" name="Line 192"/>
          <p:cNvSpPr>
            <a:spLocks noChangeShapeType="1"/>
          </p:cNvSpPr>
          <p:nvPr/>
        </p:nvSpPr>
        <p:spPr bwMode="auto">
          <a:xfrm>
            <a:off x="10010140" y="4318000"/>
            <a:ext cx="0" cy="445770"/>
          </a:xfrm>
          <a:prstGeom prst="line">
            <a:avLst/>
          </a:prstGeom>
          <a:noFill/>
          <a:ln w="38100">
            <a:solidFill>
              <a:schemeClr val="tx1"/>
            </a:solidFill>
            <a:round/>
            <a:tailEnd type="triangle" w="med" len="med"/>
          </a:ln>
          <a:effectLst/>
        </p:spPr>
        <p:txBody>
          <a:bodyPr anchor="ctr"/>
          <a:p>
            <a:endParaRPr lang="zh-CN" altLang="en-US">
              <a:cs typeface="微软雅黑" panose="020B0503020204020204" charset="-122"/>
            </a:endParaRPr>
          </a:p>
        </p:txBody>
      </p:sp>
      <p:pic>
        <p:nvPicPr>
          <p:cNvPr id="249" name="Picture 193" descr="page-0001"/>
          <p:cNvPicPr>
            <a:picLocks noChangeAspect="1" noChangeArrowheads="1"/>
          </p:cNvPicPr>
          <p:nvPr/>
        </p:nvPicPr>
        <p:blipFill>
          <a:blip r:embed="rId9" cstate="screen">
            <a:lum bright="-16000" contrast="6000"/>
          </a:blip>
          <a:srcRect/>
          <a:stretch>
            <a:fillRect/>
          </a:stretch>
        </p:blipFill>
        <p:spPr bwMode="auto">
          <a:xfrm>
            <a:off x="9509125" y="3155315"/>
            <a:ext cx="1548130" cy="814705"/>
          </a:xfrm>
          <a:prstGeom prst="rect">
            <a:avLst/>
          </a:prstGeom>
          <a:noFill/>
        </p:spPr>
      </p:pic>
      <p:sp>
        <p:nvSpPr>
          <p:cNvPr id="250" name="Text Box 194"/>
          <p:cNvSpPr txBox="1">
            <a:spLocks noChangeArrowheads="1"/>
          </p:cNvSpPr>
          <p:nvPr/>
        </p:nvSpPr>
        <p:spPr bwMode="auto">
          <a:xfrm>
            <a:off x="9338310" y="2263140"/>
            <a:ext cx="1786255" cy="368935"/>
          </a:xfrm>
          <a:prstGeom prst="rect">
            <a:avLst/>
          </a:prstGeom>
          <a:noFill/>
          <a:ln w="9525" algn="ctr">
            <a:noFill/>
            <a:miter lim="800000"/>
          </a:ln>
          <a:effectLst/>
        </p:spPr>
        <p:txBody>
          <a:bodyPr wrap="square">
            <a:spAutoFit/>
          </a:bodyPr>
          <a:p>
            <a:pPr algn="ctr">
              <a:spcBef>
                <a:spcPct val="50000"/>
              </a:spcBef>
            </a:pPr>
            <a:r>
              <a:rPr kumimoji="1" lang="zh-CN" altLang="ja-JP" b="1">
                <a:solidFill>
                  <a:srgbClr val="0070C0"/>
                </a:solidFill>
                <a:latin typeface="微软雅黑" panose="020B0503020204020204" charset="-122"/>
                <a:ea typeface="微软雅黑" panose="020B0503020204020204" charset="-122"/>
                <a:cs typeface="微软雅黑" panose="020B0503020204020204" charset="-122"/>
              </a:rPr>
              <a:t>生产车间</a:t>
            </a:r>
            <a:endParaRPr kumimoji="1" lang="zh-CN" altLang="ja-JP" b="1">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251" name="AutoShape 195"/>
          <p:cNvSpPr>
            <a:spLocks noChangeArrowheads="1"/>
          </p:cNvSpPr>
          <p:nvPr/>
        </p:nvSpPr>
        <p:spPr bwMode="auto">
          <a:xfrm>
            <a:off x="8789035" y="3845560"/>
            <a:ext cx="626110" cy="382905"/>
          </a:xfrm>
          <a:prstGeom prst="rightArrow">
            <a:avLst>
              <a:gd name="adj1" fmla="val 50000"/>
              <a:gd name="adj2" fmla="val 37500"/>
            </a:avLst>
          </a:pr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52" name="Text Box 196"/>
          <p:cNvSpPr txBox="1">
            <a:spLocks noChangeArrowheads="1"/>
          </p:cNvSpPr>
          <p:nvPr/>
        </p:nvSpPr>
        <p:spPr bwMode="auto">
          <a:xfrm>
            <a:off x="3288030" y="4266565"/>
            <a:ext cx="615315" cy="306705"/>
          </a:xfrm>
          <a:prstGeom prst="rect">
            <a:avLst/>
          </a:prstGeom>
          <a:noFill/>
          <a:ln w="9525" algn="ctr">
            <a:noFill/>
            <a:miter lim="800000"/>
          </a:ln>
          <a:effectLst/>
        </p:spPr>
        <p:txBody>
          <a:bodyPr wrap="square">
            <a:spAutoFit/>
          </a:bodyPr>
          <a:p>
            <a:pPr algn="ctr"/>
            <a:r>
              <a:rPr kumimoji="1" lang="zh-CN" altLang="ja-JP" sz="1400" b="1">
                <a:latin typeface="微软雅黑" panose="020B0503020204020204" charset="-122"/>
                <a:ea typeface="微软雅黑" panose="020B0503020204020204" charset="-122"/>
                <a:cs typeface="微软雅黑" panose="020B0503020204020204" charset="-122"/>
              </a:rPr>
              <a:t>检查</a:t>
            </a:r>
            <a:endParaRPr kumimoji="1" lang="zh-CN" altLang="ja-JP" sz="1400" b="1">
              <a:latin typeface="微软雅黑" panose="020B0503020204020204" charset="-122"/>
              <a:ea typeface="微软雅黑" panose="020B0503020204020204" charset="-122"/>
              <a:cs typeface="微软雅黑" panose="020B0503020204020204" charset="-122"/>
            </a:endParaRPr>
          </a:p>
        </p:txBody>
      </p:sp>
      <p:sp>
        <p:nvSpPr>
          <p:cNvPr id="253" name="AutoShape 197"/>
          <p:cNvSpPr>
            <a:spLocks noChangeArrowheads="1"/>
          </p:cNvSpPr>
          <p:nvPr/>
        </p:nvSpPr>
        <p:spPr bwMode="auto">
          <a:xfrm rot="10800000">
            <a:off x="1505585" y="2504440"/>
            <a:ext cx="471170" cy="829945"/>
          </a:xfrm>
          <a:prstGeom prst="upArrow">
            <a:avLst>
              <a:gd name="adj1" fmla="val 50000"/>
              <a:gd name="adj2" fmla="val 48046"/>
            </a:avLst>
          </a:pr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54" name="Text Box 198"/>
          <p:cNvSpPr txBox="1">
            <a:spLocks noChangeArrowheads="1"/>
          </p:cNvSpPr>
          <p:nvPr/>
        </p:nvSpPr>
        <p:spPr bwMode="auto">
          <a:xfrm>
            <a:off x="4963795" y="4334510"/>
            <a:ext cx="615315" cy="306705"/>
          </a:xfrm>
          <a:prstGeom prst="rect">
            <a:avLst/>
          </a:prstGeom>
          <a:noFill/>
          <a:ln w="9525" algn="ctr">
            <a:noFill/>
            <a:miter lim="800000"/>
          </a:ln>
          <a:effectLst/>
        </p:spPr>
        <p:txBody>
          <a:bodyPr wrap="square">
            <a:spAutoFit/>
          </a:bodyPr>
          <a:p>
            <a:pPr algn="ctr">
              <a:spcBef>
                <a:spcPct val="50000"/>
              </a:spcBef>
            </a:pPr>
            <a:r>
              <a:rPr kumimoji="1" lang="zh-CN" altLang="ja-JP" sz="1400" b="1">
                <a:latin typeface="微软雅黑" panose="020B0503020204020204" charset="-122"/>
                <a:ea typeface="微软雅黑" panose="020B0503020204020204" charset="-122"/>
                <a:cs typeface="微软雅黑" panose="020B0503020204020204" charset="-122"/>
              </a:rPr>
              <a:t>入库</a:t>
            </a:r>
            <a:endParaRPr kumimoji="1" lang="zh-CN" altLang="ja-JP" sz="1400" b="1">
              <a:latin typeface="微软雅黑" panose="020B0503020204020204" charset="-122"/>
              <a:ea typeface="微软雅黑" panose="020B0503020204020204" charset="-122"/>
              <a:cs typeface="微软雅黑" panose="020B0503020204020204" charset="-122"/>
            </a:endParaRPr>
          </a:p>
        </p:txBody>
      </p:sp>
      <p:sp>
        <p:nvSpPr>
          <p:cNvPr id="255" name="Text Box 199"/>
          <p:cNvSpPr txBox="1">
            <a:spLocks noChangeArrowheads="1"/>
          </p:cNvSpPr>
          <p:nvPr/>
        </p:nvSpPr>
        <p:spPr bwMode="auto">
          <a:xfrm>
            <a:off x="5855335" y="4155440"/>
            <a:ext cx="615315" cy="306705"/>
          </a:xfrm>
          <a:prstGeom prst="rect">
            <a:avLst/>
          </a:prstGeom>
          <a:noFill/>
          <a:ln w="9525" algn="ctr">
            <a:noFill/>
            <a:miter lim="800000"/>
          </a:ln>
          <a:effectLst/>
        </p:spPr>
        <p:txBody>
          <a:bodyPr wrap="square">
            <a:spAutoFit/>
          </a:bodyPr>
          <a:p>
            <a:pPr algn="ctr">
              <a:spcBef>
                <a:spcPct val="50000"/>
              </a:spcBef>
            </a:pPr>
            <a:r>
              <a:rPr kumimoji="1" lang="zh-CN" altLang="ja-JP" sz="1400" b="1" dirty="0">
                <a:latin typeface="微软雅黑" panose="020B0503020204020204" charset="-122"/>
                <a:ea typeface="微软雅黑" panose="020B0503020204020204" charset="-122"/>
                <a:cs typeface="微软雅黑" panose="020B0503020204020204" charset="-122"/>
              </a:rPr>
              <a:t>出库</a:t>
            </a:r>
            <a:endParaRPr kumimoji="1" lang="zh-CN" altLang="ja-JP" sz="1400" b="1" dirty="0">
              <a:latin typeface="微软雅黑" panose="020B0503020204020204" charset="-122"/>
              <a:ea typeface="微软雅黑" panose="020B0503020204020204" charset="-122"/>
              <a:cs typeface="微软雅黑" panose="020B0503020204020204" charset="-122"/>
            </a:endParaRPr>
          </a:p>
        </p:txBody>
      </p:sp>
      <p:sp>
        <p:nvSpPr>
          <p:cNvPr id="256" name="Text Box 200"/>
          <p:cNvSpPr txBox="1">
            <a:spLocks noChangeArrowheads="1"/>
          </p:cNvSpPr>
          <p:nvPr/>
        </p:nvSpPr>
        <p:spPr bwMode="auto">
          <a:xfrm>
            <a:off x="9338310" y="2588260"/>
            <a:ext cx="1744345" cy="542290"/>
          </a:xfrm>
          <a:prstGeom prst="rect">
            <a:avLst/>
          </a:prstGeom>
          <a:noFill/>
          <a:ln w="9525" algn="ctr">
            <a:noFill/>
            <a:miter lim="800000"/>
          </a:ln>
          <a:effectLst/>
        </p:spPr>
        <p:txBody>
          <a:bodyPr wrap="square">
            <a:spAutoFit/>
          </a:bodyPr>
          <a:p>
            <a:pPr algn="ctr">
              <a:lnSpc>
                <a:spcPct val="80000"/>
              </a:lnSpc>
              <a:spcBef>
                <a:spcPct val="50000"/>
              </a:spcBef>
            </a:pPr>
            <a:r>
              <a:rPr kumimoji="1" lang="zh-CN" altLang="en-US" sz="1400" b="1" dirty="0">
                <a:latin typeface="微软雅黑" panose="020B0503020204020204" charset="-122"/>
                <a:ea typeface="微软雅黑" panose="020B0503020204020204" charset="-122"/>
                <a:cs typeface="微软雅黑" panose="020B0503020204020204" charset="-122"/>
              </a:rPr>
              <a:t>确认材料填写</a:t>
            </a:r>
            <a:endParaRPr kumimoji="1" lang="zh-CN" altLang="en-US" sz="1400" b="1" dirty="0">
              <a:latin typeface="微软雅黑" panose="020B0503020204020204" charset="-122"/>
              <a:ea typeface="微软雅黑" panose="020B0503020204020204" charset="-122"/>
              <a:cs typeface="微软雅黑" panose="020B0503020204020204" charset="-122"/>
            </a:endParaRPr>
          </a:p>
          <a:p>
            <a:pPr algn="ctr">
              <a:lnSpc>
                <a:spcPct val="80000"/>
              </a:lnSpc>
              <a:spcBef>
                <a:spcPct val="50000"/>
              </a:spcBef>
            </a:pPr>
            <a:r>
              <a:rPr kumimoji="1" lang="zh-CN" altLang="en-US" sz="1400" b="1" dirty="0">
                <a:latin typeface="微软雅黑" panose="020B0503020204020204" charset="-122"/>
                <a:ea typeface="微软雅黑" panose="020B0503020204020204" charset="-122"/>
                <a:cs typeface="微软雅黑" panose="020B0503020204020204" charset="-122"/>
              </a:rPr>
              <a:t>生产流程卡</a:t>
            </a:r>
            <a:endParaRPr kumimoji="1" lang="zh-CN" altLang="en-US" sz="1400" b="1" dirty="0">
              <a:latin typeface="微软雅黑" panose="020B0503020204020204" charset="-122"/>
              <a:ea typeface="微软雅黑" panose="020B0503020204020204" charset="-122"/>
              <a:cs typeface="微软雅黑" panose="020B0503020204020204" charset="-122"/>
            </a:endParaRPr>
          </a:p>
        </p:txBody>
      </p:sp>
      <p:sp>
        <p:nvSpPr>
          <p:cNvPr id="257" name="Line 201"/>
          <p:cNvSpPr>
            <a:spLocks noChangeShapeType="1"/>
          </p:cNvSpPr>
          <p:nvPr/>
        </p:nvSpPr>
        <p:spPr bwMode="auto">
          <a:xfrm flipV="1">
            <a:off x="10242550" y="3973830"/>
            <a:ext cx="408305" cy="1085215"/>
          </a:xfrm>
          <a:prstGeom prst="line">
            <a:avLst/>
          </a:prstGeom>
          <a:noFill/>
          <a:ln w="38100">
            <a:solidFill>
              <a:schemeClr val="tx1"/>
            </a:solidFill>
            <a:round/>
            <a:tailEnd type="triangle" w="med" len="med"/>
          </a:ln>
          <a:effectLst/>
        </p:spPr>
        <p:txBody>
          <a:bodyPr anchor="ctr"/>
          <a:p>
            <a:endParaRPr lang="zh-CN" altLang="en-US">
              <a:cs typeface="微软雅黑" panose="020B0503020204020204" charset="-122"/>
            </a:endParaRPr>
          </a:p>
        </p:txBody>
      </p:sp>
      <p:sp>
        <p:nvSpPr>
          <p:cNvPr id="258" name="Text Box 207"/>
          <p:cNvSpPr txBox="1">
            <a:spLocks noChangeArrowheads="1"/>
          </p:cNvSpPr>
          <p:nvPr/>
        </p:nvSpPr>
        <p:spPr bwMode="auto">
          <a:xfrm>
            <a:off x="1465580" y="4347210"/>
            <a:ext cx="619760" cy="306705"/>
          </a:xfrm>
          <a:prstGeom prst="rect">
            <a:avLst/>
          </a:prstGeom>
          <a:noFill/>
          <a:ln w="9525" algn="ctr">
            <a:noFill/>
            <a:miter lim="800000"/>
          </a:ln>
          <a:effectLst/>
        </p:spPr>
        <p:txBody>
          <a:bodyPr wrap="square">
            <a:spAutoFit/>
          </a:bodyPr>
          <a:p>
            <a:pPr algn="ctr"/>
            <a:r>
              <a:rPr kumimoji="1" lang="zh-CN" altLang="en-US" sz="1400" b="1" dirty="0">
                <a:latin typeface="微软雅黑" panose="020B0503020204020204" charset="-122"/>
                <a:ea typeface="微软雅黑" panose="020B0503020204020204" charset="-122"/>
                <a:cs typeface="微软雅黑" panose="020B0503020204020204" charset="-122"/>
              </a:rPr>
              <a:t>暂放</a:t>
            </a:r>
            <a:endParaRPr kumimoji="1" lang="zh-CN" altLang="en-US" sz="1400" b="1" dirty="0">
              <a:latin typeface="微软雅黑" panose="020B0503020204020204" charset="-122"/>
              <a:ea typeface="微软雅黑" panose="020B0503020204020204" charset="-122"/>
              <a:cs typeface="微软雅黑" panose="020B0503020204020204" charset="-122"/>
            </a:endParaRPr>
          </a:p>
        </p:txBody>
      </p:sp>
      <p:sp>
        <p:nvSpPr>
          <p:cNvPr id="259" name="Line 208"/>
          <p:cNvSpPr>
            <a:spLocks noChangeShapeType="1"/>
          </p:cNvSpPr>
          <p:nvPr/>
        </p:nvSpPr>
        <p:spPr bwMode="auto">
          <a:xfrm>
            <a:off x="5019040" y="4507865"/>
            <a:ext cx="406400" cy="1203325"/>
          </a:xfrm>
          <a:prstGeom prst="line">
            <a:avLst/>
          </a:prstGeom>
          <a:noFill/>
          <a:ln w="38100">
            <a:solidFill>
              <a:schemeClr val="tx1"/>
            </a:solidFill>
            <a:round/>
            <a:tailEnd type="triangle" w="med" len="med"/>
          </a:ln>
          <a:effectLst/>
        </p:spPr>
        <p:txBody>
          <a:bodyPr anchor="ctr"/>
          <a:p>
            <a:endParaRPr lang="zh-CN" altLang="en-US">
              <a:cs typeface="微软雅黑" panose="020B0503020204020204" charset="-122"/>
            </a:endParaRPr>
          </a:p>
        </p:txBody>
      </p:sp>
      <p:sp>
        <p:nvSpPr>
          <p:cNvPr id="260" name="Text Box 209"/>
          <p:cNvSpPr txBox="1">
            <a:spLocks noChangeArrowheads="1"/>
          </p:cNvSpPr>
          <p:nvPr/>
        </p:nvSpPr>
        <p:spPr bwMode="auto">
          <a:xfrm>
            <a:off x="2419985" y="3229610"/>
            <a:ext cx="619760" cy="306705"/>
          </a:xfrm>
          <a:prstGeom prst="rect">
            <a:avLst/>
          </a:prstGeom>
          <a:noFill/>
          <a:ln w="9525" algn="ctr">
            <a:noFill/>
            <a:miter lim="800000"/>
          </a:ln>
          <a:effectLst/>
        </p:spPr>
        <p:txBody>
          <a:bodyPr wrap="square">
            <a:spAutoFit/>
          </a:bodyPr>
          <a:p>
            <a:pPr algn="ctr"/>
            <a:r>
              <a:rPr kumimoji="1" lang="zh-CN" altLang="en-US" sz="1400" b="1" dirty="0">
                <a:latin typeface="微软雅黑" panose="020B0503020204020204" charset="-122"/>
                <a:ea typeface="微软雅黑" panose="020B0503020204020204" charset="-122"/>
                <a:cs typeface="微软雅黑" panose="020B0503020204020204" charset="-122"/>
              </a:rPr>
              <a:t>开箱</a:t>
            </a:r>
            <a:endParaRPr kumimoji="1" lang="zh-CN" altLang="en-US" sz="1400" b="1" dirty="0">
              <a:latin typeface="微软雅黑" panose="020B0503020204020204" charset="-122"/>
              <a:ea typeface="微软雅黑" panose="020B0503020204020204" charset="-122"/>
              <a:cs typeface="微软雅黑" panose="020B0503020204020204" charset="-122"/>
            </a:endParaRPr>
          </a:p>
        </p:txBody>
      </p:sp>
      <p:grpSp>
        <p:nvGrpSpPr>
          <p:cNvPr id="261" name="Group 210"/>
          <p:cNvGrpSpPr/>
          <p:nvPr/>
        </p:nvGrpSpPr>
        <p:grpSpPr bwMode="auto">
          <a:xfrm rot="0">
            <a:off x="3150235" y="3717290"/>
            <a:ext cx="705485" cy="447675"/>
            <a:chOff x="3969" y="1979"/>
            <a:chExt cx="409" cy="318"/>
          </a:xfrm>
        </p:grpSpPr>
        <p:grpSp>
          <p:nvGrpSpPr>
            <p:cNvPr id="262" name="Group 211"/>
            <p:cNvGrpSpPr/>
            <p:nvPr/>
          </p:nvGrpSpPr>
          <p:grpSpPr bwMode="auto">
            <a:xfrm>
              <a:off x="3969" y="1979"/>
              <a:ext cx="409" cy="318"/>
              <a:chOff x="249" y="2296"/>
              <a:chExt cx="409" cy="318"/>
            </a:xfrm>
          </p:grpSpPr>
          <p:grpSp>
            <p:nvGrpSpPr>
              <p:cNvPr id="263" name="Group 212"/>
              <p:cNvGrpSpPr/>
              <p:nvPr/>
            </p:nvGrpSpPr>
            <p:grpSpPr bwMode="auto">
              <a:xfrm>
                <a:off x="249" y="2432"/>
                <a:ext cx="409" cy="182"/>
                <a:chOff x="249" y="2296"/>
                <a:chExt cx="409" cy="182"/>
              </a:xfrm>
            </p:grpSpPr>
            <p:sp>
              <p:nvSpPr>
                <p:cNvPr id="264" name="Freeform 213"/>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65" name="Freeform 214"/>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66" name="Freeform 215"/>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67" name="Line 216"/>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68" name="Line 217"/>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69" name="Line 218"/>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70" name="Line 219"/>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71" name="Line 220"/>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72" name="Line 221"/>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273" name="Group 222"/>
              <p:cNvGrpSpPr/>
              <p:nvPr/>
            </p:nvGrpSpPr>
            <p:grpSpPr bwMode="auto">
              <a:xfrm>
                <a:off x="249" y="2387"/>
                <a:ext cx="409" cy="182"/>
                <a:chOff x="249" y="2296"/>
                <a:chExt cx="409" cy="182"/>
              </a:xfrm>
            </p:grpSpPr>
            <p:sp>
              <p:nvSpPr>
                <p:cNvPr id="274" name="Freeform 223"/>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75" name="Freeform 224"/>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76" name="Freeform 225"/>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77" name="Line 226"/>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78" name="Line 227"/>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79" name="Line 228"/>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80" name="Line 229"/>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81" name="Line 230"/>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82" name="Line 231"/>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283" name="Group 232"/>
              <p:cNvGrpSpPr/>
              <p:nvPr/>
            </p:nvGrpSpPr>
            <p:grpSpPr bwMode="auto">
              <a:xfrm>
                <a:off x="249" y="2341"/>
                <a:ext cx="409" cy="182"/>
                <a:chOff x="249" y="2296"/>
                <a:chExt cx="409" cy="182"/>
              </a:xfrm>
            </p:grpSpPr>
            <p:sp>
              <p:nvSpPr>
                <p:cNvPr id="284" name="Freeform 233"/>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85" name="Freeform 234"/>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86" name="Freeform 235"/>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87" name="Line 236"/>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88" name="Line 237"/>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89" name="Line 238"/>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90" name="Line 239"/>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91" name="Line 240"/>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92" name="Line 241"/>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293" name="Group 242"/>
              <p:cNvGrpSpPr/>
              <p:nvPr/>
            </p:nvGrpSpPr>
            <p:grpSpPr bwMode="auto">
              <a:xfrm>
                <a:off x="249" y="2296"/>
                <a:ext cx="409" cy="182"/>
                <a:chOff x="249" y="2296"/>
                <a:chExt cx="409" cy="182"/>
              </a:xfrm>
            </p:grpSpPr>
            <p:sp>
              <p:nvSpPr>
                <p:cNvPr id="294" name="Freeform 243"/>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95" name="Freeform 244"/>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96" name="Freeform 245"/>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297" name="Line 246"/>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98" name="Line 247"/>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299" name="Line 248"/>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00" name="Line 249"/>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01" name="Line 250"/>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02" name="Line 251"/>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grpSp>
          <p:nvGrpSpPr>
            <p:cNvPr id="303" name="Group 252"/>
            <p:cNvGrpSpPr/>
            <p:nvPr/>
          </p:nvGrpSpPr>
          <p:grpSpPr bwMode="auto">
            <a:xfrm>
              <a:off x="4014" y="2115"/>
              <a:ext cx="106" cy="106"/>
              <a:chOff x="642" y="2069"/>
              <a:chExt cx="181" cy="181"/>
            </a:xfrm>
          </p:grpSpPr>
          <p:sp>
            <p:nvSpPr>
              <p:cNvPr id="304" name="Freeform 253"/>
              <p:cNvSpPr/>
              <p:nvPr/>
            </p:nvSpPr>
            <p:spPr bwMode="auto">
              <a:xfrm>
                <a:off x="642" y="2069"/>
                <a:ext cx="181" cy="181"/>
              </a:xfrm>
              <a:custGeom>
                <a:avLst/>
                <a:gdLst/>
                <a:ahLst/>
                <a:cxnLst>
                  <a:cxn ang="0">
                    <a:pos x="0" y="0"/>
                  </a:cxn>
                  <a:cxn ang="0">
                    <a:pos x="227" y="45"/>
                  </a:cxn>
                  <a:cxn ang="0">
                    <a:pos x="227" y="227"/>
                  </a:cxn>
                  <a:cxn ang="0">
                    <a:pos x="0" y="181"/>
                  </a:cxn>
                  <a:cxn ang="0">
                    <a:pos x="0" y="0"/>
                  </a:cxn>
                </a:cxnLst>
                <a:rect l="0" t="0" r="r" b="b"/>
                <a:pathLst>
                  <a:path w="227" h="227">
                    <a:moveTo>
                      <a:pt x="0" y="0"/>
                    </a:moveTo>
                    <a:lnTo>
                      <a:pt x="227" y="45"/>
                    </a:lnTo>
                    <a:lnTo>
                      <a:pt x="227" y="227"/>
                    </a:lnTo>
                    <a:lnTo>
                      <a:pt x="0" y="181"/>
                    </a:lnTo>
                    <a:lnTo>
                      <a:pt x="0" y="0"/>
                    </a:lnTo>
                    <a:close/>
                  </a:path>
                </a:pathLst>
              </a:custGeom>
              <a:solidFill>
                <a:schemeClr val="bg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05" name="Line 254"/>
              <p:cNvSpPr>
                <a:spLocks noChangeShapeType="1"/>
              </p:cNvSpPr>
              <p:nvPr/>
            </p:nvSpPr>
            <p:spPr bwMode="auto">
              <a:xfrm>
                <a:off x="671" y="2087"/>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06" name="Line 255"/>
              <p:cNvSpPr>
                <a:spLocks noChangeShapeType="1"/>
              </p:cNvSpPr>
              <p:nvPr/>
            </p:nvSpPr>
            <p:spPr bwMode="auto">
              <a:xfrm>
                <a:off x="698" y="2098"/>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sp>
            <p:nvSpPr>
              <p:cNvPr id="307" name="Line 256"/>
              <p:cNvSpPr>
                <a:spLocks noChangeShapeType="1"/>
              </p:cNvSpPr>
              <p:nvPr/>
            </p:nvSpPr>
            <p:spPr bwMode="auto">
              <a:xfrm>
                <a:off x="727" y="2102"/>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08" name="Line 257"/>
              <p:cNvSpPr>
                <a:spLocks noChangeShapeType="1"/>
              </p:cNvSpPr>
              <p:nvPr/>
            </p:nvSpPr>
            <p:spPr bwMode="auto">
              <a:xfrm>
                <a:off x="760" y="2109"/>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09" name="Line 258"/>
              <p:cNvSpPr>
                <a:spLocks noChangeShapeType="1"/>
              </p:cNvSpPr>
              <p:nvPr/>
            </p:nvSpPr>
            <p:spPr bwMode="auto">
              <a:xfrm>
                <a:off x="785" y="2116"/>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grpSp>
      </p:grpSp>
      <p:grpSp>
        <p:nvGrpSpPr>
          <p:cNvPr id="310" name="Group 259"/>
          <p:cNvGrpSpPr/>
          <p:nvPr/>
        </p:nvGrpSpPr>
        <p:grpSpPr bwMode="auto">
          <a:xfrm rot="0">
            <a:off x="5342890" y="2440940"/>
            <a:ext cx="2112645" cy="1341120"/>
            <a:chOff x="2472" y="1026"/>
            <a:chExt cx="1224" cy="953"/>
          </a:xfrm>
        </p:grpSpPr>
        <p:sp>
          <p:nvSpPr>
            <p:cNvPr id="311" name="Freeform 260"/>
            <p:cNvSpPr/>
            <p:nvPr/>
          </p:nvSpPr>
          <p:spPr bwMode="auto">
            <a:xfrm>
              <a:off x="2472" y="1026"/>
              <a:ext cx="272" cy="771"/>
            </a:xfrm>
            <a:custGeom>
              <a:avLst/>
              <a:gdLst/>
              <a:ahLst/>
              <a:cxnLst>
                <a:cxn ang="0">
                  <a:pos x="0" y="136"/>
                </a:cxn>
                <a:cxn ang="0">
                  <a:pos x="0" y="771"/>
                </a:cxn>
                <a:cxn ang="0">
                  <a:pos x="272" y="635"/>
                </a:cxn>
                <a:cxn ang="0">
                  <a:pos x="272" y="0"/>
                </a:cxn>
                <a:cxn ang="0">
                  <a:pos x="0" y="136"/>
                </a:cxn>
              </a:cxnLst>
              <a:rect l="0" t="0" r="r" b="b"/>
              <a:pathLst>
                <a:path w="272" h="771">
                  <a:moveTo>
                    <a:pt x="0" y="136"/>
                  </a:moveTo>
                  <a:lnTo>
                    <a:pt x="0" y="771"/>
                  </a:lnTo>
                  <a:lnTo>
                    <a:pt x="272" y="635"/>
                  </a:lnTo>
                  <a:lnTo>
                    <a:pt x="272" y="0"/>
                  </a:lnTo>
                  <a:lnTo>
                    <a:pt x="0" y="136"/>
                  </a:lnTo>
                  <a:close/>
                </a:path>
              </a:pathLst>
            </a:custGeom>
            <a:solidFill>
              <a:schemeClr val="accent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12" name="Freeform 261"/>
            <p:cNvSpPr/>
            <p:nvPr/>
          </p:nvSpPr>
          <p:spPr bwMode="auto">
            <a:xfrm>
              <a:off x="2472" y="1344"/>
              <a:ext cx="1224" cy="318"/>
            </a:xfrm>
            <a:custGeom>
              <a:avLst/>
              <a:gdLst/>
              <a:ahLst/>
              <a:cxnLst>
                <a:cxn ang="0">
                  <a:pos x="0" y="136"/>
                </a:cxn>
                <a:cxn ang="0">
                  <a:pos x="952" y="318"/>
                </a:cxn>
                <a:cxn ang="0">
                  <a:pos x="1224" y="182"/>
                </a:cxn>
                <a:cxn ang="0">
                  <a:pos x="272" y="0"/>
                </a:cxn>
                <a:cxn ang="0">
                  <a:pos x="0" y="136"/>
                </a:cxn>
              </a:cxnLst>
              <a:rect l="0" t="0" r="r" b="b"/>
              <a:pathLst>
                <a:path w="1224" h="318">
                  <a:moveTo>
                    <a:pt x="0" y="136"/>
                  </a:moveTo>
                  <a:lnTo>
                    <a:pt x="952" y="318"/>
                  </a:lnTo>
                  <a:lnTo>
                    <a:pt x="1224" y="182"/>
                  </a:lnTo>
                  <a:lnTo>
                    <a:pt x="272" y="0"/>
                  </a:lnTo>
                  <a:lnTo>
                    <a:pt x="0" y="136"/>
                  </a:lnTo>
                  <a:close/>
                </a:path>
              </a:pathLst>
            </a:custGeom>
            <a:solidFill>
              <a:srgbClr val="CCFFFF"/>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13" name="Freeform 262"/>
            <p:cNvSpPr/>
            <p:nvPr/>
          </p:nvSpPr>
          <p:spPr bwMode="auto">
            <a:xfrm>
              <a:off x="2472" y="1615"/>
              <a:ext cx="1224" cy="318"/>
            </a:xfrm>
            <a:custGeom>
              <a:avLst/>
              <a:gdLst/>
              <a:ahLst/>
              <a:cxnLst>
                <a:cxn ang="0">
                  <a:pos x="0" y="136"/>
                </a:cxn>
                <a:cxn ang="0">
                  <a:pos x="952" y="318"/>
                </a:cxn>
                <a:cxn ang="0">
                  <a:pos x="1224" y="182"/>
                </a:cxn>
                <a:cxn ang="0">
                  <a:pos x="272" y="0"/>
                </a:cxn>
                <a:cxn ang="0">
                  <a:pos x="0" y="136"/>
                </a:cxn>
              </a:cxnLst>
              <a:rect l="0" t="0" r="r" b="b"/>
              <a:pathLst>
                <a:path w="1224" h="318">
                  <a:moveTo>
                    <a:pt x="0" y="136"/>
                  </a:moveTo>
                  <a:lnTo>
                    <a:pt x="952" y="318"/>
                  </a:lnTo>
                  <a:lnTo>
                    <a:pt x="1224" y="182"/>
                  </a:lnTo>
                  <a:lnTo>
                    <a:pt x="272" y="0"/>
                  </a:lnTo>
                  <a:lnTo>
                    <a:pt x="0" y="136"/>
                  </a:lnTo>
                  <a:close/>
                </a:path>
              </a:pathLst>
            </a:custGeom>
            <a:solidFill>
              <a:srgbClr val="CCFFFF"/>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14" name="Freeform 263"/>
            <p:cNvSpPr/>
            <p:nvPr/>
          </p:nvSpPr>
          <p:spPr bwMode="auto">
            <a:xfrm>
              <a:off x="3424" y="1208"/>
              <a:ext cx="272" cy="771"/>
            </a:xfrm>
            <a:custGeom>
              <a:avLst/>
              <a:gdLst/>
              <a:ahLst/>
              <a:cxnLst>
                <a:cxn ang="0">
                  <a:pos x="0" y="136"/>
                </a:cxn>
                <a:cxn ang="0">
                  <a:pos x="0" y="771"/>
                </a:cxn>
                <a:cxn ang="0">
                  <a:pos x="272" y="635"/>
                </a:cxn>
                <a:cxn ang="0">
                  <a:pos x="272" y="0"/>
                </a:cxn>
                <a:cxn ang="0">
                  <a:pos x="0" y="136"/>
                </a:cxn>
              </a:cxnLst>
              <a:rect l="0" t="0" r="r" b="b"/>
              <a:pathLst>
                <a:path w="272" h="771">
                  <a:moveTo>
                    <a:pt x="0" y="136"/>
                  </a:moveTo>
                  <a:lnTo>
                    <a:pt x="0" y="771"/>
                  </a:lnTo>
                  <a:lnTo>
                    <a:pt x="272" y="635"/>
                  </a:lnTo>
                  <a:lnTo>
                    <a:pt x="272" y="0"/>
                  </a:lnTo>
                  <a:lnTo>
                    <a:pt x="0" y="136"/>
                  </a:lnTo>
                  <a:close/>
                </a:path>
              </a:pathLst>
            </a:custGeom>
            <a:solidFill>
              <a:schemeClr val="accent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315" name="Group 264"/>
            <p:cNvGrpSpPr/>
            <p:nvPr/>
          </p:nvGrpSpPr>
          <p:grpSpPr bwMode="auto">
            <a:xfrm>
              <a:off x="2653" y="1207"/>
              <a:ext cx="409" cy="318"/>
              <a:chOff x="3969" y="1979"/>
              <a:chExt cx="409" cy="318"/>
            </a:xfrm>
          </p:grpSpPr>
          <p:grpSp>
            <p:nvGrpSpPr>
              <p:cNvPr id="316" name="Group 265"/>
              <p:cNvGrpSpPr/>
              <p:nvPr/>
            </p:nvGrpSpPr>
            <p:grpSpPr bwMode="auto">
              <a:xfrm>
                <a:off x="3969" y="1979"/>
                <a:ext cx="409" cy="318"/>
                <a:chOff x="249" y="2296"/>
                <a:chExt cx="409" cy="318"/>
              </a:xfrm>
            </p:grpSpPr>
            <p:grpSp>
              <p:nvGrpSpPr>
                <p:cNvPr id="317" name="Group 266"/>
                <p:cNvGrpSpPr/>
                <p:nvPr/>
              </p:nvGrpSpPr>
              <p:grpSpPr bwMode="auto">
                <a:xfrm>
                  <a:off x="249" y="2432"/>
                  <a:ext cx="409" cy="182"/>
                  <a:chOff x="249" y="2296"/>
                  <a:chExt cx="409" cy="182"/>
                </a:xfrm>
              </p:grpSpPr>
              <p:sp>
                <p:nvSpPr>
                  <p:cNvPr id="318" name="Freeform 267"/>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19" name="Freeform 268"/>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20" name="Freeform 269"/>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21" name="Line 270"/>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22" name="Line 271"/>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23" name="Line 272"/>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24" name="Line 273"/>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25" name="Line 274"/>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26" name="Line 275"/>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327" name="Group 276"/>
                <p:cNvGrpSpPr/>
                <p:nvPr/>
              </p:nvGrpSpPr>
              <p:grpSpPr bwMode="auto">
                <a:xfrm>
                  <a:off x="249" y="2387"/>
                  <a:ext cx="409" cy="182"/>
                  <a:chOff x="249" y="2296"/>
                  <a:chExt cx="409" cy="182"/>
                </a:xfrm>
              </p:grpSpPr>
              <p:sp>
                <p:nvSpPr>
                  <p:cNvPr id="328" name="Freeform 277"/>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29" name="Freeform 278"/>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30" name="Freeform 279"/>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31" name="Line 280"/>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32" name="Line 281"/>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33" name="Line 282"/>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34" name="Line 283"/>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35" name="Line 284"/>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36" name="Line 285"/>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337" name="Group 286"/>
                <p:cNvGrpSpPr/>
                <p:nvPr/>
              </p:nvGrpSpPr>
              <p:grpSpPr bwMode="auto">
                <a:xfrm>
                  <a:off x="249" y="2341"/>
                  <a:ext cx="409" cy="182"/>
                  <a:chOff x="249" y="2296"/>
                  <a:chExt cx="409" cy="182"/>
                </a:xfrm>
              </p:grpSpPr>
              <p:sp>
                <p:nvSpPr>
                  <p:cNvPr id="338" name="Freeform 287"/>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39" name="Freeform 288"/>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40" name="Freeform 289"/>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41" name="Line 290"/>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42" name="Line 291"/>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43" name="Line 292"/>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44" name="Line 293"/>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45" name="Line 294"/>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46" name="Line 295"/>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347" name="Group 296"/>
                <p:cNvGrpSpPr/>
                <p:nvPr/>
              </p:nvGrpSpPr>
              <p:grpSpPr bwMode="auto">
                <a:xfrm>
                  <a:off x="249" y="2296"/>
                  <a:ext cx="409" cy="182"/>
                  <a:chOff x="249" y="2296"/>
                  <a:chExt cx="409" cy="182"/>
                </a:xfrm>
              </p:grpSpPr>
              <p:sp>
                <p:nvSpPr>
                  <p:cNvPr id="348" name="Freeform 297"/>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49" name="Freeform 298"/>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50" name="Freeform 299"/>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51" name="Line 300"/>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52" name="Line 301"/>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53" name="Line 302"/>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54" name="Line 303"/>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55" name="Line 304"/>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56" name="Line 305"/>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grpSp>
            <p:nvGrpSpPr>
              <p:cNvPr id="357" name="Group 306"/>
              <p:cNvGrpSpPr/>
              <p:nvPr/>
            </p:nvGrpSpPr>
            <p:grpSpPr bwMode="auto">
              <a:xfrm>
                <a:off x="4014" y="2115"/>
                <a:ext cx="106" cy="106"/>
                <a:chOff x="642" y="2069"/>
                <a:chExt cx="181" cy="181"/>
              </a:xfrm>
            </p:grpSpPr>
            <p:sp>
              <p:nvSpPr>
                <p:cNvPr id="358" name="Freeform 307"/>
                <p:cNvSpPr/>
                <p:nvPr/>
              </p:nvSpPr>
              <p:spPr bwMode="auto">
                <a:xfrm>
                  <a:off x="642" y="2069"/>
                  <a:ext cx="181" cy="181"/>
                </a:xfrm>
                <a:custGeom>
                  <a:avLst/>
                  <a:gdLst/>
                  <a:ahLst/>
                  <a:cxnLst>
                    <a:cxn ang="0">
                      <a:pos x="0" y="0"/>
                    </a:cxn>
                    <a:cxn ang="0">
                      <a:pos x="227" y="45"/>
                    </a:cxn>
                    <a:cxn ang="0">
                      <a:pos x="227" y="227"/>
                    </a:cxn>
                    <a:cxn ang="0">
                      <a:pos x="0" y="181"/>
                    </a:cxn>
                    <a:cxn ang="0">
                      <a:pos x="0" y="0"/>
                    </a:cxn>
                  </a:cxnLst>
                  <a:rect l="0" t="0" r="r" b="b"/>
                  <a:pathLst>
                    <a:path w="227" h="227">
                      <a:moveTo>
                        <a:pt x="0" y="0"/>
                      </a:moveTo>
                      <a:lnTo>
                        <a:pt x="227" y="45"/>
                      </a:lnTo>
                      <a:lnTo>
                        <a:pt x="227" y="227"/>
                      </a:lnTo>
                      <a:lnTo>
                        <a:pt x="0" y="181"/>
                      </a:lnTo>
                      <a:lnTo>
                        <a:pt x="0" y="0"/>
                      </a:lnTo>
                      <a:close/>
                    </a:path>
                  </a:pathLst>
                </a:custGeom>
                <a:solidFill>
                  <a:schemeClr val="bg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59" name="Line 308"/>
                <p:cNvSpPr>
                  <a:spLocks noChangeShapeType="1"/>
                </p:cNvSpPr>
                <p:nvPr/>
              </p:nvSpPr>
              <p:spPr bwMode="auto">
                <a:xfrm>
                  <a:off x="671" y="2087"/>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60" name="Line 309"/>
                <p:cNvSpPr>
                  <a:spLocks noChangeShapeType="1"/>
                </p:cNvSpPr>
                <p:nvPr/>
              </p:nvSpPr>
              <p:spPr bwMode="auto">
                <a:xfrm>
                  <a:off x="698" y="2098"/>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sp>
              <p:nvSpPr>
                <p:cNvPr id="361" name="Line 310"/>
                <p:cNvSpPr>
                  <a:spLocks noChangeShapeType="1"/>
                </p:cNvSpPr>
                <p:nvPr/>
              </p:nvSpPr>
              <p:spPr bwMode="auto">
                <a:xfrm>
                  <a:off x="727" y="2102"/>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62" name="Line 311"/>
                <p:cNvSpPr>
                  <a:spLocks noChangeShapeType="1"/>
                </p:cNvSpPr>
                <p:nvPr/>
              </p:nvSpPr>
              <p:spPr bwMode="auto">
                <a:xfrm>
                  <a:off x="760" y="2109"/>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63" name="Line 312"/>
                <p:cNvSpPr>
                  <a:spLocks noChangeShapeType="1"/>
                </p:cNvSpPr>
                <p:nvPr/>
              </p:nvSpPr>
              <p:spPr bwMode="auto">
                <a:xfrm>
                  <a:off x="785" y="2116"/>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grpSp>
        </p:grpSp>
        <p:sp>
          <p:nvSpPr>
            <p:cNvPr id="364" name="Freeform 313"/>
            <p:cNvSpPr/>
            <p:nvPr/>
          </p:nvSpPr>
          <p:spPr bwMode="auto">
            <a:xfrm>
              <a:off x="2472" y="1026"/>
              <a:ext cx="1224" cy="318"/>
            </a:xfrm>
            <a:custGeom>
              <a:avLst/>
              <a:gdLst/>
              <a:ahLst/>
              <a:cxnLst>
                <a:cxn ang="0">
                  <a:pos x="0" y="136"/>
                </a:cxn>
                <a:cxn ang="0">
                  <a:pos x="952" y="318"/>
                </a:cxn>
                <a:cxn ang="0">
                  <a:pos x="1224" y="182"/>
                </a:cxn>
                <a:cxn ang="0">
                  <a:pos x="272" y="0"/>
                </a:cxn>
                <a:cxn ang="0">
                  <a:pos x="0" y="136"/>
                </a:cxn>
              </a:cxnLst>
              <a:rect l="0" t="0" r="r" b="b"/>
              <a:pathLst>
                <a:path w="1224" h="318">
                  <a:moveTo>
                    <a:pt x="0" y="136"/>
                  </a:moveTo>
                  <a:lnTo>
                    <a:pt x="952" y="318"/>
                  </a:lnTo>
                  <a:lnTo>
                    <a:pt x="1224" y="182"/>
                  </a:lnTo>
                  <a:lnTo>
                    <a:pt x="272" y="0"/>
                  </a:lnTo>
                  <a:lnTo>
                    <a:pt x="0" y="136"/>
                  </a:lnTo>
                  <a:close/>
                </a:path>
              </a:pathLst>
            </a:custGeom>
            <a:solidFill>
              <a:srgbClr val="CCFFFF"/>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grpSp>
      <p:grpSp>
        <p:nvGrpSpPr>
          <p:cNvPr id="365" name="Group 316"/>
          <p:cNvGrpSpPr/>
          <p:nvPr/>
        </p:nvGrpSpPr>
        <p:grpSpPr bwMode="auto">
          <a:xfrm rot="0">
            <a:off x="4591050" y="3843655"/>
            <a:ext cx="705485" cy="447675"/>
            <a:chOff x="3969" y="1979"/>
            <a:chExt cx="409" cy="318"/>
          </a:xfrm>
        </p:grpSpPr>
        <p:grpSp>
          <p:nvGrpSpPr>
            <p:cNvPr id="366" name="Group 317"/>
            <p:cNvGrpSpPr/>
            <p:nvPr/>
          </p:nvGrpSpPr>
          <p:grpSpPr bwMode="auto">
            <a:xfrm>
              <a:off x="3969" y="1979"/>
              <a:ext cx="409" cy="318"/>
              <a:chOff x="249" y="2296"/>
              <a:chExt cx="409" cy="318"/>
            </a:xfrm>
          </p:grpSpPr>
          <p:grpSp>
            <p:nvGrpSpPr>
              <p:cNvPr id="367" name="Group 318"/>
              <p:cNvGrpSpPr/>
              <p:nvPr/>
            </p:nvGrpSpPr>
            <p:grpSpPr bwMode="auto">
              <a:xfrm>
                <a:off x="249" y="2432"/>
                <a:ext cx="409" cy="182"/>
                <a:chOff x="249" y="2296"/>
                <a:chExt cx="409" cy="182"/>
              </a:xfrm>
            </p:grpSpPr>
            <p:sp>
              <p:nvSpPr>
                <p:cNvPr id="368" name="Freeform 319"/>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69" name="Freeform 320"/>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70" name="Freeform 321"/>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71" name="Line 322"/>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72" name="Line 323"/>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73" name="Line 324"/>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74" name="Line 325"/>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75" name="Line 326"/>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76" name="Line 327"/>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377" name="Group 328"/>
              <p:cNvGrpSpPr/>
              <p:nvPr/>
            </p:nvGrpSpPr>
            <p:grpSpPr bwMode="auto">
              <a:xfrm>
                <a:off x="249" y="2387"/>
                <a:ext cx="409" cy="182"/>
                <a:chOff x="249" y="2296"/>
                <a:chExt cx="409" cy="182"/>
              </a:xfrm>
            </p:grpSpPr>
            <p:sp>
              <p:nvSpPr>
                <p:cNvPr id="378" name="Freeform 329"/>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79" name="Freeform 330"/>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80" name="Freeform 331"/>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81" name="Line 332"/>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82" name="Line 333"/>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83" name="Line 334"/>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84" name="Line 335"/>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85" name="Line 336"/>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86" name="Line 337"/>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387" name="Group 338"/>
              <p:cNvGrpSpPr/>
              <p:nvPr/>
            </p:nvGrpSpPr>
            <p:grpSpPr bwMode="auto">
              <a:xfrm>
                <a:off x="249" y="2341"/>
                <a:ext cx="409" cy="182"/>
                <a:chOff x="249" y="2296"/>
                <a:chExt cx="409" cy="182"/>
              </a:xfrm>
            </p:grpSpPr>
            <p:sp>
              <p:nvSpPr>
                <p:cNvPr id="388" name="Freeform 339"/>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89" name="Freeform 340"/>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90" name="Freeform 341"/>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91" name="Line 342"/>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92" name="Line 343"/>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93" name="Line 344"/>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94" name="Line 345"/>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95" name="Line 346"/>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396" name="Line 347"/>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397" name="Group 348"/>
              <p:cNvGrpSpPr/>
              <p:nvPr/>
            </p:nvGrpSpPr>
            <p:grpSpPr bwMode="auto">
              <a:xfrm>
                <a:off x="249" y="2296"/>
                <a:ext cx="409" cy="182"/>
                <a:chOff x="249" y="2296"/>
                <a:chExt cx="409" cy="182"/>
              </a:xfrm>
            </p:grpSpPr>
            <p:sp>
              <p:nvSpPr>
                <p:cNvPr id="398" name="Freeform 349"/>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399" name="Freeform 350"/>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00" name="Freeform 351"/>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01" name="Line 352"/>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02" name="Line 353"/>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03" name="Line 354"/>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04" name="Line 355"/>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05" name="Line 356"/>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06" name="Line 357"/>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grpSp>
          <p:nvGrpSpPr>
            <p:cNvPr id="407" name="Group 358"/>
            <p:cNvGrpSpPr/>
            <p:nvPr/>
          </p:nvGrpSpPr>
          <p:grpSpPr bwMode="auto">
            <a:xfrm>
              <a:off x="4014" y="2115"/>
              <a:ext cx="106" cy="106"/>
              <a:chOff x="642" y="2069"/>
              <a:chExt cx="181" cy="181"/>
            </a:xfrm>
          </p:grpSpPr>
          <p:sp>
            <p:nvSpPr>
              <p:cNvPr id="408" name="Freeform 359"/>
              <p:cNvSpPr/>
              <p:nvPr/>
            </p:nvSpPr>
            <p:spPr bwMode="auto">
              <a:xfrm>
                <a:off x="642" y="2069"/>
                <a:ext cx="181" cy="181"/>
              </a:xfrm>
              <a:custGeom>
                <a:avLst/>
                <a:gdLst/>
                <a:ahLst/>
                <a:cxnLst>
                  <a:cxn ang="0">
                    <a:pos x="0" y="0"/>
                  </a:cxn>
                  <a:cxn ang="0">
                    <a:pos x="227" y="45"/>
                  </a:cxn>
                  <a:cxn ang="0">
                    <a:pos x="227" y="227"/>
                  </a:cxn>
                  <a:cxn ang="0">
                    <a:pos x="0" y="181"/>
                  </a:cxn>
                  <a:cxn ang="0">
                    <a:pos x="0" y="0"/>
                  </a:cxn>
                </a:cxnLst>
                <a:rect l="0" t="0" r="r" b="b"/>
                <a:pathLst>
                  <a:path w="227" h="227">
                    <a:moveTo>
                      <a:pt x="0" y="0"/>
                    </a:moveTo>
                    <a:lnTo>
                      <a:pt x="227" y="45"/>
                    </a:lnTo>
                    <a:lnTo>
                      <a:pt x="227" y="227"/>
                    </a:lnTo>
                    <a:lnTo>
                      <a:pt x="0" y="181"/>
                    </a:lnTo>
                    <a:lnTo>
                      <a:pt x="0" y="0"/>
                    </a:lnTo>
                    <a:close/>
                  </a:path>
                </a:pathLst>
              </a:custGeom>
              <a:solidFill>
                <a:schemeClr val="bg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09" name="Line 360"/>
              <p:cNvSpPr>
                <a:spLocks noChangeShapeType="1"/>
              </p:cNvSpPr>
              <p:nvPr/>
            </p:nvSpPr>
            <p:spPr bwMode="auto">
              <a:xfrm>
                <a:off x="671" y="2087"/>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10" name="Line 361"/>
              <p:cNvSpPr>
                <a:spLocks noChangeShapeType="1"/>
              </p:cNvSpPr>
              <p:nvPr/>
            </p:nvSpPr>
            <p:spPr bwMode="auto">
              <a:xfrm>
                <a:off x="698" y="2098"/>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sp>
            <p:nvSpPr>
              <p:cNvPr id="411" name="Line 362"/>
              <p:cNvSpPr>
                <a:spLocks noChangeShapeType="1"/>
              </p:cNvSpPr>
              <p:nvPr/>
            </p:nvSpPr>
            <p:spPr bwMode="auto">
              <a:xfrm>
                <a:off x="727" y="2102"/>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12" name="Line 363"/>
              <p:cNvSpPr>
                <a:spLocks noChangeShapeType="1"/>
              </p:cNvSpPr>
              <p:nvPr/>
            </p:nvSpPr>
            <p:spPr bwMode="auto">
              <a:xfrm>
                <a:off x="760" y="2109"/>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13" name="Line 364"/>
              <p:cNvSpPr>
                <a:spLocks noChangeShapeType="1"/>
              </p:cNvSpPr>
              <p:nvPr/>
            </p:nvSpPr>
            <p:spPr bwMode="auto">
              <a:xfrm>
                <a:off x="785" y="2116"/>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grpSp>
      </p:grpSp>
      <p:grpSp>
        <p:nvGrpSpPr>
          <p:cNvPr id="414" name="Group 368"/>
          <p:cNvGrpSpPr/>
          <p:nvPr/>
        </p:nvGrpSpPr>
        <p:grpSpPr bwMode="auto">
          <a:xfrm rot="0">
            <a:off x="6548755" y="3845560"/>
            <a:ext cx="705485" cy="447675"/>
            <a:chOff x="3969" y="1979"/>
            <a:chExt cx="409" cy="318"/>
          </a:xfrm>
        </p:grpSpPr>
        <p:grpSp>
          <p:nvGrpSpPr>
            <p:cNvPr id="415" name="Group 369"/>
            <p:cNvGrpSpPr/>
            <p:nvPr/>
          </p:nvGrpSpPr>
          <p:grpSpPr bwMode="auto">
            <a:xfrm>
              <a:off x="3969" y="1979"/>
              <a:ext cx="409" cy="318"/>
              <a:chOff x="249" y="2296"/>
              <a:chExt cx="409" cy="318"/>
            </a:xfrm>
          </p:grpSpPr>
          <p:grpSp>
            <p:nvGrpSpPr>
              <p:cNvPr id="416" name="Group 370"/>
              <p:cNvGrpSpPr/>
              <p:nvPr/>
            </p:nvGrpSpPr>
            <p:grpSpPr bwMode="auto">
              <a:xfrm>
                <a:off x="249" y="2432"/>
                <a:ext cx="409" cy="182"/>
                <a:chOff x="249" y="2296"/>
                <a:chExt cx="409" cy="182"/>
              </a:xfrm>
            </p:grpSpPr>
            <p:sp>
              <p:nvSpPr>
                <p:cNvPr id="417" name="Freeform 371"/>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18" name="Freeform 373"/>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19" name="Line 374"/>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20" name="Line 375"/>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21" name="Line 376"/>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22" name="Line 377"/>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23" name="Line 378"/>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24" name="Line 379"/>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425" name="Group 380"/>
              <p:cNvGrpSpPr/>
              <p:nvPr/>
            </p:nvGrpSpPr>
            <p:grpSpPr bwMode="auto">
              <a:xfrm>
                <a:off x="249" y="2387"/>
                <a:ext cx="409" cy="182"/>
                <a:chOff x="249" y="2296"/>
                <a:chExt cx="409" cy="182"/>
              </a:xfrm>
            </p:grpSpPr>
            <p:sp>
              <p:nvSpPr>
                <p:cNvPr id="426" name="Freeform 381"/>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27" name="Freeform 382"/>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28" name="Freeform 383"/>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29" name="Line 384"/>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30" name="Line 385"/>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31" name="Line 386"/>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32" name="Line 387"/>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33" name="Line 388"/>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34" name="Line 389"/>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435" name="Group 390"/>
              <p:cNvGrpSpPr/>
              <p:nvPr/>
            </p:nvGrpSpPr>
            <p:grpSpPr bwMode="auto">
              <a:xfrm>
                <a:off x="249" y="2341"/>
                <a:ext cx="409" cy="182"/>
                <a:chOff x="249" y="2296"/>
                <a:chExt cx="409" cy="182"/>
              </a:xfrm>
            </p:grpSpPr>
            <p:sp>
              <p:nvSpPr>
                <p:cNvPr id="436" name="Freeform 391"/>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37" name="Freeform 392"/>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38" name="Freeform 393"/>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39" name="Line 394"/>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40" name="Line 395"/>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41" name="Line 396"/>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42" name="Line 397"/>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43" name="Line 398"/>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44" name="Line 399"/>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445" name="Group 400"/>
              <p:cNvGrpSpPr/>
              <p:nvPr/>
            </p:nvGrpSpPr>
            <p:grpSpPr bwMode="auto">
              <a:xfrm>
                <a:off x="249" y="2296"/>
                <a:ext cx="409" cy="182"/>
                <a:chOff x="249" y="2296"/>
                <a:chExt cx="409" cy="182"/>
              </a:xfrm>
            </p:grpSpPr>
            <p:sp>
              <p:nvSpPr>
                <p:cNvPr id="446" name="Freeform 401"/>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47" name="Freeform 402"/>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48" name="Freeform 403"/>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49" name="Line 404"/>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50" name="Line 405"/>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51" name="Line 406"/>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52" name="Line 407"/>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53" name="Line 408"/>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54" name="Line 409"/>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grpSp>
          <p:nvGrpSpPr>
            <p:cNvPr id="455" name="Group 410"/>
            <p:cNvGrpSpPr/>
            <p:nvPr/>
          </p:nvGrpSpPr>
          <p:grpSpPr bwMode="auto">
            <a:xfrm>
              <a:off x="4014" y="2115"/>
              <a:ext cx="106" cy="106"/>
              <a:chOff x="642" y="2069"/>
              <a:chExt cx="181" cy="181"/>
            </a:xfrm>
          </p:grpSpPr>
          <p:sp>
            <p:nvSpPr>
              <p:cNvPr id="456" name="Freeform 411"/>
              <p:cNvSpPr/>
              <p:nvPr/>
            </p:nvSpPr>
            <p:spPr bwMode="auto">
              <a:xfrm>
                <a:off x="642" y="2069"/>
                <a:ext cx="181" cy="181"/>
              </a:xfrm>
              <a:custGeom>
                <a:avLst/>
                <a:gdLst/>
                <a:ahLst/>
                <a:cxnLst>
                  <a:cxn ang="0">
                    <a:pos x="0" y="0"/>
                  </a:cxn>
                  <a:cxn ang="0">
                    <a:pos x="227" y="45"/>
                  </a:cxn>
                  <a:cxn ang="0">
                    <a:pos x="227" y="227"/>
                  </a:cxn>
                  <a:cxn ang="0">
                    <a:pos x="0" y="181"/>
                  </a:cxn>
                  <a:cxn ang="0">
                    <a:pos x="0" y="0"/>
                  </a:cxn>
                </a:cxnLst>
                <a:rect l="0" t="0" r="r" b="b"/>
                <a:pathLst>
                  <a:path w="227" h="227">
                    <a:moveTo>
                      <a:pt x="0" y="0"/>
                    </a:moveTo>
                    <a:lnTo>
                      <a:pt x="227" y="45"/>
                    </a:lnTo>
                    <a:lnTo>
                      <a:pt x="227" y="227"/>
                    </a:lnTo>
                    <a:lnTo>
                      <a:pt x="0" y="181"/>
                    </a:lnTo>
                    <a:lnTo>
                      <a:pt x="0" y="0"/>
                    </a:lnTo>
                    <a:close/>
                  </a:path>
                </a:pathLst>
              </a:custGeom>
              <a:solidFill>
                <a:schemeClr val="bg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57" name="Line 412"/>
              <p:cNvSpPr>
                <a:spLocks noChangeShapeType="1"/>
              </p:cNvSpPr>
              <p:nvPr/>
            </p:nvSpPr>
            <p:spPr bwMode="auto">
              <a:xfrm>
                <a:off x="671" y="2087"/>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58" name="Line 413"/>
              <p:cNvSpPr>
                <a:spLocks noChangeShapeType="1"/>
              </p:cNvSpPr>
              <p:nvPr/>
            </p:nvSpPr>
            <p:spPr bwMode="auto">
              <a:xfrm>
                <a:off x="698" y="2098"/>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sp>
            <p:nvSpPr>
              <p:cNvPr id="459" name="Line 414"/>
              <p:cNvSpPr>
                <a:spLocks noChangeShapeType="1"/>
              </p:cNvSpPr>
              <p:nvPr/>
            </p:nvSpPr>
            <p:spPr bwMode="auto">
              <a:xfrm>
                <a:off x="727" y="2102"/>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60" name="Line 415"/>
              <p:cNvSpPr>
                <a:spLocks noChangeShapeType="1"/>
              </p:cNvSpPr>
              <p:nvPr/>
            </p:nvSpPr>
            <p:spPr bwMode="auto">
              <a:xfrm>
                <a:off x="760" y="2109"/>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61" name="Line 416"/>
              <p:cNvSpPr>
                <a:spLocks noChangeShapeType="1"/>
              </p:cNvSpPr>
              <p:nvPr/>
            </p:nvSpPr>
            <p:spPr bwMode="auto">
              <a:xfrm>
                <a:off x="785" y="2116"/>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grpSp>
      </p:grpSp>
      <p:pic>
        <p:nvPicPr>
          <p:cNvPr id="462" name="Picture 419" descr="P1020192x"/>
          <p:cNvPicPr>
            <a:picLocks noChangeAspect="1" noChangeArrowheads="1"/>
          </p:cNvPicPr>
          <p:nvPr/>
        </p:nvPicPr>
        <p:blipFill>
          <a:blip r:embed="rId10" cstate="screen"/>
          <a:srcRect/>
          <a:stretch>
            <a:fillRect/>
          </a:stretch>
        </p:blipFill>
        <p:spPr bwMode="auto">
          <a:xfrm>
            <a:off x="2181860" y="4986655"/>
            <a:ext cx="1097280" cy="761365"/>
          </a:xfrm>
          <a:prstGeom prst="rect">
            <a:avLst/>
          </a:prstGeom>
          <a:noFill/>
        </p:spPr>
      </p:pic>
      <p:sp>
        <p:nvSpPr>
          <p:cNvPr id="463" name="Text Box 425"/>
          <p:cNvSpPr txBox="1">
            <a:spLocks noChangeArrowheads="1"/>
          </p:cNvSpPr>
          <p:nvPr/>
        </p:nvSpPr>
        <p:spPr bwMode="auto">
          <a:xfrm>
            <a:off x="1936750" y="5809615"/>
            <a:ext cx="1807210" cy="629920"/>
          </a:xfrm>
          <a:prstGeom prst="rect">
            <a:avLst/>
          </a:prstGeom>
          <a:noFill/>
          <a:ln w="9525" algn="ctr">
            <a:noFill/>
            <a:miter lim="800000"/>
          </a:ln>
          <a:effectLst/>
        </p:spPr>
        <p:txBody>
          <a:bodyPr wrap="square">
            <a:spAutoFit/>
          </a:bodyPr>
          <a:p>
            <a:pPr algn="ctr">
              <a:spcBef>
                <a:spcPct val="50000"/>
              </a:spcBef>
            </a:pPr>
            <a:r>
              <a:rPr kumimoji="1" lang="zh-CN" altLang="en-US" sz="1400" b="1" dirty="0">
                <a:latin typeface="微软雅黑" panose="020B0503020204020204" charset="-122"/>
                <a:ea typeface="微软雅黑" panose="020B0503020204020204" charset="-122"/>
                <a:cs typeface="微软雅黑" panose="020B0503020204020204" charset="-122"/>
              </a:rPr>
              <a:t>贴合格证</a:t>
            </a:r>
            <a:endParaRPr kumimoji="1" lang="en-US" altLang="zh-CN" sz="1400" b="1" dirty="0">
              <a:latin typeface="微软雅黑" panose="020B0503020204020204" charset="-122"/>
              <a:ea typeface="微软雅黑" panose="020B0503020204020204" charset="-122"/>
              <a:cs typeface="微软雅黑" panose="020B0503020204020204" charset="-122"/>
            </a:endParaRPr>
          </a:p>
          <a:p>
            <a:pPr algn="ctr">
              <a:spcBef>
                <a:spcPct val="50000"/>
              </a:spcBef>
            </a:pPr>
            <a:r>
              <a:rPr kumimoji="1" lang="zh-CN" altLang="en-US" sz="1400" b="1" dirty="0">
                <a:latin typeface="微软雅黑" panose="020B0503020204020204" charset="-122"/>
                <a:ea typeface="微软雅黑" panose="020B0503020204020204" charset="-122"/>
                <a:cs typeface="微软雅黑" panose="020B0503020204020204" charset="-122"/>
              </a:rPr>
              <a:t>标识颜色区分</a:t>
            </a:r>
            <a:endParaRPr kumimoji="1" lang="en-US" altLang="zh-CN" sz="1400" b="1" dirty="0">
              <a:latin typeface="微软雅黑" panose="020B0503020204020204" charset="-122"/>
              <a:ea typeface="微软雅黑" panose="020B0503020204020204" charset="-122"/>
              <a:cs typeface="微软雅黑" panose="020B0503020204020204" charset="-122"/>
            </a:endParaRPr>
          </a:p>
        </p:txBody>
      </p:sp>
      <p:sp>
        <p:nvSpPr>
          <p:cNvPr id="464" name="AutoShape 426"/>
          <p:cNvSpPr>
            <a:spLocks noChangeArrowheads="1"/>
          </p:cNvSpPr>
          <p:nvPr/>
        </p:nvSpPr>
        <p:spPr bwMode="auto">
          <a:xfrm rot="1864299">
            <a:off x="2929255" y="4549140"/>
            <a:ext cx="469265" cy="254635"/>
          </a:xfrm>
          <a:prstGeom prst="upArrow">
            <a:avLst>
              <a:gd name="adj1" fmla="val 47213"/>
              <a:gd name="adj2" fmla="val 40032"/>
            </a:avLst>
          </a:pr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465" name="Group 429"/>
          <p:cNvGrpSpPr/>
          <p:nvPr/>
        </p:nvGrpSpPr>
        <p:grpSpPr bwMode="auto">
          <a:xfrm rot="0">
            <a:off x="9580245" y="3843020"/>
            <a:ext cx="705485" cy="447675"/>
            <a:chOff x="3969" y="1979"/>
            <a:chExt cx="409" cy="318"/>
          </a:xfrm>
        </p:grpSpPr>
        <p:grpSp>
          <p:nvGrpSpPr>
            <p:cNvPr id="466" name="Group 430"/>
            <p:cNvGrpSpPr/>
            <p:nvPr/>
          </p:nvGrpSpPr>
          <p:grpSpPr bwMode="auto">
            <a:xfrm>
              <a:off x="3969" y="1979"/>
              <a:ext cx="409" cy="318"/>
              <a:chOff x="249" y="2296"/>
              <a:chExt cx="409" cy="318"/>
            </a:xfrm>
          </p:grpSpPr>
          <p:grpSp>
            <p:nvGrpSpPr>
              <p:cNvPr id="467" name="Group 431"/>
              <p:cNvGrpSpPr/>
              <p:nvPr/>
            </p:nvGrpSpPr>
            <p:grpSpPr bwMode="auto">
              <a:xfrm>
                <a:off x="249" y="2432"/>
                <a:ext cx="409" cy="182"/>
                <a:chOff x="249" y="2296"/>
                <a:chExt cx="409" cy="182"/>
              </a:xfrm>
            </p:grpSpPr>
            <p:sp>
              <p:nvSpPr>
                <p:cNvPr id="468" name="Freeform 432"/>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69" name="Freeform 433"/>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70" name="Freeform 434"/>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71" name="Line 435"/>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72" name="Line 436"/>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73" name="Line 437"/>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74" name="Line 438"/>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75" name="Line 439"/>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76" name="Line 440"/>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477" name="Group 441"/>
              <p:cNvGrpSpPr/>
              <p:nvPr/>
            </p:nvGrpSpPr>
            <p:grpSpPr bwMode="auto">
              <a:xfrm>
                <a:off x="249" y="2387"/>
                <a:ext cx="409" cy="182"/>
                <a:chOff x="249" y="2296"/>
                <a:chExt cx="409" cy="182"/>
              </a:xfrm>
            </p:grpSpPr>
            <p:sp>
              <p:nvSpPr>
                <p:cNvPr id="478" name="Freeform 442"/>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79" name="Freeform 443"/>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80" name="Freeform 444"/>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81" name="Line 445"/>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82" name="Line 446"/>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83" name="Line 447"/>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84" name="Line 448"/>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85" name="Line 449"/>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86" name="Line 450"/>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487" name="Group 451"/>
              <p:cNvGrpSpPr/>
              <p:nvPr/>
            </p:nvGrpSpPr>
            <p:grpSpPr bwMode="auto">
              <a:xfrm>
                <a:off x="249" y="2341"/>
                <a:ext cx="409" cy="182"/>
                <a:chOff x="249" y="2296"/>
                <a:chExt cx="409" cy="182"/>
              </a:xfrm>
            </p:grpSpPr>
            <p:sp>
              <p:nvSpPr>
                <p:cNvPr id="488" name="Freeform 452"/>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89" name="Freeform 453"/>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90" name="Freeform 454"/>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91" name="Line 455"/>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92" name="Line 456"/>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93" name="Line 457"/>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94" name="Line 458"/>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95" name="Line 459"/>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496" name="Line 460"/>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nvGrpSpPr>
              <p:cNvPr id="497" name="Group 461"/>
              <p:cNvGrpSpPr/>
              <p:nvPr/>
            </p:nvGrpSpPr>
            <p:grpSpPr bwMode="auto">
              <a:xfrm>
                <a:off x="249" y="2296"/>
                <a:ext cx="409" cy="182"/>
                <a:chOff x="249" y="2296"/>
                <a:chExt cx="409" cy="182"/>
              </a:xfrm>
            </p:grpSpPr>
            <p:sp>
              <p:nvSpPr>
                <p:cNvPr id="498" name="Freeform 462"/>
                <p:cNvSpPr/>
                <p:nvPr/>
              </p:nvSpPr>
              <p:spPr bwMode="auto">
                <a:xfrm>
                  <a:off x="249" y="2296"/>
                  <a:ext cx="409" cy="136"/>
                </a:xfrm>
                <a:custGeom>
                  <a:avLst/>
                  <a:gdLst/>
                  <a:ahLst/>
                  <a:cxnLst>
                    <a:cxn ang="0">
                      <a:pos x="0" y="91"/>
                    </a:cxn>
                    <a:cxn ang="0">
                      <a:pos x="182" y="0"/>
                    </a:cxn>
                    <a:cxn ang="0">
                      <a:pos x="409" y="45"/>
                    </a:cxn>
                    <a:cxn ang="0">
                      <a:pos x="227" y="136"/>
                    </a:cxn>
                    <a:cxn ang="0">
                      <a:pos x="0" y="91"/>
                    </a:cxn>
                  </a:cxnLst>
                  <a:rect l="0" t="0" r="r" b="b"/>
                  <a:pathLst>
                    <a:path w="409" h="136">
                      <a:moveTo>
                        <a:pt x="0" y="91"/>
                      </a:moveTo>
                      <a:lnTo>
                        <a:pt x="182" y="0"/>
                      </a:lnTo>
                      <a:lnTo>
                        <a:pt x="409" y="45"/>
                      </a:lnTo>
                      <a:lnTo>
                        <a:pt x="227" y="136"/>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499" name="Freeform 463"/>
                <p:cNvSpPr/>
                <p:nvPr/>
              </p:nvSpPr>
              <p:spPr bwMode="auto">
                <a:xfrm>
                  <a:off x="249" y="2387"/>
                  <a:ext cx="227" cy="91"/>
                </a:xfrm>
                <a:custGeom>
                  <a:avLst/>
                  <a:gdLst/>
                  <a:ahLst/>
                  <a:cxnLst>
                    <a:cxn ang="0">
                      <a:pos x="0" y="0"/>
                    </a:cxn>
                    <a:cxn ang="0">
                      <a:pos x="0" y="45"/>
                    </a:cxn>
                    <a:cxn ang="0">
                      <a:pos x="227" y="91"/>
                    </a:cxn>
                    <a:cxn ang="0">
                      <a:pos x="227" y="45"/>
                    </a:cxn>
                    <a:cxn ang="0">
                      <a:pos x="0" y="0"/>
                    </a:cxn>
                  </a:cxnLst>
                  <a:rect l="0" t="0" r="r" b="b"/>
                  <a:pathLst>
                    <a:path w="227" h="91">
                      <a:moveTo>
                        <a:pt x="0" y="0"/>
                      </a:moveTo>
                      <a:lnTo>
                        <a:pt x="0" y="45"/>
                      </a:lnTo>
                      <a:lnTo>
                        <a:pt x="227" y="91"/>
                      </a:lnTo>
                      <a:lnTo>
                        <a:pt x="227" y="45"/>
                      </a:lnTo>
                      <a:lnTo>
                        <a:pt x="0" y="0"/>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500" name="Freeform 464"/>
                <p:cNvSpPr/>
                <p:nvPr/>
              </p:nvSpPr>
              <p:spPr bwMode="auto">
                <a:xfrm>
                  <a:off x="476" y="2341"/>
                  <a:ext cx="181" cy="137"/>
                </a:xfrm>
                <a:custGeom>
                  <a:avLst/>
                  <a:gdLst/>
                  <a:ahLst/>
                  <a:cxnLst>
                    <a:cxn ang="0">
                      <a:pos x="0" y="91"/>
                    </a:cxn>
                    <a:cxn ang="0">
                      <a:pos x="0" y="137"/>
                    </a:cxn>
                    <a:cxn ang="0">
                      <a:pos x="181" y="46"/>
                    </a:cxn>
                    <a:cxn ang="0">
                      <a:pos x="181" y="0"/>
                    </a:cxn>
                    <a:cxn ang="0">
                      <a:pos x="0" y="91"/>
                    </a:cxn>
                  </a:cxnLst>
                  <a:rect l="0" t="0" r="r" b="b"/>
                  <a:pathLst>
                    <a:path w="181" h="137">
                      <a:moveTo>
                        <a:pt x="0" y="91"/>
                      </a:moveTo>
                      <a:lnTo>
                        <a:pt x="0" y="137"/>
                      </a:lnTo>
                      <a:lnTo>
                        <a:pt x="181" y="46"/>
                      </a:lnTo>
                      <a:lnTo>
                        <a:pt x="181" y="0"/>
                      </a:lnTo>
                      <a:lnTo>
                        <a:pt x="0" y="91"/>
                      </a:lnTo>
                      <a:close/>
                    </a:path>
                  </a:pathLst>
                </a:custGeom>
                <a:solidFill>
                  <a:srgbClr val="808080"/>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501" name="Line 465"/>
                <p:cNvSpPr>
                  <a:spLocks noChangeShapeType="1"/>
                </p:cNvSpPr>
                <p:nvPr/>
              </p:nvSpPr>
              <p:spPr bwMode="auto">
                <a:xfrm flipV="1">
                  <a:off x="300" y="2304"/>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02" name="Line 466"/>
                <p:cNvSpPr>
                  <a:spLocks noChangeShapeType="1"/>
                </p:cNvSpPr>
                <p:nvPr/>
              </p:nvSpPr>
              <p:spPr bwMode="auto">
                <a:xfrm flipV="1">
                  <a:off x="357" y="2316"/>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03" name="Line 467"/>
                <p:cNvSpPr>
                  <a:spLocks noChangeShapeType="1"/>
                </p:cNvSpPr>
                <p:nvPr/>
              </p:nvSpPr>
              <p:spPr bwMode="auto">
                <a:xfrm flipV="1">
                  <a:off x="411" y="2329"/>
                  <a:ext cx="182" cy="91"/>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04" name="Line 468"/>
                <p:cNvSpPr>
                  <a:spLocks noChangeShapeType="1"/>
                </p:cNvSpPr>
                <p:nvPr/>
              </p:nvSpPr>
              <p:spPr bwMode="auto">
                <a:xfrm>
                  <a:off x="340" y="2341"/>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05" name="Line 469"/>
                <p:cNvSpPr>
                  <a:spLocks noChangeShapeType="1"/>
                </p:cNvSpPr>
                <p:nvPr/>
              </p:nvSpPr>
              <p:spPr bwMode="auto">
                <a:xfrm>
                  <a:off x="294" y="2364"/>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06" name="Line 470"/>
                <p:cNvSpPr>
                  <a:spLocks noChangeShapeType="1"/>
                </p:cNvSpPr>
                <p:nvPr/>
              </p:nvSpPr>
              <p:spPr bwMode="auto">
                <a:xfrm>
                  <a:off x="385" y="2316"/>
                  <a:ext cx="227" cy="46"/>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grpSp>
        </p:grpSp>
        <p:grpSp>
          <p:nvGrpSpPr>
            <p:cNvPr id="507" name="Group 471"/>
            <p:cNvGrpSpPr/>
            <p:nvPr/>
          </p:nvGrpSpPr>
          <p:grpSpPr bwMode="auto">
            <a:xfrm>
              <a:off x="4014" y="2115"/>
              <a:ext cx="106" cy="106"/>
              <a:chOff x="642" y="2069"/>
              <a:chExt cx="181" cy="181"/>
            </a:xfrm>
          </p:grpSpPr>
          <p:sp>
            <p:nvSpPr>
              <p:cNvPr id="508" name="Freeform 472"/>
              <p:cNvSpPr/>
              <p:nvPr/>
            </p:nvSpPr>
            <p:spPr bwMode="auto">
              <a:xfrm>
                <a:off x="642" y="2069"/>
                <a:ext cx="181" cy="181"/>
              </a:xfrm>
              <a:custGeom>
                <a:avLst/>
                <a:gdLst/>
                <a:ahLst/>
                <a:cxnLst>
                  <a:cxn ang="0">
                    <a:pos x="0" y="0"/>
                  </a:cxn>
                  <a:cxn ang="0">
                    <a:pos x="227" y="45"/>
                  </a:cxn>
                  <a:cxn ang="0">
                    <a:pos x="227" y="227"/>
                  </a:cxn>
                  <a:cxn ang="0">
                    <a:pos x="0" y="181"/>
                  </a:cxn>
                  <a:cxn ang="0">
                    <a:pos x="0" y="0"/>
                  </a:cxn>
                </a:cxnLst>
                <a:rect l="0" t="0" r="r" b="b"/>
                <a:pathLst>
                  <a:path w="227" h="227">
                    <a:moveTo>
                      <a:pt x="0" y="0"/>
                    </a:moveTo>
                    <a:lnTo>
                      <a:pt x="227" y="45"/>
                    </a:lnTo>
                    <a:lnTo>
                      <a:pt x="227" y="227"/>
                    </a:lnTo>
                    <a:lnTo>
                      <a:pt x="0" y="181"/>
                    </a:lnTo>
                    <a:lnTo>
                      <a:pt x="0" y="0"/>
                    </a:lnTo>
                    <a:close/>
                  </a:path>
                </a:pathLst>
              </a:custGeom>
              <a:solidFill>
                <a:schemeClr val="bg1"/>
              </a:solidFill>
              <a:ln w="9525" cap="flat" cmpd="sng">
                <a:solidFill>
                  <a:schemeClr val="tx1"/>
                </a:solidFill>
                <a:prstDash val="solid"/>
                <a:round/>
              </a:ln>
              <a:effectLst/>
            </p:spPr>
            <p:txBody>
              <a:bodyPr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509" name="Line 473"/>
              <p:cNvSpPr>
                <a:spLocks noChangeShapeType="1"/>
              </p:cNvSpPr>
              <p:nvPr/>
            </p:nvSpPr>
            <p:spPr bwMode="auto">
              <a:xfrm>
                <a:off x="671" y="2087"/>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10" name="Line 474"/>
              <p:cNvSpPr>
                <a:spLocks noChangeShapeType="1"/>
              </p:cNvSpPr>
              <p:nvPr/>
            </p:nvSpPr>
            <p:spPr bwMode="auto">
              <a:xfrm>
                <a:off x="698" y="2098"/>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sp>
            <p:nvSpPr>
              <p:cNvPr id="511" name="Line 475"/>
              <p:cNvSpPr>
                <a:spLocks noChangeShapeType="1"/>
              </p:cNvSpPr>
              <p:nvPr/>
            </p:nvSpPr>
            <p:spPr bwMode="auto">
              <a:xfrm>
                <a:off x="727" y="2102"/>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12" name="Line 476"/>
              <p:cNvSpPr>
                <a:spLocks noChangeShapeType="1"/>
              </p:cNvSpPr>
              <p:nvPr/>
            </p:nvSpPr>
            <p:spPr bwMode="auto">
              <a:xfrm>
                <a:off x="760" y="2109"/>
                <a:ext cx="0" cy="95"/>
              </a:xfrm>
              <a:prstGeom prst="line">
                <a:avLst/>
              </a:prstGeom>
              <a:noFill/>
              <a:ln w="9525">
                <a:solidFill>
                  <a:schemeClr val="tx1"/>
                </a:solidFill>
                <a:round/>
              </a:ln>
              <a:effectLst/>
            </p:spPr>
            <p:txBody>
              <a:bodyPr anchor="ctr"/>
              <a:p>
                <a:endParaRPr lang="zh-CN" altLang="en-US">
                  <a:cs typeface="微软雅黑" panose="020B0503020204020204" charset="-122"/>
                </a:endParaRPr>
              </a:p>
            </p:txBody>
          </p:sp>
          <p:sp>
            <p:nvSpPr>
              <p:cNvPr id="513" name="Line 477"/>
              <p:cNvSpPr>
                <a:spLocks noChangeShapeType="1"/>
              </p:cNvSpPr>
              <p:nvPr/>
            </p:nvSpPr>
            <p:spPr bwMode="auto">
              <a:xfrm>
                <a:off x="785" y="2116"/>
                <a:ext cx="0" cy="95"/>
              </a:xfrm>
              <a:prstGeom prst="line">
                <a:avLst/>
              </a:prstGeom>
              <a:noFill/>
              <a:ln w="19050">
                <a:solidFill>
                  <a:schemeClr val="tx1"/>
                </a:solidFill>
                <a:round/>
              </a:ln>
              <a:effectLst/>
            </p:spPr>
            <p:txBody>
              <a:bodyPr anchor="ctr"/>
              <a:p>
                <a:endParaRPr lang="zh-CN" altLang="en-US">
                  <a:cs typeface="微软雅黑" panose="020B0503020204020204" charset="-122"/>
                </a:endParaRPr>
              </a:p>
            </p:txBody>
          </p:sp>
        </p:grpSp>
      </p:grpSp>
      <p:sp>
        <p:nvSpPr>
          <p:cNvPr id="514" name="Text Box 479"/>
          <p:cNvSpPr txBox="1">
            <a:spLocks noChangeArrowheads="1"/>
          </p:cNvSpPr>
          <p:nvPr/>
        </p:nvSpPr>
        <p:spPr bwMode="auto">
          <a:xfrm>
            <a:off x="2611755" y="2320925"/>
            <a:ext cx="1029335" cy="306705"/>
          </a:xfrm>
          <a:prstGeom prst="rect">
            <a:avLst/>
          </a:prstGeom>
          <a:noFill/>
          <a:ln w="9525" algn="ctr">
            <a:noFill/>
            <a:miter lim="800000"/>
          </a:ln>
          <a:effectLst/>
        </p:spPr>
        <p:txBody>
          <a:bodyPr wrap="square">
            <a:spAutoFit/>
          </a:bodyPr>
          <a:p>
            <a:pPr algn="ctr">
              <a:spcBef>
                <a:spcPct val="50000"/>
              </a:spcBef>
            </a:pPr>
            <a:r>
              <a:rPr kumimoji="1" lang="zh-CN" altLang="en-US" sz="1400" b="1" dirty="0">
                <a:latin typeface="微软雅黑" panose="020B0503020204020204" charset="-122"/>
                <a:ea typeface="微软雅黑" panose="020B0503020204020204" charset="-122"/>
                <a:cs typeface="微软雅黑" panose="020B0503020204020204" charset="-122"/>
              </a:rPr>
              <a:t>材料仓库</a:t>
            </a:r>
            <a:endParaRPr kumimoji="1" lang="zh-CN" altLang="en-US" sz="1400" b="1" dirty="0">
              <a:latin typeface="微软雅黑" panose="020B0503020204020204" charset="-122"/>
              <a:ea typeface="微软雅黑" panose="020B0503020204020204" charset="-122"/>
              <a:cs typeface="微软雅黑" panose="020B0503020204020204" charset="-122"/>
            </a:endParaRPr>
          </a:p>
        </p:txBody>
      </p:sp>
      <p:sp>
        <p:nvSpPr>
          <p:cNvPr id="515" name="Text Box 480"/>
          <p:cNvSpPr txBox="1">
            <a:spLocks noChangeArrowheads="1"/>
          </p:cNvSpPr>
          <p:nvPr/>
        </p:nvSpPr>
        <p:spPr bwMode="auto">
          <a:xfrm>
            <a:off x="7438390" y="2320925"/>
            <a:ext cx="1029335" cy="306705"/>
          </a:xfrm>
          <a:prstGeom prst="rect">
            <a:avLst/>
          </a:prstGeom>
          <a:noFill/>
          <a:ln w="9525" algn="ctr">
            <a:noFill/>
            <a:miter lim="800000"/>
          </a:ln>
          <a:effectLst/>
        </p:spPr>
        <p:txBody>
          <a:bodyPr wrap="square">
            <a:spAutoFit/>
          </a:bodyPr>
          <a:p>
            <a:pPr algn="ctr">
              <a:spcBef>
                <a:spcPct val="50000"/>
              </a:spcBef>
            </a:pPr>
            <a:r>
              <a:rPr kumimoji="1" lang="ja-JP" altLang="en-US" sz="1400" b="1" dirty="0">
                <a:latin typeface="微软雅黑" panose="020B0503020204020204" charset="-122"/>
                <a:ea typeface="微软雅黑" panose="020B0503020204020204" charset="-122"/>
                <a:cs typeface="微软雅黑" panose="020B0503020204020204" charset="-122"/>
              </a:rPr>
              <a:t>材料</a:t>
            </a:r>
            <a:r>
              <a:rPr kumimoji="1" lang="zh-CN" altLang="en-US" sz="1400" b="1" dirty="0">
                <a:latin typeface="微软雅黑" panose="020B0503020204020204" charset="-122"/>
                <a:ea typeface="微软雅黑" panose="020B0503020204020204" charset="-122"/>
                <a:cs typeface="微软雅黑" panose="020B0503020204020204" charset="-122"/>
              </a:rPr>
              <a:t>仓库</a:t>
            </a:r>
            <a:endParaRPr kumimoji="1" lang="ja-JP" altLang="en-US" sz="1400" b="1" dirty="0">
              <a:latin typeface="微软雅黑" panose="020B0503020204020204" charset="-122"/>
              <a:ea typeface="微软雅黑" panose="020B0503020204020204" charset="-122"/>
              <a:cs typeface="微软雅黑" panose="020B0503020204020204" charset="-122"/>
            </a:endParaRPr>
          </a:p>
        </p:txBody>
      </p:sp>
      <p:sp>
        <p:nvSpPr>
          <p:cNvPr id="516" name="AutoShape 481"/>
          <p:cNvSpPr>
            <a:spLocks noChangeArrowheads="1"/>
          </p:cNvSpPr>
          <p:nvPr/>
        </p:nvSpPr>
        <p:spPr bwMode="auto">
          <a:xfrm>
            <a:off x="3886835" y="3782060"/>
            <a:ext cx="546100" cy="382905"/>
          </a:xfrm>
          <a:prstGeom prst="rightArrow">
            <a:avLst>
              <a:gd name="adj1" fmla="val 50000"/>
              <a:gd name="adj2" fmla="val 32721"/>
            </a:avLst>
          </a:prstGeom>
          <a:solidFill>
            <a:schemeClr val="bg1"/>
          </a:solidFill>
          <a:ln w="19050" algn="ctr">
            <a:solidFill>
              <a:schemeClr val="tx1"/>
            </a:solidFill>
            <a:miter lim="800000"/>
          </a:ln>
          <a:effectLst/>
        </p:spPr>
        <p:txBody>
          <a:bodyPr wrap="none" anchor="ctr"/>
          <a:p>
            <a:endParaRPr lang="zh-CN" altLang="en-US">
              <a:latin typeface="微软雅黑" panose="020B0503020204020204" charset="-122"/>
              <a:ea typeface="微软雅黑" panose="020B0503020204020204" charset="-122"/>
              <a:cs typeface="微软雅黑" panose="020B0503020204020204" charset="-122"/>
            </a:endParaRPr>
          </a:p>
        </p:txBody>
      </p:sp>
      <p:sp>
        <p:nvSpPr>
          <p:cNvPr id="519"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2"/>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pPr algn="l"/>
            <a:r>
              <a:rPr lang="zh-CN" altLang="en-US" sz="2200" b="1" dirty="0">
                <a:solidFill>
                  <a:srgbClr val="0070C0"/>
                </a:solidFill>
                <a:cs typeface="微软雅黑" panose="020B0503020204020204" charset="-122"/>
                <a:sym typeface="宋体" panose="02010600030101010101" pitchFamily="2" charset="-122"/>
              </a:rPr>
              <a:t>入厂材料理化检验</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宋体" panose="02010600030101010101" pitchFamily="2" charset="-122"/>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 name="组合 9"/>
          <p:cNvGrpSpPr/>
          <p:nvPr/>
        </p:nvGrpSpPr>
        <p:grpSpPr>
          <a:xfrm>
            <a:off x="3752850" y="1539875"/>
            <a:ext cx="4963160" cy="488315"/>
            <a:chOff x="2592" y="2469"/>
            <a:chExt cx="14118" cy="1149"/>
          </a:xfrm>
        </p:grpSpPr>
        <p:sp>
          <p:nvSpPr>
            <p:cNvPr id="11" name="Rectangle 69"/>
            <p:cNvSpPr/>
            <p:nvPr>
              <p:custDataLst>
                <p:tags r:id="rId6"/>
              </p:custDataLst>
            </p:nvPr>
          </p:nvSpPr>
          <p:spPr>
            <a:xfrm>
              <a:off x="2592" y="2469"/>
              <a:ext cx="14118" cy="1149"/>
            </a:xfrm>
            <a:prstGeom prst="roundRect">
              <a:avLst>
                <a:gd name="adj" fmla="val 50000"/>
              </a:avLst>
            </a:prstGeom>
            <a:solidFill>
              <a:srgbClr val="0070C0"/>
            </a:solidFill>
            <a:ln>
              <a:noFill/>
            </a:ln>
            <a:effectLst>
              <a:outerShdw blurRad="368300" dist="38100" dir="5400000" algn="t" rotWithShape="0">
                <a:prstClr val="black">
                  <a:alpha val="60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2" name="文本框 11"/>
            <p:cNvSpPr txBox="1"/>
            <p:nvPr/>
          </p:nvSpPr>
          <p:spPr>
            <a:xfrm>
              <a:off x="3487" y="2610"/>
              <a:ext cx="12327" cy="867"/>
            </a:xfrm>
            <a:prstGeom prst="rect">
              <a:avLst/>
            </a:prstGeom>
            <a:noFill/>
          </p:spPr>
          <p:txBody>
            <a:bodyPr wrap="square" rtlCol="0">
              <a:spAutoFit/>
            </a:bodyPr>
            <a:p>
              <a:pPr algn="ctr">
                <a:spcBef>
                  <a:spcPct val="50000"/>
                </a:spcBef>
              </a:pPr>
              <a:r>
                <a:rPr kumimoji="1" lang="en-US" altLang="ja-JP" b="1"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kumimoji="1"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rPr>
                <a:t>理化检验</a:t>
              </a:r>
              <a:endParaRPr kumimoji="1" lang="zh-CN" altLang="en-US"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grpSp>
      <p:pic>
        <p:nvPicPr>
          <p:cNvPr id="16" name="图片 15"/>
          <p:cNvPicPr>
            <a:picLocks noChangeAspect="1"/>
          </p:cNvPicPr>
          <p:nvPr/>
        </p:nvPicPr>
        <p:blipFill>
          <a:blip r:embed="rId7" cstate="screen"/>
          <a:srcRect t="19418" b="20236"/>
          <a:stretch>
            <a:fillRect/>
          </a:stretch>
        </p:blipFill>
        <p:spPr>
          <a:xfrm>
            <a:off x="-635" y="2195195"/>
            <a:ext cx="12193270" cy="1831975"/>
          </a:xfrm>
          <a:prstGeom prst="rect">
            <a:avLst/>
          </a:prstGeom>
          <a:effectLst>
            <a:outerShdw blurRad="152400" dist="38100" dir="5400000" algn="t" rotWithShape="0">
              <a:prstClr val="black">
                <a:alpha val="48000"/>
              </a:prstClr>
            </a:outerShdw>
          </a:effectLst>
        </p:spPr>
      </p:pic>
      <p:pic>
        <p:nvPicPr>
          <p:cNvPr id="41" name="图片 40"/>
          <p:cNvPicPr>
            <a:picLocks noChangeAspect="1"/>
          </p:cNvPicPr>
          <p:nvPr/>
        </p:nvPicPr>
        <p:blipFill>
          <a:blip r:embed="rId8" cstate="screen"/>
          <a:srcRect l="2138" t="25365" r="35803" b="11467"/>
          <a:stretch>
            <a:fillRect/>
          </a:stretch>
        </p:blipFill>
        <p:spPr>
          <a:xfrm>
            <a:off x="236855" y="4093210"/>
            <a:ext cx="5726430" cy="2582545"/>
          </a:xfrm>
          <a:prstGeom prst="rect">
            <a:avLst/>
          </a:prstGeom>
          <a:effectLst>
            <a:outerShdw blurRad="190500" dist="38100" dir="2700000" algn="tl" rotWithShape="0">
              <a:prstClr val="black">
                <a:alpha val="50000"/>
              </a:prstClr>
            </a:outerShdw>
          </a:effectLst>
        </p:spPr>
      </p:pic>
      <p:pic>
        <p:nvPicPr>
          <p:cNvPr id="42" name="图片 41"/>
          <p:cNvPicPr>
            <a:picLocks noChangeAspect="1"/>
          </p:cNvPicPr>
          <p:nvPr/>
        </p:nvPicPr>
        <p:blipFill>
          <a:blip r:embed="rId9" cstate="screen"/>
          <a:srcRect l="1962" t="25347" r="39336" b="14863"/>
          <a:stretch>
            <a:fillRect/>
          </a:stretch>
        </p:blipFill>
        <p:spPr>
          <a:xfrm>
            <a:off x="6087110" y="4112895"/>
            <a:ext cx="5938520" cy="2562860"/>
          </a:xfrm>
          <a:prstGeom prst="rect">
            <a:avLst/>
          </a:prstGeom>
          <a:effectLst>
            <a:outerShdw blurRad="190500" dist="38100" dir="2700000" algn="tl" rotWithShape="0">
              <a:prstClr val="black">
                <a:alpha val="50000"/>
              </a:prstClr>
            </a:outerShdw>
          </a:effectLst>
        </p:spPr>
      </p:pic>
      <p:sp>
        <p:nvSpPr>
          <p:cNvPr id="18"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0"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3128645" cy="429895"/>
          </a:xfrm>
          <a:prstGeom prst="rect">
            <a:avLst/>
          </a:prstGeom>
          <a:noFill/>
        </p:spPr>
        <p:txBody>
          <a:bodyPr wrap="square" rtlCol="0">
            <a:spAutoFit/>
          </a:bodyPr>
          <a:p>
            <a:r>
              <a:rPr lang="zh-CN" altLang="en-US" sz="2200" b="1" dirty="0">
                <a:solidFill>
                  <a:srgbClr val="0070C0"/>
                </a:solidFill>
                <a:latin typeface="微软雅黑" panose="020B0503020204020204" charset="-122"/>
                <a:ea typeface="微软雅黑" panose="020B0503020204020204" charset="-122"/>
                <a:sym typeface="+mn-ea"/>
              </a:rPr>
              <a:t>发展历程</a:t>
            </a:r>
            <a:endParaRPr lang="en-US" altLang="zh-CN" sz="2200" b="1" dirty="0">
              <a:solidFill>
                <a:srgbClr val="0070C0"/>
              </a:solidFill>
              <a:latin typeface="微软雅黑" panose="020B0503020204020204" charset="-122"/>
              <a:ea typeface="微软雅黑" panose="020B0503020204020204" charset="-122"/>
              <a:sym typeface="+mn-ea"/>
            </a:endParaRPr>
          </a:p>
        </p:txBody>
      </p:sp>
      <p:cxnSp>
        <p:nvCxnSpPr>
          <p:cNvPr id="2" name="直接连接符 1"/>
          <p:cNvCxnSpPr/>
          <p:nvPr userDrawn="1"/>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7" name="图片 16"/>
          <p:cNvPicPr>
            <a:picLocks noChangeAspect="1"/>
          </p:cNvPicPr>
          <p:nvPr/>
        </p:nvPicPr>
        <p:blipFill rotWithShape="1">
          <a:blip r:embed="rId1" cstate="screen"/>
          <a:srcRect l="91970" t="4131" r="-26" b="11935"/>
          <a:stretch>
            <a:fillRect/>
          </a:stretch>
        </p:blipFill>
        <p:spPr>
          <a:xfrm>
            <a:off x="10808335" y="2179955"/>
            <a:ext cx="1198880" cy="4678045"/>
          </a:xfrm>
          <a:prstGeom prst="rect">
            <a:avLst/>
          </a:prstGeom>
          <a:gradFill>
            <a:gsLst>
              <a:gs pos="16000">
                <a:schemeClr val="bg1">
                  <a:alpha val="53000"/>
                </a:schemeClr>
              </a:gs>
              <a:gs pos="100000">
                <a:srgbClr val="DDDEDD"/>
              </a:gs>
            </a:gsLst>
            <a:lin ang="6000000" scaled="0"/>
          </a:gradFill>
        </p:spPr>
      </p:pic>
      <p:pic>
        <p:nvPicPr>
          <p:cNvPr id="19" name="图片 18"/>
          <p:cNvPicPr>
            <a:picLocks noChangeAspect="1"/>
          </p:cNvPicPr>
          <p:nvPr/>
        </p:nvPicPr>
        <p:blipFill rotWithShape="1">
          <a:blip r:embed="rId1" cstate="screen"/>
          <a:srcRect l="19712" t="4131" r="-27" b="11935"/>
          <a:stretch>
            <a:fillRect/>
          </a:stretch>
        </p:blipFill>
        <p:spPr>
          <a:xfrm>
            <a:off x="0" y="1753235"/>
            <a:ext cx="12192000" cy="5105400"/>
          </a:xfrm>
          <a:prstGeom prst="rect">
            <a:avLst/>
          </a:prstGeom>
        </p:spPr>
      </p:pic>
      <p:sp>
        <p:nvSpPr>
          <p:cNvPr id="40" name="KOPPT"/>
          <p:cNvSpPr/>
          <p:nvPr/>
        </p:nvSpPr>
        <p:spPr>
          <a:xfrm>
            <a:off x="182880" y="819150"/>
            <a:ext cx="12009120" cy="5991225"/>
          </a:xfrm>
          <a:custGeom>
            <a:avLst/>
            <a:gdLst>
              <a:gd name="connsiteX0" fmla="*/ 11073605 w 12192000"/>
              <a:gd name="connsiteY0" fmla="*/ 0 h 6845300"/>
              <a:gd name="connsiteX1" fmla="*/ 12192000 w 12192000"/>
              <a:gd name="connsiteY1" fmla="*/ 0 h 6845300"/>
              <a:gd name="connsiteX2" fmla="*/ 12192000 w 12192000"/>
              <a:gd name="connsiteY2" fmla="*/ 6845300 h 6845300"/>
              <a:gd name="connsiteX3" fmla="*/ 0 w 12192000"/>
              <a:gd name="connsiteY3" fmla="*/ 6845300 h 6845300"/>
              <a:gd name="connsiteX4" fmla="*/ 0 w 12192000"/>
              <a:gd name="connsiteY4" fmla="*/ 5695950 h 6845300"/>
              <a:gd name="connsiteX5" fmla="*/ 5651500 w 12192000"/>
              <a:gd name="connsiteY5" fmla="*/ 4578350 h 6845300"/>
              <a:gd name="connsiteX6" fmla="*/ 11012345 w 12192000"/>
              <a:gd name="connsiteY6" fmla="*/ 47607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5300">
                <a:moveTo>
                  <a:pt x="11073605" y="0"/>
                </a:moveTo>
                <a:lnTo>
                  <a:pt x="12192000" y="0"/>
                </a:lnTo>
                <a:lnTo>
                  <a:pt x="12192000" y="6845300"/>
                </a:lnTo>
                <a:lnTo>
                  <a:pt x="0" y="6845300"/>
                </a:lnTo>
                <a:lnTo>
                  <a:pt x="0" y="5695950"/>
                </a:lnTo>
                <a:cubicBezTo>
                  <a:pt x="1018117" y="5236633"/>
                  <a:pt x="3757083" y="5562600"/>
                  <a:pt x="5651500" y="4578350"/>
                </a:cubicBezTo>
                <a:cubicBezTo>
                  <a:pt x="7368316" y="3686374"/>
                  <a:pt x="9749197" y="1056002"/>
                  <a:pt x="11012345" y="47607"/>
                </a:cubicBezTo>
                <a:close/>
              </a:path>
            </a:pathLst>
          </a:custGeom>
          <a:gradFill flip="none" rotWithShape="1">
            <a:gsLst>
              <a:gs pos="67000">
                <a:srgbClr val="00B0F0">
                  <a:alpha val="15000"/>
                </a:srgbClr>
              </a:gs>
              <a:gs pos="100000">
                <a:srgbClr val="0070C0">
                  <a:alpha val="10000"/>
                </a:srgbClr>
              </a:gs>
              <a:gs pos="0">
                <a:srgbClr val="0070C0">
                  <a:alpha val="3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50">
              <a:latin typeface="+mn-ea"/>
            </a:endParaRPr>
          </a:p>
        </p:txBody>
      </p:sp>
      <p:sp>
        <p:nvSpPr>
          <p:cNvPr id="39" name="KOPPT"/>
          <p:cNvSpPr/>
          <p:nvPr/>
        </p:nvSpPr>
        <p:spPr>
          <a:xfrm>
            <a:off x="0" y="818515"/>
            <a:ext cx="12192635" cy="6063615"/>
          </a:xfrm>
          <a:custGeom>
            <a:avLst/>
            <a:gdLst>
              <a:gd name="connsiteX0" fmla="*/ 11073605 w 12192000"/>
              <a:gd name="connsiteY0" fmla="*/ 0 h 6845300"/>
              <a:gd name="connsiteX1" fmla="*/ 12192000 w 12192000"/>
              <a:gd name="connsiteY1" fmla="*/ 0 h 6845300"/>
              <a:gd name="connsiteX2" fmla="*/ 12192000 w 12192000"/>
              <a:gd name="connsiteY2" fmla="*/ 6845300 h 6845300"/>
              <a:gd name="connsiteX3" fmla="*/ 0 w 12192000"/>
              <a:gd name="connsiteY3" fmla="*/ 6845300 h 6845300"/>
              <a:gd name="connsiteX4" fmla="*/ 0 w 12192000"/>
              <a:gd name="connsiteY4" fmla="*/ 5695950 h 6845300"/>
              <a:gd name="connsiteX5" fmla="*/ 5651500 w 12192000"/>
              <a:gd name="connsiteY5" fmla="*/ 4578350 h 6845300"/>
              <a:gd name="connsiteX6" fmla="*/ 11012345 w 12192000"/>
              <a:gd name="connsiteY6" fmla="*/ 47607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5300">
                <a:moveTo>
                  <a:pt x="11073605" y="0"/>
                </a:moveTo>
                <a:lnTo>
                  <a:pt x="12192000" y="0"/>
                </a:lnTo>
                <a:lnTo>
                  <a:pt x="12192000" y="6845300"/>
                </a:lnTo>
                <a:lnTo>
                  <a:pt x="0" y="6845300"/>
                </a:lnTo>
                <a:lnTo>
                  <a:pt x="0" y="5695950"/>
                </a:lnTo>
                <a:cubicBezTo>
                  <a:pt x="1018117" y="5236633"/>
                  <a:pt x="3757083" y="5562600"/>
                  <a:pt x="5651500" y="4578350"/>
                </a:cubicBezTo>
                <a:cubicBezTo>
                  <a:pt x="7368316" y="3686374"/>
                  <a:pt x="9749197" y="1056002"/>
                  <a:pt x="11012345" y="47607"/>
                </a:cubicBezTo>
                <a:close/>
              </a:path>
            </a:pathLst>
          </a:custGeom>
          <a:gradFill flip="none" rotWithShape="1">
            <a:gsLst>
              <a:gs pos="33000">
                <a:srgbClr val="00B0F0">
                  <a:alpha val="60000"/>
                </a:srgbClr>
              </a:gs>
              <a:gs pos="68000">
                <a:srgbClr val="0070C0">
                  <a:alpha val="75000"/>
                </a:srgbClr>
              </a:gs>
              <a:gs pos="100000">
                <a:srgbClr val="0070C0">
                  <a:alpha val="0"/>
                </a:srgbClr>
              </a:gs>
              <a:gs pos="0">
                <a:srgbClr val="0070C0">
                  <a:alpha val="5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50" dirty="0">
              <a:latin typeface="+mn-ea"/>
            </a:endParaRPr>
          </a:p>
        </p:txBody>
      </p:sp>
      <p:sp>
        <p:nvSpPr>
          <p:cNvPr id="41" name="KOPPT"/>
          <p:cNvSpPr txBox="1"/>
          <p:nvPr/>
        </p:nvSpPr>
        <p:spPr>
          <a:xfrm>
            <a:off x="2775585" y="5644515"/>
            <a:ext cx="2010410" cy="1050290"/>
          </a:xfrm>
          <a:prstGeom prst="rect">
            <a:avLst/>
          </a:prstGeom>
          <a:noFill/>
        </p:spPr>
        <p:txBody>
          <a:bodyPr wrap="square" rtlCol="0">
            <a:spAutoFit/>
          </a:bodyPr>
          <a:lstStyle/>
          <a:p>
            <a:pPr algn="just">
              <a:lnSpc>
                <a:spcPct val="130000"/>
              </a:lnSpc>
              <a:defRPr/>
            </a:pPr>
            <a:r>
              <a:rPr lang="en-US" altLang="zh-CN" sz="2000" b="1" dirty="0">
                <a:solidFill>
                  <a:srgbClr val="F8FCFE"/>
                </a:solidFill>
                <a:latin typeface="+mn-ea"/>
              </a:rPr>
              <a:t>1999</a:t>
            </a:r>
            <a:endParaRPr lang="en-US" altLang="zh-CN" sz="2000" b="1" dirty="0">
              <a:solidFill>
                <a:srgbClr val="F8FCFE"/>
              </a:solidFill>
              <a:latin typeface="+mn-ea"/>
            </a:endParaRPr>
          </a:p>
          <a:p>
            <a:pPr algn="just">
              <a:lnSpc>
                <a:spcPct val="130000"/>
              </a:lnSpc>
              <a:defRPr/>
            </a:pPr>
            <a:r>
              <a:rPr lang="zh-CN" altLang="en-US" sz="1400" dirty="0">
                <a:solidFill>
                  <a:srgbClr val="F8FCFE"/>
                </a:solidFill>
                <a:latin typeface="+mn-ea"/>
              </a:rPr>
              <a:t>开始研发超级电容器</a:t>
            </a:r>
            <a:r>
              <a:rPr lang="en-US" altLang="zh-CN" sz="1400" dirty="0">
                <a:solidFill>
                  <a:srgbClr val="F8FCFE"/>
                </a:solidFill>
                <a:latin typeface="+mn-ea"/>
              </a:rPr>
              <a:t>(</a:t>
            </a:r>
            <a:r>
              <a:rPr lang="zh-CN" altLang="en-US" sz="1400" dirty="0">
                <a:solidFill>
                  <a:srgbClr val="F8FCFE"/>
                </a:solidFill>
                <a:latin typeface="+mn-ea"/>
              </a:rPr>
              <a:t>锦容</a:t>
            </a:r>
            <a:r>
              <a:rPr lang="en-US" altLang="zh-CN" sz="1400" dirty="0">
                <a:solidFill>
                  <a:srgbClr val="F8FCFE"/>
                </a:solidFill>
                <a:latin typeface="+mn-ea"/>
              </a:rPr>
              <a:t>/</a:t>
            </a:r>
            <a:r>
              <a:rPr lang="zh-CN" altLang="en-US" sz="1400" dirty="0">
                <a:solidFill>
                  <a:srgbClr val="F8FCFE"/>
                </a:solidFill>
                <a:latin typeface="+mn-ea"/>
              </a:rPr>
              <a:t>富辰</a:t>
            </a:r>
            <a:r>
              <a:rPr lang="en-US" altLang="zh-CN" sz="1400" dirty="0">
                <a:solidFill>
                  <a:srgbClr val="F8FCFE"/>
                </a:solidFill>
                <a:latin typeface="+mn-ea"/>
              </a:rPr>
              <a:t>)</a:t>
            </a:r>
            <a:endParaRPr lang="en-US" altLang="zh-CN" sz="1400" dirty="0">
              <a:solidFill>
                <a:srgbClr val="F8FCFE"/>
              </a:solidFill>
              <a:latin typeface="+mn-ea"/>
            </a:endParaRPr>
          </a:p>
        </p:txBody>
      </p:sp>
      <p:sp>
        <p:nvSpPr>
          <p:cNvPr id="43" name="KOPPT"/>
          <p:cNvSpPr/>
          <p:nvPr/>
        </p:nvSpPr>
        <p:spPr>
          <a:xfrm rot="5400000" flipV="1">
            <a:off x="2693670" y="5409565"/>
            <a:ext cx="149860" cy="168910"/>
          </a:xfrm>
          <a:prstGeom prst="ellipse">
            <a:avLst/>
          </a:prstGeom>
          <a:solidFill>
            <a:srgbClr val="FFFFFF"/>
          </a:solidFill>
          <a:ln w="6350">
            <a:solidFill>
              <a:srgbClr val="847B76">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defRPr/>
            </a:pPr>
            <a:endParaRPr lang="zh-CN" altLang="en-US" sz="1350">
              <a:solidFill>
                <a:srgbClr val="F8FCFE"/>
              </a:solidFill>
              <a:latin typeface="+mn-ea"/>
            </a:endParaRPr>
          </a:p>
        </p:txBody>
      </p:sp>
      <p:sp>
        <p:nvSpPr>
          <p:cNvPr id="44" name="KOPPT"/>
          <p:cNvSpPr txBox="1"/>
          <p:nvPr/>
        </p:nvSpPr>
        <p:spPr>
          <a:xfrm>
            <a:off x="5116830" y="5202555"/>
            <a:ext cx="1683385" cy="1050290"/>
          </a:xfrm>
          <a:prstGeom prst="rect">
            <a:avLst/>
          </a:prstGeom>
          <a:noFill/>
        </p:spPr>
        <p:txBody>
          <a:bodyPr wrap="square" rtlCol="0">
            <a:spAutoFit/>
          </a:bodyPr>
          <a:lstStyle/>
          <a:p>
            <a:pPr algn="just">
              <a:lnSpc>
                <a:spcPct val="130000"/>
              </a:lnSpc>
              <a:defRPr/>
            </a:pPr>
            <a:r>
              <a:rPr lang="en-US" altLang="zh-CN" sz="2000" b="1" dirty="0">
                <a:solidFill>
                  <a:srgbClr val="F8FCFE"/>
                </a:solidFill>
                <a:latin typeface="+mn-ea"/>
              </a:rPr>
              <a:t>2006</a:t>
            </a:r>
            <a:endParaRPr lang="en-US" altLang="zh-CN" sz="1600" b="1" dirty="0">
              <a:solidFill>
                <a:srgbClr val="F8FCFE"/>
              </a:solidFill>
              <a:latin typeface="+mn-ea"/>
            </a:endParaRPr>
          </a:p>
          <a:p>
            <a:pPr algn="just">
              <a:lnSpc>
                <a:spcPct val="130000"/>
              </a:lnSpc>
              <a:defRPr/>
            </a:pPr>
            <a:r>
              <a:rPr lang="zh-CN" altLang="en-US" sz="1400" dirty="0">
                <a:solidFill>
                  <a:srgbClr val="F8FCFE"/>
                </a:solidFill>
                <a:latin typeface="+mn-ea"/>
              </a:rPr>
              <a:t>正式成立锦州凯美能源有限公司</a:t>
            </a:r>
            <a:endParaRPr lang="zh-CN" altLang="en-US" sz="1400" dirty="0">
              <a:solidFill>
                <a:srgbClr val="F8FCFE"/>
              </a:solidFill>
              <a:latin typeface="+mn-ea"/>
            </a:endParaRPr>
          </a:p>
        </p:txBody>
      </p:sp>
      <p:cxnSp>
        <p:nvCxnSpPr>
          <p:cNvPr id="45" name="KOPPT"/>
          <p:cNvCxnSpPr/>
          <p:nvPr/>
        </p:nvCxnSpPr>
        <p:spPr>
          <a:xfrm rot="5400000" flipV="1">
            <a:off x="5787390" y="4443730"/>
            <a:ext cx="0" cy="1259205"/>
          </a:xfrm>
          <a:prstGeom prst="line">
            <a:avLst/>
          </a:prstGeom>
          <a:ln>
            <a:solidFill>
              <a:srgbClr val="F8FCFE">
                <a:alpha val="27000"/>
              </a:srgbClr>
            </a:solidFill>
            <a:tailEnd type="oval" w="med" len="med"/>
          </a:ln>
        </p:spPr>
        <p:style>
          <a:lnRef idx="1">
            <a:schemeClr val="accent1"/>
          </a:lnRef>
          <a:fillRef idx="0">
            <a:schemeClr val="accent1"/>
          </a:fillRef>
          <a:effectRef idx="0">
            <a:schemeClr val="accent1"/>
          </a:effectRef>
          <a:fontRef idx="minor">
            <a:schemeClr val="tx1"/>
          </a:fontRef>
        </p:style>
      </p:cxnSp>
      <p:sp>
        <p:nvSpPr>
          <p:cNvPr id="46" name="KOPPT"/>
          <p:cNvSpPr/>
          <p:nvPr/>
        </p:nvSpPr>
        <p:spPr>
          <a:xfrm rot="5400000" flipV="1">
            <a:off x="5027295" y="4984115"/>
            <a:ext cx="149860" cy="168910"/>
          </a:xfrm>
          <a:prstGeom prst="ellipse">
            <a:avLst/>
          </a:prstGeom>
          <a:solidFill>
            <a:srgbClr val="FFFFFF"/>
          </a:solidFill>
          <a:ln w="6350">
            <a:solidFill>
              <a:srgbClr val="847B76">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defRPr/>
            </a:pPr>
            <a:endParaRPr lang="zh-CN" altLang="en-US" sz="1350">
              <a:solidFill>
                <a:srgbClr val="F8FCFE"/>
              </a:solidFill>
              <a:latin typeface="+mn-ea"/>
            </a:endParaRPr>
          </a:p>
        </p:txBody>
      </p:sp>
      <p:sp>
        <p:nvSpPr>
          <p:cNvPr id="47" name="KOPPT"/>
          <p:cNvSpPr txBox="1"/>
          <p:nvPr/>
        </p:nvSpPr>
        <p:spPr>
          <a:xfrm>
            <a:off x="6850380" y="4432935"/>
            <a:ext cx="1766570" cy="1050290"/>
          </a:xfrm>
          <a:prstGeom prst="rect">
            <a:avLst/>
          </a:prstGeom>
          <a:noFill/>
        </p:spPr>
        <p:txBody>
          <a:bodyPr wrap="square" rtlCol="0">
            <a:spAutoFit/>
          </a:bodyPr>
          <a:lstStyle/>
          <a:p>
            <a:pPr algn="just">
              <a:lnSpc>
                <a:spcPct val="130000"/>
              </a:lnSpc>
              <a:defRPr/>
            </a:pPr>
            <a:r>
              <a:rPr lang="en-US" altLang="zh-CN" sz="2000" b="1" dirty="0">
                <a:solidFill>
                  <a:srgbClr val="F8FCFE"/>
                </a:solidFill>
                <a:latin typeface="+mn-ea"/>
              </a:rPr>
              <a:t>2018</a:t>
            </a:r>
            <a:endParaRPr lang="en-US" altLang="zh-CN" sz="1600" b="1" dirty="0">
              <a:solidFill>
                <a:srgbClr val="F8FCFE"/>
              </a:solidFill>
              <a:latin typeface="+mn-ea"/>
            </a:endParaRPr>
          </a:p>
          <a:p>
            <a:pPr algn="just">
              <a:lnSpc>
                <a:spcPct val="130000"/>
              </a:lnSpc>
              <a:defRPr/>
            </a:pPr>
            <a:r>
              <a:rPr lang="zh-CN" altLang="en-US" sz="1400" dirty="0">
                <a:solidFill>
                  <a:srgbClr val="F8FCFE"/>
                </a:solidFill>
                <a:latin typeface="+mn-ea"/>
              </a:rPr>
              <a:t>公司搬至锦州市凌河区重庆路</a:t>
            </a:r>
            <a:r>
              <a:rPr lang="en-US" altLang="zh-CN" sz="1400" dirty="0">
                <a:solidFill>
                  <a:srgbClr val="F8FCFE"/>
                </a:solidFill>
                <a:latin typeface="+mn-ea"/>
              </a:rPr>
              <a:t>139</a:t>
            </a:r>
            <a:r>
              <a:rPr lang="zh-CN" altLang="en-US" sz="1400" dirty="0">
                <a:solidFill>
                  <a:srgbClr val="F8FCFE"/>
                </a:solidFill>
                <a:latin typeface="+mn-ea"/>
              </a:rPr>
              <a:t>号</a:t>
            </a:r>
            <a:endParaRPr lang="zh-CN" altLang="en-US" sz="1400" dirty="0">
              <a:solidFill>
                <a:srgbClr val="F8FCFE"/>
              </a:solidFill>
              <a:latin typeface="+mn-ea"/>
            </a:endParaRPr>
          </a:p>
        </p:txBody>
      </p:sp>
      <p:cxnSp>
        <p:nvCxnSpPr>
          <p:cNvPr id="21" name="KOPPT"/>
          <p:cNvCxnSpPr/>
          <p:nvPr/>
        </p:nvCxnSpPr>
        <p:spPr>
          <a:xfrm rot="5400000" flipV="1">
            <a:off x="7449185" y="3601720"/>
            <a:ext cx="0" cy="1259205"/>
          </a:xfrm>
          <a:prstGeom prst="line">
            <a:avLst/>
          </a:prstGeom>
          <a:ln>
            <a:solidFill>
              <a:srgbClr val="F8FCFE">
                <a:alpha val="27000"/>
              </a:srgbClr>
            </a:solidFill>
            <a:tailEnd type="oval" w="med" len="med"/>
          </a:ln>
        </p:spPr>
        <p:style>
          <a:lnRef idx="1">
            <a:schemeClr val="accent1"/>
          </a:lnRef>
          <a:fillRef idx="0">
            <a:schemeClr val="accent1"/>
          </a:fillRef>
          <a:effectRef idx="0">
            <a:schemeClr val="accent1"/>
          </a:effectRef>
          <a:fontRef idx="minor">
            <a:schemeClr val="tx1"/>
          </a:fontRef>
        </p:style>
      </p:cxnSp>
      <p:sp>
        <p:nvSpPr>
          <p:cNvPr id="22" name="KOPPT"/>
          <p:cNvSpPr/>
          <p:nvPr/>
        </p:nvSpPr>
        <p:spPr>
          <a:xfrm rot="5400000" flipV="1">
            <a:off x="6694170" y="4146550"/>
            <a:ext cx="149860" cy="168910"/>
          </a:xfrm>
          <a:prstGeom prst="ellipse">
            <a:avLst/>
          </a:prstGeom>
          <a:solidFill>
            <a:srgbClr val="FFFFFF"/>
          </a:solidFill>
          <a:ln w="6350">
            <a:solidFill>
              <a:srgbClr val="847B76">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defRPr/>
            </a:pPr>
            <a:endParaRPr lang="zh-CN" altLang="en-US" sz="1350">
              <a:solidFill>
                <a:srgbClr val="F8FCFE"/>
              </a:solidFill>
              <a:latin typeface="+mn-ea"/>
            </a:endParaRPr>
          </a:p>
        </p:txBody>
      </p:sp>
      <p:sp>
        <p:nvSpPr>
          <p:cNvPr id="50" name="KOPPT"/>
          <p:cNvSpPr txBox="1"/>
          <p:nvPr/>
        </p:nvSpPr>
        <p:spPr>
          <a:xfrm>
            <a:off x="8437245" y="3173730"/>
            <a:ext cx="3394075" cy="1329690"/>
          </a:xfrm>
          <a:prstGeom prst="rect">
            <a:avLst/>
          </a:prstGeom>
          <a:noFill/>
        </p:spPr>
        <p:txBody>
          <a:bodyPr wrap="square" rtlCol="0">
            <a:spAutoFit/>
          </a:bodyPr>
          <a:lstStyle/>
          <a:p>
            <a:pPr>
              <a:lnSpc>
                <a:spcPct val="130000"/>
              </a:lnSpc>
              <a:defRPr/>
            </a:pPr>
            <a:r>
              <a:rPr lang="en-US" altLang="zh-CN" sz="2000" b="1" dirty="0">
                <a:solidFill>
                  <a:srgbClr val="F8FCFE"/>
                </a:solidFill>
                <a:latin typeface="+mn-ea"/>
              </a:rPr>
              <a:t>2021</a:t>
            </a:r>
            <a:endParaRPr lang="en-US" altLang="zh-CN" sz="2000" b="1" dirty="0">
              <a:solidFill>
                <a:srgbClr val="F8FCFE"/>
              </a:solidFill>
              <a:latin typeface="+mn-ea"/>
            </a:endParaRPr>
          </a:p>
          <a:p>
            <a:pPr algn="just">
              <a:lnSpc>
                <a:spcPct val="130000"/>
              </a:lnSpc>
              <a:defRPr/>
            </a:pPr>
            <a:r>
              <a:rPr lang="zh-CN" altLang="en-US" sz="1400" dirty="0">
                <a:solidFill>
                  <a:srgbClr val="F8FCFE"/>
                </a:solidFill>
                <a:latin typeface="+mn-ea"/>
              </a:rPr>
              <a:t>为了扩产需要，公司置地</a:t>
            </a:r>
            <a:r>
              <a:rPr lang="en-US" altLang="zh-CN" sz="1400" dirty="0">
                <a:solidFill>
                  <a:srgbClr val="F8FCFE"/>
                </a:solidFill>
                <a:latin typeface="+mn-ea"/>
              </a:rPr>
              <a:t>63</a:t>
            </a:r>
            <a:r>
              <a:rPr lang="zh-CN" altLang="en-US" sz="1400" dirty="0">
                <a:solidFill>
                  <a:srgbClr val="F8FCFE"/>
                </a:solidFill>
                <a:latin typeface="+mn-ea"/>
              </a:rPr>
              <a:t>亩，新建厂房</a:t>
            </a:r>
            <a:r>
              <a:rPr lang="en-US" altLang="zh-CN" sz="1400" dirty="0">
                <a:solidFill>
                  <a:srgbClr val="F8FCFE"/>
                </a:solidFill>
                <a:latin typeface="+mn-ea"/>
              </a:rPr>
              <a:t>46000m2</a:t>
            </a:r>
            <a:r>
              <a:rPr lang="zh-CN" altLang="en-US" sz="1400" dirty="0">
                <a:solidFill>
                  <a:srgbClr val="F8FCFE"/>
                </a:solidFill>
                <a:latin typeface="+mn-ea"/>
              </a:rPr>
              <a:t>，新厂区位于锦州市凌河区锦义街</a:t>
            </a:r>
            <a:r>
              <a:rPr lang="en-US" altLang="zh-CN" sz="1400" dirty="0">
                <a:solidFill>
                  <a:srgbClr val="F8FCFE"/>
                </a:solidFill>
                <a:latin typeface="+mn-ea"/>
              </a:rPr>
              <a:t>141</a:t>
            </a:r>
            <a:r>
              <a:rPr lang="zh-CN" altLang="en-US" sz="1400" dirty="0">
                <a:solidFill>
                  <a:srgbClr val="F8FCFE"/>
                </a:solidFill>
                <a:latin typeface="+mn-ea"/>
              </a:rPr>
              <a:t>号，目前已完成整体搬迁</a:t>
            </a:r>
            <a:endParaRPr lang="zh-CN" altLang="en-US" sz="1400" dirty="0">
              <a:solidFill>
                <a:srgbClr val="F8FCFE"/>
              </a:solidFill>
              <a:latin typeface="+mn-ea"/>
            </a:endParaRPr>
          </a:p>
        </p:txBody>
      </p:sp>
      <p:cxnSp>
        <p:nvCxnSpPr>
          <p:cNvPr id="23" name="KOPPT"/>
          <p:cNvCxnSpPr/>
          <p:nvPr/>
        </p:nvCxnSpPr>
        <p:spPr>
          <a:xfrm rot="5400000" flipV="1">
            <a:off x="9093835" y="2389505"/>
            <a:ext cx="0" cy="1259205"/>
          </a:xfrm>
          <a:prstGeom prst="line">
            <a:avLst/>
          </a:prstGeom>
          <a:ln>
            <a:solidFill>
              <a:srgbClr val="F8FCFE">
                <a:alpha val="27000"/>
              </a:srgbClr>
            </a:solidFill>
            <a:tailEnd type="oval" w="med" len="med"/>
          </a:ln>
        </p:spPr>
        <p:style>
          <a:lnRef idx="1">
            <a:schemeClr val="accent1"/>
          </a:lnRef>
          <a:fillRef idx="0">
            <a:schemeClr val="accent1"/>
          </a:fillRef>
          <a:effectRef idx="0">
            <a:schemeClr val="accent1"/>
          </a:effectRef>
          <a:fontRef idx="minor">
            <a:schemeClr val="tx1"/>
          </a:fontRef>
        </p:style>
      </p:cxnSp>
      <p:sp>
        <p:nvSpPr>
          <p:cNvPr id="52" name="KOPPT"/>
          <p:cNvSpPr/>
          <p:nvPr/>
        </p:nvSpPr>
        <p:spPr>
          <a:xfrm rot="5400000" flipV="1">
            <a:off x="8339455" y="2934335"/>
            <a:ext cx="149860" cy="168910"/>
          </a:xfrm>
          <a:prstGeom prst="ellipse">
            <a:avLst/>
          </a:prstGeom>
          <a:solidFill>
            <a:srgbClr val="FFFFFF"/>
          </a:solidFill>
          <a:ln w="6350">
            <a:solidFill>
              <a:srgbClr val="847B76">
                <a:alpha val="27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defRPr/>
            </a:pPr>
            <a:endParaRPr lang="zh-CN" altLang="en-US" sz="1350">
              <a:solidFill>
                <a:srgbClr val="F8FCFE"/>
              </a:solidFill>
              <a:latin typeface="+mn-ea"/>
            </a:endParaRPr>
          </a:p>
        </p:txBody>
      </p:sp>
      <p:cxnSp>
        <p:nvCxnSpPr>
          <p:cNvPr id="73" name="KOPPT"/>
          <p:cNvCxnSpPr/>
          <p:nvPr/>
        </p:nvCxnSpPr>
        <p:spPr>
          <a:xfrm rot="5400000" flipV="1">
            <a:off x="3357880" y="4869815"/>
            <a:ext cx="0" cy="1259205"/>
          </a:xfrm>
          <a:prstGeom prst="line">
            <a:avLst/>
          </a:prstGeom>
          <a:ln>
            <a:solidFill>
              <a:srgbClr val="F8FCFE">
                <a:alpha val="27000"/>
              </a:srgbClr>
            </a:solidFill>
            <a:tailEnd type="oval" w="med" len="med"/>
          </a:ln>
        </p:spPr>
        <p:style>
          <a:lnRef idx="1">
            <a:schemeClr val="accent1"/>
          </a:lnRef>
          <a:fillRef idx="0">
            <a:schemeClr val="accent1"/>
          </a:fillRef>
          <a:effectRef idx="0">
            <a:schemeClr val="accent1"/>
          </a:effectRef>
          <a:fontRef idx="minor">
            <a:schemeClr val="tx1"/>
          </a:fontRef>
        </p:style>
      </p:cxnSp>
      <p:pic>
        <p:nvPicPr>
          <p:cNvPr id="3" name="图片 2" descr="凯美x2b"/>
          <p:cNvPicPr>
            <a:picLocks noChangeAspect="1"/>
          </p:cNvPicPr>
          <p:nvPr userDrawn="1"/>
        </p:nvPicPr>
        <p:blipFill>
          <a:blip r:embed="rId2"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pPr algn="l"/>
            <a:r>
              <a:rPr lang="zh-CN" altLang="en-US" sz="2200" b="1" dirty="0">
                <a:solidFill>
                  <a:srgbClr val="0070C0"/>
                </a:solidFill>
                <a:latin typeface="+mj-ea"/>
                <a:ea typeface="+mj-ea"/>
                <a:cs typeface="微软雅黑" panose="020B0503020204020204" charset="-122"/>
                <a:sym typeface="+mn-ea"/>
              </a:rPr>
              <a:t>产品交付流程</a:t>
            </a:r>
            <a:endParaRPr lang="zh-CN" altLang="en-US" sz="2200" b="1" dirty="0">
              <a:solidFill>
                <a:srgbClr val="0070C0"/>
              </a:solidFill>
              <a:effectLst/>
              <a:latin typeface="+mj-ea"/>
              <a:ea typeface="+mj-ea"/>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品质</a:t>
            </a:r>
            <a:r>
              <a:rPr lang="zh-CN" altLang="en-US" sz="2800" b="1">
                <a:solidFill>
                  <a:schemeClr val="accent5">
                    <a:lumMod val="75000"/>
                  </a:schemeClr>
                </a:solidFill>
                <a:latin typeface="微软雅黑" panose="020B0503020204020204" charset="-122"/>
                <a:ea typeface="微软雅黑" panose="020B0503020204020204" charset="-122"/>
              </a:rPr>
              <a:t>保证</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9" name="组合 18"/>
          <p:cNvGrpSpPr/>
          <p:nvPr/>
        </p:nvGrpSpPr>
        <p:grpSpPr>
          <a:xfrm>
            <a:off x="1376045" y="1542415"/>
            <a:ext cx="5411470" cy="1510030"/>
            <a:chOff x="1494" y="3011"/>
            <a:chExt cx="8522" cy="2378"/>
          </a:xfrm>
        </p:grpSpPr>
        <p:grpSp>
          <p:nvGrpSpPr>
            <p:cNvPr id="18" name="组合 17"/>
            <p:cNvGrpSpPr/>
            <p:nvPr/>
          </p:nvGrpSpPr>
          <p:grpSpPr>
            <a:xfrm>
              <a:off x="1494" y="3011"/>
              <a:ext cx="8523" cy="2378"/>
              <a:chOff x="1494" y="3011"/>
              <a:chExt cx="8523" cy="2378"/>
            </a:xfrm>
            <a:effectLst>
              <a:outerShdw blurRad="165100" dist="38100" dir="2700000" algn="tl" rotWithShape="0">
                <a:prstClr val="black">
                  <a:alpha val="63000"/>
                </a:prstClr>
              </a:outerShdw>
            </a:effectLst>
          </p:grpSpPr>
          <p:sp>
            <p:nvSpPr>
              <p:cNvPr id="5" name="矩形: 圆角 9"/>
              <p:cNvSpPr/>
              <p:nvPr/>
            </p:nvSpPr>
            <p:spPr>
              <a:xfrm flipH="1">
                <a:off x="1494" y="3011"/>
                <a:ext cx="7970" cy="2379"/>
              </a:xfrm>
              <a:prstGeom prst="roundRect">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17" name="等腰三角形 16"/>
              <p:cNvSpPr/>
              <p:nvPr/>
            </p:nvSpPr>
            <p:spPr>
              <a:xfrm rot="5400000">
                <a:off x="9443" y="4440"/>
                <a:ext cx="595" cy="554"/>
              </a:xfrm>
              <a:prstGeom prst="triangle">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sym typeface="+mn-ea"/>
                </a:endParaRPr>
              </a:p>
            </p:txBody>
          </p:sp>
        </p:grpSp>
        <p:sp>
          <p:nvSpPr>
            <p:cNvPr id="32" name="矩形 31"/>
            <p:cNvSpPr/>
            <p:nvPr/>
          </p:nvSpPr>
          <p:spPr>
            <a:xfrm flipH="1">
              <a:off x="2093" y="3868"/>
              <a:ext cx="6726" cy="1307"/>
            </a:xfrm>
            <a:prstGeom prst="rect">
              <a:avLst/>
            </a:prstGeom>
          </p:spPr>
          <p:txBody>
            <a:bodyPr wrap="square">
              <a:spAutoFit/>
            </a:bodyPr>
            <a:p>
              <a:pPr algn="just">
                <a:lnSpc>
                  <a:spcPct val="15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产品电性能在测试工序进行</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100%</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全检合格后，进入包装工序；（全过程管控，实行</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0</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进</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退）</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8" name="文本框 27"/>
            <p:cNvSpPr txBox="1"/>
            <p:nvPr/>
          </p:nvSpPr>
          <p:spPr>
            <a:xfrm flipH="1">
              <a:off x="2095" y="3304"/>
              <a:ext cx="4679" cy="628"/>
            </a:xfrm>
            <a:prstGeom prst="rect">
              <a:avLst/>
            </a:prstGeom>
            <a:noFill/>
          </p:spPr>
          <p:txBody>
            <a:bodyPr wrap="square" rtlCol="0">
              <a:spAutoFit/>
            </a:bodyPr>
            <a:p>
              <a:r>
                <a:rPr lang="en-US" altLang="zh-CN" sz="2000" b="1" dirty="0">
                  <a:solidFill>
                    <a:schemeClr val="bg1"/>
                  </a:solidFill>
                  <a:latin typeface="微软雅黑" panose="020B0503020204020204" charset="-122"/>
                  <a:ea typeface="微软雅黑" panose="020B0503020204020204" charset="-122"/>
                </a:rPr>
                <a:t>01</a:t>
              </a:r>
              <a:endParaRPr lang="en-US" altLang="zh-CN" sz="2000" b="1" dirty="0">
                <a:solidFill>
                  <a:schemeClr val="bg1"/>
                </a:solidFill>
                <a:latin typeface="微软雅黑" panose="020B0503020204020204" charset="-122"/>
                <a:ea typeface="微软雅黑" panose="020B0503020204020204" charset="-122"/>
              </a:endParaRPr>
            </a:p>
          </p:txBody>
        </p:sp>
      </p:grpSp>
      <p:grpSp>
        <p:nvGrpSpPr>
          <p:cNvPr id="22" name="组合 21"/>
          <p:cNvGrpSpPr/>
          <p:nvPr/>
        </p:nvGrpSpPr>
        <p:grpSpPr>
          <a:xfrm>
            <a:off x="1376045" y="3226435"/>
            <a:ext cx="5412105" cy="1510030"/>
            <a:chOff x="1494" y="3011"/>
            <a:chExt cx="8523" cy="2378"/>
          </a:xfrm>
        </p:grpSpPr>
        <p:grpSp>
          <p:nvGrpSpPr>
            <p:cNvPr id="23" name="组合 22"/>
            <p:cNvGrpSpPr/>
            <p:nvPr/>
          </p:nvGrpSpPr>
          <p:grpSpPr>
            <a:xfrm>
              <a:off x="1494" y="3011"/>
              <a:ext cx="8523" cy="2378"/>
              <a:chOff x="1494" y="3011"/>
              <a:chExt cx="8523" cy="2378"/>
            </a:xfrm>
            <a:effectLst>
              <a:outerShdw blurRad="165100" dist="38100" dir="2700000" algn="tl" rotWithShape="0">
                <a:prstClr val="black">
                  <a:alpha val="63000"/>
                </a:prstClr>
              </a:outerShdw>
            </a:effectLst>
          </p:grpSpPr>
          <p:sp>
            <p:nvSpPr>
              <p:cNvPr id="24" name="矩形: 圆角 9"/>
              <p:cNvSpPr/>
              <p:nvPr/>
            </p:nvSpPr>
            <p:spPr>
              <a:xfrm flipH="1">
                <a:off x="1494" y="3011"/>
                <a:ext cx="7970" cy="2379"/>
              </a:xfrm>
              <a:prstGeom prst="roundRect">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5" name="等腰三角形 24"/>
              <p:cNvSpPr/>
              <p:nvPr/>
            </p:nvSpPr>
            <p:spPr>
              <a:xfrm rot="5400000">
                <a:off x="9443" y="4440"/>
                <a:ext cx="595" cy="554"/>
              </a:xfrm>
              <a:prstGeom prst="triangle">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sym typeface="+mn-ea"/>
                </a:endParaRPr>
              </a:p>
            </p:txBody>
          </p:sp>
        </p:grpSp>
        <p:sp>
          <p:nvSpPr>
            <p:cNvPr id="26" name="矩形 25"/>
            <p:cNvSpPr/>
            <p:nvPr/>
          </p:nvSpPr>
          <p:spPr>
            <a:xfrm flipH="1">
              <a:off x="2093" y="3795"/>
              <a:ext cx="6925" cy="1307"/>
            </a:xfrm>
            <a:prstGeom prst="rect">
              <a:avLst/>
            </a:prstGeom>
          </p:spPr>
          <p:txBody>
            <a:bodyPr wrap="square">
              <a:spAutoFit/>
            </a:bodyPr>
            <a:p>
              <a:pPr algn="just">
                <a:lnSpc>
                  <a:spcPct val="15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产品外观在包装检查工序进行</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100%</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全检合格后，进入成品库；（全过程管控，实行</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0</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进</a:t>
              </a:r>
              <a:r>
                <a:rPr lang="en-US" altLang="zh-CN" sz="1600" dirty="0">
                  <a:solidFill>
                    <a:schemeClr val="bg1"/>
                  </a:solidFill>
                  <a:latin typeface="微软雅黑" panose="020B0503020204020204" charset="-122"/>
                  <a:ea typeface="微软雅黑" panose="020B0503020204020204" charset="-122"/>
                  <a:cs typeface="微软雅黑" panose="020B0503020204020204" charset="-122"/>
                  <a:sym typeface="+mn-ea"/>
                </a:rPr>
                <a:t>1</a:t>
              </a: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退）</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7" name="文本框 26"/>
            <p:cNvSpPr txBox="1"/>
            <p:nvPr/>
          </p:nvSpPr>
          <p:spPr>
            <a:xfrm flipH="1">
              <a:off x="2095" y="3231"/>
              <a:ext cx="4679" cy="628"/>
            </a:xfrm>
            <a:prstGeom prst="rect">
              <a:avLst/>
            </a:prstGeom>
            <a:noFill/>
          </p:spPr>
          <p:txBody>
            <a:bodyPr wrap="square" rtlCol="0">
              <a:spAutoFit/>
            </a:bodyPr>
            <a:p>
              <a:r>
                <a:rPr lang="en-US" altLang="zh-CN" sz="2000" b="1" dirty="0">
                  <a:solidFill>
                    <a:schemeClr val="bg1"/>
                  </a:solidFill>
                  <a:latin typeface="微软雅黑" panose="020B0503020204020204" charset="-122"/>
                  <a:ea typeface="微软雅黑" panose="020B0503020204020204" charset="-122"/>
                </a:rPr>
                <a:t>02</a:t>
              </a:r>
              <a:endParaRPr lang="en-US" altLang="zh-CN" sz="2000" b="1" dirty="0">
                <a:solidFill>
                  <a:schemeClr val="bg1"/>
                </a:solidFill>
                <a:latin typeface="微软雅黑" panose="020B0503020204020204" charset="-122"/>
                <a:ea typeface="微软雅黑" panose="020B0503020204020204" charset="-122"/>
              </a:endParaRPr>
            </a:p>
          </p:txBody>
        </p:sp>
      </p:grpSp>
      <p:grpSp>
        <p:nvGrpSpPr>
          <p:cNvPr id="29" name="组合 28"/>
          <p:cNvGrpSpPr/>
          <p:nvPr/>
        </p:nvGrpSpPr>
        <p:grpSpPr>
          <a:xfrm>
            <a:off x="1376045" y="4910455"/>
            <a:ext cx="5412105" cy="1510030"/>
            <a:chOff x="1494" y="3011"/>
            <a:chExt cx="8523" cy="2378"/>
          </a:xfrm>
        </p:grpSpPr>
        <p:grpSp>
          <p:nvGrpSpPr>
            <p:cNvPr id="30" name="组合 29"/>
            <p:cNvGrpSpPr/>
            <p:nvPr/>
          </p:nvGrpSpPr>
          <p:grpSpPr>
            <a:xfrm>
              <a:off x="1494" y="3011"/>
              <a:ext cx="8523" cy="2378"/>
              <a:chOff x="1494" y="3011"/>
              <a:chExt cx="8523" cy="2378"/>
            </a:xfrm>
            <a:effectLst>
              <a:outerShdw blurRad="165100" dist="38100" dir="2700000" algn="tl" rotWithShape="0">
                <a:prstClr val="black">
                  <a:alpha val="63000"/>
                </a:prstClr>
              </a:outerShdw>
            </a:effectLst>
          </p:grpSpPr>
          <p:sp>
            <p:nvSpPr>
              <p:cNvPr id="31" name="矩形: 圆角 9"/>
              <p:cNvSpPr/>
              <p:nvPr/>
            </p:nvSpPr>
            <p:spPr>
              <a:xfrm flipH="1">
                <a:off x="1494" y="3011"/>
                <a:ext cx="7970" cy="2379"/>
              </a:xfrm>
              <a:prstGeom prst="roundRect">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33" name="等腰三角形 32"/>
              <p:cNvSpPr/>
              <p:nvPr/>
            </p:nvSpPr>
            <p:spPr>
              <a:xfrm rot="5400000">
                <a:off x="9443" y="4440"/>
                <a:ext cx="595" cy="554"/>
              </a:xfrm>
              <a:prstGeom prst="triangle">
                <a:avLst/>
              </a:prstGeom>
              <a:gradFill>
                <a:gsLst>
                  <a:gs pos="0">
                    <a:srgbClr val="00B0F0"/>
                  </a:gs>
                  <a:gs pos="100000">
                    <a:srgbClr val="0070C0"/>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latin typeface="微软雅黑" panose="020B0503020204020204" charset="-122"/>
                  <a:ea typeface="微软雅黑" panose="020B0503020204020204" charset="-122"/>
                  <a:sym typeface="+mn-ea"/>
                </a:endParaRPr>
              </a:p>
            </p:txBody>
          </p:sp>
        </p:grpSp>
        <p:sp>
          <p:nvSpPr>
            <p:cNvPr id="34" name="矩形 33"/>
            <p:cNvSpPr/>
            <p:nvPr/>
          </p:nvSpPr>
          <p:spPr>
            <a:xfrm flipH="1">
              <a:off x="2093" y="3868"/>
              <a:ext cx="6726" cy="1307"/>
            </a:xfrm>
            <a:prstGeom prst="rect">
              <a:avLst/>
            </a:prstGeom>
          </p:spPr>
          <p:txBody>
            <a:bodyPr wrap="square">
              <a:spAutoFit/>
            </a:bodyPr>
            <a:p>
              <a:pPr algn="just">
                <a:lnSpc>
                  <a:spcPct val="150000"/>
                </a:lnSpc>
              </a:pPr>
              <a:r>
                <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rPr>
                <a:t>成品库产品在发货前由品控人员进行抽检合格后，才允许放行出厂</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35" name="文本框 34"/>
            <p:cNvSpPr txBox="1"/>
            <p:nvPr/>
          </p:nvSpPr>
          <p:spPr>
            <a:xfrm flipH="1">
              <a:off x="2095" y="3304"/>
              <a:ext cx="4679" cy="628"/>
            </a:xfrm>
            <a:prstGeom prst="rect">
              <a:avLst/>
            </a:prstGeom>
            <a:noFill/>
          </p:spPr>
          <p:txBody>
            <a:bodyPr wrap="square" rtlCol="0">
              <a:spAutoFit/>
            </a:bodyPr>
            <a:p>
              <a:r>
                <a:rPr lang="en-US" altLang="zh-CN" sz="2000" b="1" dirty="0">
                  <a:solidFill>
                    <a:schemeClr val="bg1"/>
                  </a:solidFill>
                  <a:latin typeface="微软雅黑" panose="020B0503020204020204" charset="-122"/>
                  <a:ea typeface="微软雅黑" panose="020B0503020204020204" charset="-122"/>
                </a:rPr>
                <a:t>03</a:t>
              </a:r>
              <a:endParaRPr lang="en-US" altLang="zh-CN" sz="2000" b="1" dirty="0">
                <a:solidFill>
                  <a:schemeClr val="bg1"/>
                </a:solidFill>
                <a:latin typeface="微软雅黑" panose="020B0503020204020204" charset="-122"/>
                <a:ea typeface="微软雅黑" panose="020B0503020204020204" charset="-122"/>
              </a:endParaRPr>
            </a:p>
          </p:txBody>
        </p:sp>
      </p:grpSp>
      <p:pic>
        <p:nvPicPr>
          <p:cNvPr id="45062" name="图片 1"/>
          <p:cNvPicPr>
            <a:picLocks noChangeAspect="1"/>
          </p:cNvPicPr>
          <p:nvPr/>
        </p:nvPicPr>
        <p:blipFill>
          <a:blip r:embed="rId6" cstate="screen"/>
          <a:stretch>
            <a:fillRect/>
          </a:stretch>
        </p:blipFill>
        <p:spPr>
          <a:xfrm>
            <a:off x="6714490" y="1417955"/>
            <a:ext cx="3865245" cy="5117465"/>
          </a:xfrm>
          <a:prstGeom prst="rect">
            <a:avLst/>
          </a:prstGeom>
          <a:noFill/>
          <a:ln w="9525">
            <a:noFill/>
          </a:ln>
          <a:effectLst>
            <a:outerShdw blurRad="152400" dist="38100" dir="2700000" algn="tl" rotWithShape="0">
              <a:prstClr val="black">
                <a:alpha val="70000"/>
              </a:prstClr>
            </a:outerShdw>
          </a:effectLst>
        </p:spPr>
      </p:pic>
      <p:sp>
        <p:nvSpPr>
          <p:cNvPr id="36"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0558"/>
            <a:ext cx="12218008" cy="3786652"/>
          </a:xfrm>
          <a:custGeom>
            <a:avLst/>
            <a:gdLst>
              <a:gd name="connsiteX0" fmla="*/ 0 w 12192000"/>
              <a:gd name="connsiteY0" fmla="*/ 0 h 3436523"/>
              <a:gd name="connsiteX1" fmla="*/ 12192000 w 12192000"/>
              <a:gd name="connsiteY1" fmla="*/ 0 h 3436523"/>
              <a:gd name="connsiteX2" fmla="*/ 12192000 w 12192000"/>
              <a:gd name="connsiteY2" fmla="*/ 3436523 h 3436523"/>
              <a:gd name="connsiteX3" fmla="*/ 0 w 12192000"/>
              <a:gd name="connsiteY3" fmla="*/ 3436523 h 3436523"/>
              <a:gd name="connsiteX4" fmla="*/ 0 w 12192000"/>
              <a:gd name="connsiteY4" fmla="*/ 0 h 3436523"/>
              <a:gd name="connsiteX0-1" fmla="*/ 0 w 12192000"/>
              <a:gd name="connsiteY0-2" fmla="*/ 0 h 3436523"/>
              <a:gd name="connsiteX1-3" fmla="*/ 12192000 w 12192000"/>
              <a:gd name="connsiteY1-4" fmla="*/ 0 h 3436523"/>
              <a:gd name="connsiteX2-5" fmla="*/ 12192000 w 12192000"/>
              <a:gd name="connsiteY2-6" fmla="*/ 3436523 h 3436523"/>
              <a:gd name="connsiteX3-7" fmla="*/ 5052447 w 12192000"/>
              <a:gd name="connsiteY3-8" fmla="*/ 3414688 h 3436523"/>
              <a:gd name="connsiteX4-9" fmla="*/ 0 w 12192000"/>
              <a:gd name="connsiteY4-10" fmla="*/ 3436523 h 3436523"/>
              <a:gd name="connsiteX5" fmla="*/ 0 w 12192000"/>
              <a:gd name="connsiteY5" fmla="*/ 0 h 3436523"/>
              <a:gd name="connsiteX0-11" fmla="*/ 0 w 12192000"/>
              <a:gd name="connsiteY0-12" fmla="*/ 0 h 3436523"/>
              <a:gd name="connsiteX1-13" fmla="*/ 12192000 w 12192000"/>
              <a:gd name="connsiteY1-14" fmla="*/ 0 h 3436523"/>
              <a:gd name="connsiteX2-15" fmla="*/ 12192000 w 12192000"/>
              <a:gd name="connsiteY2-16" fmla="*/ 3436523 h 3436523"/>
              <a:gd name="connsiteX3-17" fmla="*/ 3192651 w 12192000"/>
              <a:gd name="connsiteY3-18" fmla="*/ 3151217 h 3436523"/>
              <a:gd name="connsiteX4-19" fmla="*/ 5052447 w 12192000"/>
              <a:gd name="connsiteY4-20" fmla="*/ 3414688 h 3436523"/>
              <a:gd name="connsiteX5-21" fmla="*/ 0 w 12192000"/>
              <a:gd name="connsiteY5-22" fmla="*/ 3436523 h 3436523"/>
              <a:gd name="connsiteX6" fmla="*/ 0 w 12192000"/>
              <a:gd name="connsiteY6" fmla="*/ 0 h 3436523"/>
              <a:gd name="connsiteX0-23" fmla="*/ 0 w 12192000"/>
              <a:gd name="connsiteY0-24" fmla="*/ 0 h 3786656"/>
              <a:gd name="connsiteX1-25" fmla="*/ 12192000 w 12192000"/>
              <a:gd name="connsiteY1-26" fmla="*/ 0 h 3786656"/>
              <a:gd name="connsiteX2-27" fmla="*/ 12192000 w 12192000"/>
              <a:gd name="connsiteY2-28" fmla="*/ 3436523 h 3786656"/>
              <a:gd name="connsiteX3-29" fmla="*/ 6664271 w 12192000"/>
              <a:gd name="connsiteY3-30" fmla="*/ 3786647 h 3786656"/>
              <a:gd name="connsiteX4-31" fmla="*/ 5052447 w 12192000"/>
              <a:gd name="connsiteY4-32" fmla="*/ 3414688 h 3786656"/>
              <a:gd name="connsiteX5-33" fmla="*/ 0 w 12192000"/>
              <a:gd name="connsiteY5-34" fmla="*/ 3436523 h 3786656"/>
              <a:gd name="connsiteX6-35" fmla="*/ 0 w 12192000"/>
              <a:gd name="connsiteY6-36" fmla="*/ 0 h 3786656"/>
              <a:gd name="connsiteX0-37" fmla="*/ 0 w 12192000"/>
              <a:gd name="connsiteY0-38" fmla="*/ 0 h 3786656"/>
              <a:gd name="connsiteX1-39" fmla="*/ 12192000 w 12192000"/>
              <a:gd name="connsiteY1-40" fmla="*/ 0 h 3786656"/>
              <a:gd name="connsiteX2-41" fmla="*/ 12192000 w 12192000"/>
              <a:gd name="connsiteY2-42" fmla="*/ 3436523 h 3786656"/>
              <a:gd name="connsiteX3-43" fmla="*/ 6664271 w 12192000"/>
              <a:gd name="connsiteY3-44" fmla="*/ 3786647 h 3786656"/>
              <a:gd name="connsiteX4-45" fmla="*/ 3766088 w 12192000"/>
              <a:gd name="connsiteY4-46" fmla="*/ 3197712 h 3786656"/>
              <a:gd name="connsiteX5-47" fmla="*/ 0 w 12192000"/>
              <a:gd name="connsiteY5-48" fmla="*/ 3436523 h 3786656"/>
              <a:gd name="connsiteX6-49" fmla="*/ 0 w 12192000"/>
              <a:gd name="connsiteY6-50" fmla="*/ 0 h 3786656"/>
              <a:gd name="connsiteX0-51" fmla="*/ 0 w 12192000"/>
              <a:gd name="connsiteY0-52" fmla="*/ 0 h 3786656"/>
              <a:gd name="connsiteX1-53" fmla="*/ 12192000 w 12192000"/>
              <a:gd name="connsiteY1-54" fmla="*/ 0 h 3786656"/>
              <a:gd name="connsiteX2-55" fmla="*/ 12192000 w 12192000"/>
              <a:gd name="connsiteY2-56" fmla="*/ 3436523 h 3786656"/>
              <a:gd name="connsiteX3-57" fmla="*/ 6664271 w 12192000"/>
              <a:gd name="connsiteY3-58" fmla="*/ 3786647 h 3786656"/>
              <a:gd name="connsiteX4-59" fmla="*/ 3766088 w 12192000"/>
              <a:gd name="connsiteY4-60" fmla="*/ 3197712 h 3786656"/>
              <a:gd name="connsiteX5-61" fmla="*/ 0 w 12192000"/>
              <a:gd name="connsiteY5-62" fmla="*/ 3436523 h 3786656"/>
              <a:gd name="connsiteX6-63" fmla="*/ 0 w 12192000"/>
              <a:gd name="connsiteY6-64" fmla="*/ 0 h 3786656"/>
              <a:gd name="connsiteX0-65" fmla="*/ 0 w 12192000"/>
              <a:gd name="connsiteY0-66" fmla="*/ 0 h 3786656"/>
              <a:gd name="connsiteX1-67" fmla="*/ 12192000 w 12192000"/>
              <a:gd name="connsiteY1-68" fmla="*/ 0 h 3786656"/>
              <a:gd name="connsiteX2-69" fmla="*/ 12192000 w 12192000"/>
              <a:gd name="connsiteY2-70" fmla="*/ 3436523 h 3786656"/>
              <a:gd name="connsiteX3-71" fmla="*/ 6664271 w 12192000"/>
              <a:gd name="connsiteY3-72" fmla="*/ 3786647 h 3786656"/>
              <a:gd name="connsiteX4-73" fmla="*/ 3766088 w 12192000"/>
              <a:gd name="connsiteY4-74" fmla="*/ 3197712 h 3786656"/>
              <a:gd name="connsiteX5-75" fmla="*/ 0 w 12192000"/>
              <a:gd name="connsiteY5-76" fmla="*/ 3436523 h 3786656"/>
              <a:gd name="connsiteX6-77" fmla="*/ 0 w 12192000"/>
              <a:gd name="connsiteY6-78" fmla="*/ 0 h 3786656"/>
              <a:gd name="connsiteX0-79" fmla="*/ 0 w 12207498"/>
              <a:gd name="connsiteY0-80" fmla="*/ 0 h 3786651"/>
              <a:gd name="connsiteX1-81" fmla="*/ 12192000 w 12207498"/>
              <a:gd name="connsiteY1-82" fmla="*/ 0 h 3786651"/>
              <a:gd name="connsiteX2-83" fmla="*/ 12207498 w 12207498"/>
              <a:gd name="connsiteY2-84" fmla="*/ 3095561 h 3786651"/>
              <a:gd name="connsiteX3-85" fmla="*/ 6664271 w 12207498"/>
              <a:gd name="connsiteY3-86" fmla="*/ 3786647 h 3786651"/>
              <a:gd name="connsiteX4-87" fmla="*/ 3766088 w 12207498"/>
              <a:gd name="connsiteY4-88" fmla="*/ 3197712 h 3786651"/>
              <a:gd name="connsiteX5-89" fmla="*/ 0 w 12207498"/>
              <a:gd name="connsiteY5-90" fmla="*/ 3436523 h 3786651"/>
              <a:gd name="connsiteX6-91" fmla="*/ 0 w 12207498"/>
              <a:gd name="connsiteY6-92" fmla="*/ 0 h 3786651"/>
              <a:gd name="connsiteX0-93" fmla="*/ 0 w 12218008"/>
              <a:gd name="connsiteY0-94" fmla="*/ 0 h 3786652"/>
              <a:gd name="connsiteX1-95" fmla="*/ 12192000 w 12218008"/>
              <a:gd name="connsiteY1-96" fmla="*/ 0 h 3786652"/>
              <a:gd name="connsiteX2-97" fmla="*/ 12218008 w 12218008"/>
              <a:gd name="connsiteY2-98" fmla="*/ 3169134 h 3786652"/>
              <a:gd name="connsiteX3-99" fmla="*/ 6664271 w 12218008"/>
              <a:gd name="connsiteY3-100" fmla="*/ 3786647 h 3786652"/>
              <a:gd name="connsiteX4-101" fmla="*/ 3766088 w 12218008"/>
              <a:gd name="connsiteY4-102" fmla="*/ 3197712 h 3786652"/>
              <a:gd name="connsiteX5-103" fmla="*/ 0 w 12218008"/>
              <a:gd name="connsiteY5-104" fmla="*/ 3436523 h 3786652"/>
              <a:gd name="connsiteX6-105" fmla="*/ 0 w 12218008"/>
              <a:gd name="connsiteY6-106" fmla="*/ 0 h 3786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18008" h="3786652">
                <a:moveTo>
                  <a:pt x="0" y="0"/>
                </a:moveTo>
                <a:lnTo>
                  <a:pt x="12192000" y="0"/>
                </a:lnTo>
                <a:lnTo>
                  <a:pt x="12218008" y="3169134"/>
                </a:lnTo>
                <a:cubicBezTo>
                  <a:pt x="9869154" y="3167022"/>
                  <a:pt x="9013125" y="3788759"/>
                  <a:pt x="6664271" y="3786647"/>
                </a:cubicBezTo>
                <a:lnTo>
                  <a:pt x="3766088" y="3197712"/>
                </a:lnTo>
                <a:cubicBezTo>
                  <a:pt x="2510725" y="3277316"/>
                  <a:pt x="1177872" y="3093448"/>
                  <a:pt x="0" y="3436523"/>
                </a:cubicBezTo>
                <a:lnTo>
                  <a:pt x="0" y="0"/>
                </a:lnTo>
                <a:close/>
              </a:path>
            </a:pathLst>
          </a:custGeom>
          <a:blipFill dpi="0" rotWithShape="1">
            <a:blip r:embed="rId1">
              <a:extLst>
                <a:ext uri="{28A0092B-C50C-407E-A947-70E740481C1C}">
                  <a14:useLocalDpi xmlns:a14="http://schemas.microsoft.com/office/drawing/2010/main" val="0"/>
                </a:ext>
              </a:extLst>
            </a:blip>
            <a:srcRect/>
            <a:stretch>
              <a:fillRect t="-43308" b="-267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文本框 50"/>
          <p:cNvSpPr txBox="1"/>
          <p:nvPr>
            <p:custDataLst>
              <p:tags r:id="rId2"/>
            </p:custDataLst>
          </p:nvPr>
        </p:nvSpPr>
        <p:spPr>
          <a:xfrm>
            <a:off x="4705985" y="5643880"/>
            <a:ext cx="6253480" cy="460375"/>
          </a:xfrm>
          <a:prstGeom prst="rect">
            <a:avLst/>
          </a:prstGeom>
          <a:noFill/>
        </p:spPr>
        <p:txBody>
          <a:bodyPr wrap="square" rtlCol="0">
            <a:spAutoFit/>
          </a:bodyPr>
          <a:lstStyle/>
          <a:p>
            <a:pPr>
              <a:lnSpc>
                <a:spcPct val="150000"/>
              </a:lnSpc>
            </a:pP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做超级电容器，打造优质的超级电容器制造企业！</a:t>
            </a:r>
            <a:endPar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660536" y="5045320"/>
            <a:ext cx="2735580" cy="706755"/>
          </a:xfrm>
          <a:prstGeom prst="rect">
            <a:avLst/>
          </a:prstGeom>
          <a:noFill/>
        </p:spPr>
        <p:txBody>
          <a:bodyPr wrap="none" rtlCol="0">
            <a:spAutoFit/>
          </a:bodyPr>
          <a:lstStyle/>
          <a:p>
            <a:r>
              <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rPr>
              <a:t>实验室能力</a:t>
            </a:r>
            <a:endPar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5" name="文本框 4"/>
          <p:cNvSpPr txBox="1"/>
          <p:nvPr/>
        </p:nvSpPr>
        <p:spPr>
          <a:xfrm>
            <a:off x="4706257" y="4620632"/>
            <a:ext cx="1706880" cy="460375"/>
          </a:xfrm>
          <a:prstGeom prst="rect">
            <a:avLst/>
          </a:prstGeom>
          <a:noFill/>
        </p:spPr>
        <p:txBody>
          <a:bodyPr wrap="none" rtlCol="0">
            <a:spAutoFit/>
          </a:bodyPr>
          <a:lstStyle/>
          <a:p>
            <a:r>
              <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rPr>
              <a:t>PART THREE</a:t>
            </a:r>
            <a:endPar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1151" y="2526223"/>
            <a:ext cx="12229159" cy="1544453"/>
            <a:chOff x="-11151" y="2535878"/>
            <a:chExt cx="12203151" cy="1333321"/>
          </a:xfrm>
          <a:effectLst>
            <a:outerShdw blurRad="190500" dist="63500" dir="2700000" algn="tl" rotWithShape="0">
              <a:prstClr val="black">
                <a:alpha val="25000"/>
              </a:prstClr>
            </a:outerShdw>
          </a:effectLst>
        </p:grpSpPr>
        <p:sp>
          <p:nvSpPr>
            <p:cNvPr id="22" name="矩形 2"/>
            <p:cNvSpPr/>
            <p:nvPr/>
          </p:nvSpPr>
          <p:spPr>
            <a:xfrm>
              <a:off x="-11151" y="2798232"/>
              <a:ext cx="6402285" cy="718734"/>
            </a:xfrm>
            <a:custGeom>
              <a:avLst/>
              <a:gdLst>
                <a:gd name="connsiteX0" fmla="*/ 0 w 6391134"/>
                <a:gd name="connsiteY0" fmla="*/ 0 h 931991"/>
                <a:gd name="connsiteX1" fmla="*/ 6391134 w 6391134"/>
                <a:gd name="connsiteY1" fmla="*/ 0 h 931991"/>
                <a:gd name="connsiteX2" fmla="*/ 6391134 w 6391134"/>
                <a:gd name="connsiteY2" fmla="*/ 931991 h 931991"/>
                <a:gd name="connsiteX3" fmla="*/ 0 w 6391134"/>
                <a:gd name="connsiteY3" fmla="*/ 931991 h 931991"/>
                <a:gd name="connsiteX4" fmla="*/ 0 w 6391134"/>
                <a:gd name="connsiteY4" fmla="*/ 0 h 931991"/>
                <a:gd name="connsiteX0-1" fmla="*/ 0 w 6391134"/>
                <a:gd name="connsiteY0-2" fmla="*/ 0 h 931991"/>
                <a:gd name="connsiteX1-3" fmla="*/ 6391134 w 6391134"/>
                <a:gd name="connsiteY1-4" fmla="*/ 524107 h 931991"/>
                <a:gd name="connsiteX2-5" fmla="*/ 6391134 w 6391134"/>
                <a:gd name="connsiteY2-6" fmla="*/ 931991 h 931991"/>
                <a:gd name="connsiteX3-7" fmla="*/ 0 w 6391134"/>
                <a:gd name="connsiteY3-8" fmla="*/ 931991 h 931991"/>
                <a:gd name="connsiteX4-9" fmla="*/ 0 w 6391134"/>
                <a:gd name="connsiteY4-10" fmla="*/ 0 h 931991"/>
                <a:gd name="connsiteX0-11" fmla="*/ 11151 w 6402285"/>
                <a:gd name="connsiteY0-12" fmla="*/ 0 h 931991"/>
                <a:gd name="connsiteX1-13" fmla="*/ 6402285 w 6402285"/>
                <a:gd name="connsiteY1-14" fmla="*/ 524107 h 931991"/>
                <a:gd name="connsiteX2-15" fmla="*/ 6402285 w 6402285"/>
                <a:gd name="connsiteY2-16" fmla="*/ 931991 h 931991"/>
                <a:gd name="connsiteX3-17" fmla="*/ 0 w 6402285"/>
                <a:gd name="connsiteY3-18" fmla="*/ 363279 h 931991"/>
                <a:gd name="connsiteX4-19" fmla="*/ 11151 w 6402285"/>
                <a:gd name="connsiteY4-20" fmla="*/ 0 h 931991"/>
                <a:gd name="connsiteX0-21" fmla="*/ 11151 w 6402285"/>
                <a:gd name="connsiteY0-22" fmla="*/ 0 h 931991"/>
                <a:gd name="connsiteX1-23" fmla="*/ 6402285 w 6402285"/>
                <a:gd name="connsiteY1-24" fmla="*/ 524107 h 931991"/>
                <a:gd name="connsiteX2-25" fmla="*/ 6402285 w 6402285"/>
                <a:gd name="connsiteY2-26" fmla="*/ 931991 h 931991"/>
                <a:gd name="connsiteX3-27" fmla="*/ 0 w 6402285"/>
                <a:gd name="connsiteY3-28" fmla="*/ 363279 h 931991"/>
                <a:gd name="connsiteX4-29" fmla="*/ 11151 w 6402285"/>
                <a:gd name="connsiteY4-30" fmla="*/ 0 h 931991"/>
                <a:gd name="connsiteX0-31" fmla="*/ 11151 w 6402285"/>
                <a:gd name="connsiteY0-32" fmla="*/ 191938 h 1123929"/>
                <a:gd name="connsiteX1-33" fmla="*/ 6402285 w 6402285"/>
                <a:gd name="connsiteY1-34" fmla="*/ 716045 h 1123929"/>
                <a:gd name="connsiteX2-35" fmla="*/ 6402285 w 6402285"/>
                <a:gd name="connsiteY2-36" fmla="*/ 1123929 h 1123929"/>
                <a:gd name="connsiteX3-37" fmla="*/ 0 w 6402285"/>
                <a:gd name="connsiteY3-38" fmla="*/ 555217 h 1123929"/>
                <a:gd name="connsiteX4-39" fmla="*/ 11151 w 6402285"/>
                <a:gd name="connsiteY4-40" fmla="*/ 191938 h 1123929"/>
                <a:gd name="connsiteX0-41" fmla="*/ 11151 w 6402285"/>
                <a:gd name="connsiteY0-42" fmla="*/ 191938 h 733636"/>
                <a:gd name="connsiteX1-43" fmla="*/ 6402285 w 6402285"/>
                <a:gd name="connsiteY1-44" fmla="*/ 716045 h 733636"/>
                <a:gd name="connsiteX2-45" fmla="*/ 5153348 w 6402285"/>
                <a:gd name="connsiteY2-46" fmla="*/ 733636 h 733636"/>
                <a:gd name="connsiteX3-47" fmla="*/ 0 w 6402285"/>
                <a:gd name="connsiteY3-48" fmla="*/ 555217 h 733636"/>
                <a:gd name="connsiteX4-49" fmla="*/ 11151 w 6402285"/>
                <a:gd name="connsiteY4-50" fmla="*/ 191938 h 733636"/>
                <a:gd name="connsiteX0-51" fmla="*/ 11151 w 6402285"/>
                <a:gd name="connsiteY0-52" fmla="*/ 191938 h 762784"/>
                <a:gd name="connsiteX1-53" fmla="*/ 6402285 w 6402285"/>
                <a:gd name="connsiteY1-54" fmla="*/ 716045 h 762784"/>
                <a:gd name="connsiteX2-55" fmla="*/ 5153348 w 6402285"/>
                <a:gd name="connsiteY2-56" fmla="*/ 733636 h 762784"/>
                <a:gd name="connsiteX3-57" fmla="*/ 0 w 6402285"/>
                <a:gd name="connsiteY3-58" fmla="*/ 555217 h 762784"/>
                <a:gd name="connsiteX4-59" fmla="*/ 11151 w 6402285"/>
                <a:gd name="connsiteY4-60" fmla="*/ 191938 h 762784"/>
                <a:gd name="connsiteX0-61" fmla="*/ 11151 w 6402285"/>
                <a:gd name="connsiteY0-62" fmla="*/ 191938 h 762784"/>
                <a:gd name="connsiteX1-63" fmla="*/ 6402285 w 6402285"/>
                <a:gd name="connsiteY1-64" fmla="*/ 716045 h 762784"/>
                <a:gd name="connsiteX2-65" fmla="*/ 5153348 w 6402285"/>
                <a:gd name="connsiteY2-66" fmla="*/ 733636 h 762784"/>
                <a:gd name="connsiteX3-67" fmla="*/ 0 w 6402285"/>
                <a:gd name="connsiteY3-68" fmla="*/ 555217 h 762784"/>
                <a:gd name="connsiteX4-69" fmla="*/ 11151 w 6402285"/>
                <a:gd name="connsiteY4-70" fmla="*/ 191938 h 762784"/>
                <a:gd name="connsiteX0-71" fmla="*/ 11151 w 6402285"/>
                <a:gd name="connsiteY0-72" fmla="*/ 191938 h 762784"/>
                <a:gd name="connsiteX1-73" fmla="*/ 6402285 w 6402285"/>
                <a:gd name="connsiteY1-74" fmla="*/ 716045 h 762784"/>
                <a:gd name="connsiteX2-75" fmla="*/ 5153348 w 6402285"/>
                <a:gd name="connsiteY2-76" fmla="*/ 733636 h 762784"/>
                <a:gd name="connsiteX3-77" fmla="*/ 0 w 6402285"/>
                <a:gd name="connsiteY3-78" fmla="*/ 555217 h 762784"/>
                <a:gd name="connsiteX4-79" fmla="*/ 11151 w 6402285"/>
                <a:gd name="connsiteY4-80" fmla="*/ 191938 h 762784"/>
                <a:gd name="connsiteX0-81" fmla="*/ 11151 w 6402285"/>
                <a:gd name="connsiteY0-82" fmla="*/ 191938 h 716808"/>
                <a:gd name="connsiteX1-83" fmla="*/ 6402285 w 6402285"/>
                <a:gd name="connsiteY1-84" fmla="*/ 716045 h 716808"/>
                <a:gd name="connsiteX2-85" fmla="*/ 4640392 w 6402285"/>
                <a:gd name="connsiteY2-86" fmla="*/ 622124 h 716808"/>
                <a:gd name="connsiteX3-87" fmla="*/ 0 w 6402285"/>
                <a:gd name="connsiteY3-88" fmla="*/ 555217 h 716808"/>
                <a:gd name="connsiteX4-89" fmla="*/ 11151 w 6402285"/>
                <a:gd name="connsiteY4-90" fmla="*/ 191938 h 716808"/>
                <a:gd name="connsiteX0-91" fmla="*/ 11151 w 6402285"/>
                <a:gd name="connsiteY0-92" fmla="*/ 191938 h 720424"/>
                <a:gd name="connsiteX1-93" fmla="*/ 6402285 w 6402285"/>
                <a:gd name="connsiteY1-94" fmla="*/ 716045 h 720424"/>
                <a:gd name="connsiteX2-95" fmla="*/ 4640392 w 6402285"/>
                <a:gd name="connsiteY2-96" fmla="*/ 622124 h 720424"/>
                <a:gd name="connsiteX3-97" fmla="*/ 0 w 6402285"/>
                <a:gd name="connsiteY3-98" fmla="*/ 555217 h 720424"/>
                <a:gd name="connsiteX4-99" fmla="*/ 11151 w 6402285"/>
                <a:gd name="connsiteY4-100" fmla="*/ 191938 h 720424"/>
                <a:gd name="connsiteX0-101" fmla="*/ 11151 w 6402285"/>
                <a:gd name="connsiteY0-102" fmla="*/ 191938 h 720424"/>
                <a:gd name="connsiteX1-103" fmla="*/ 6402285 w 6402285"/>
                <a:gd name="connsiteY1-104" fmla="*/ 716045 h 720424"/>
                <a:gd name="connsiteX2-105" fmla="*/ 4640392 w 6402285"/>
                <a:gd name="connsiteY2-106" fmla="*/ 622124 h 720424"/>
                <a:gd name="connsiteX3-107" fmla="*/ 0 w 6402285"/>
                <a:gd name="connsiteY3-108" fmla="*/ 555217 h 720424"/>
                <a:gd name="connsiteX4-109" fmla="*/ 11151 w 6402285"/>
                <a:gd name="connsiteY4-110" fmla="*/ 191938 h 720424"/>
                <a:gd name="connsiteX0-111" fmla="*/ 11151 w 6402285"/>
                <a:gd name="connsiteY0-112" fmla="*/ 191938 h 720424"/>
                <a:gd name="connsiteX1-113" fmla="*/ 6402285 w 6402285"/>
                <a:gd name="connsiteY1-114" fmla="*/ 716045 h 720424"/>
                <a:gd name="connsiteX2-115" fmla="*/ 4640392 w 6402285"/>
                <a:gd name="connsiteY2-116" fmla="*/ 622124 h 720424"/>
                <a:gd name="connsiteX3-117" fmla="*/ 0 w 6402285"/>
                <a:gd name="connsiteY3-118" fmla="*/ 555217 h 720424"/>
                <a:gd name="connsiteX4-119" fmla="*/ 11151 w 6402285"/>
                <a:gd name="connsiteY4-120" fmla="*/ 191938 h 720424"/>
                <a:gd name="connsiteX0-121" fmla="*/ 11151 w 6402285"/>
                <a:gd name="connsiteY0-122" fmla="*/ 191938 h 720424"/>
                <a:gd name="connsiteX1-123" fmla="*/ 6402285 w 6402285"/>
                <a:gd name="connsiteY1-124" fmla="*/ 716045 h 720424"/>
                <a:gd name="connsiteX2-125" fmla="*/ 4640392 w 6402285"/>
                <a:gd name="connsiteY2-126" fmla="*/ 622124 h 720424"/>
                <a:gd name="connsiteX3-127" fmla="*/ 0 w 6402285"/>
                <a:gd name="connsiteY3-128" fmla="*/ 555217 h 720424"/>
                <a:gd name="connsiteX4-129" fmla="*/ 11151 w 6402285"/>
                <a:gd name="connsiteY4-130" fmla="*/ 191938 h 720424"/>
                <a:gd name="connsiteX0-131" fmla="*/ 11151 w 6402285"/>
                <a:gd name="connsiteY0-132" fmla="*/ 191938 h 718734"/>
                <a:gd name="connsiteX1-133" fmla="*/ 6402285 w 6402285"/>
                <a:gd name="connsiteY1-134" fmla="*/ 716045 h 718734"/>
                <a:gd name="connsiteX2-135" fmla="*/ 4640392 w 6402285"/>
                <a:gd name="connsiteY2-136" fmla="*/ 622124 h 718734"/>
                <a:gd name="connsiteX3-137" fmla="*/ 0 w 6402285"/>
                <a:gd name="connsiteY3-138" fmla="*/ 555217 h 718734"/>
                <a:gd name="connsiteX4-139" fmla="*/ 11151 w 6402285"/>
                <a:gd name="connsiteY4-140" fmla="*/ 191938 h 7187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02285" h="718734">
                  <a:moveTo>
                    <a:pt x="11151" y="191938"/>
                  </a:moveTo>
                  <a:cubicBezTo>
                    <a:pt x="981802" y="-101711"/>
                    <a:pt x="3669741" y="-150033"/>
                    <a:pt x="6402285" y="716045"/>
                  </a:cubicBezTo>
                  <a:cubicBezTo>
                    <a:pt x="5985973" y="721909"/>
                    <a:pt x="5513904" y="727773"/>
                    <a:pt x="4640392" y="622124"/>
                  </a:cubicBezTo>
                  <a:cubicBezTo>
                    <a:pt x="1484102" y="116602"/>
                    <a:pt x="156612" y="525480"/>
                    <a:pt x="0" y="555217"/>
                  </a:cubicBezTo>
                  <a:lnTo>
                    <a:pt x="11151" y="191938"/>
                  </a:lnTo>
                  <a:close/>
                </a:path>
              </a:pathLst>
            </a:custGeom>
            <a:gradFill>
              <a:gsLst>
                <a:gs pos="0">
                  <a:srgbClr val="0F90DD"/>
                </a:gs>
                <a:gs pos="100000">
                  <a:srgbClr val="0155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
            <p:cNvSpPr/>
            <p:nvPr/>
          </p:nvSpPr>
          <p:spPr>
            <a:xfrm>
              <a:off x="4973444" y="2535878"/>
              <a:ext cx="7218556" cy="1333321"/>
            </a:xfrm>
            <a:custGeom>
              <a:avLst/>
              <a:gdLst>
                <a:gd name="connsiteX0" fmla="*/ 0 w 6984380"/>
                <a:gd name="connsiteY0" fmla="*/ 0 h 544932"/>
                <a:gd name="connsiteX1" fmla="*/ 6984380 w 6984380"/>
                <a:gd name="connsiteY1" fmla="*/ 0 h 544932"/>
                <a:gd name="connsiteX2" fmla="*/ 6984380 w 6984380"/>
                <a:gd name="connsiteY2" fmla="*/ 544932 h 544932"/>
                <a:gd name="connsiteX3" fmla="*/ 0 w 6984380"/>
                <a:gd name="connsiteY3" fmla="*/ 544932 h 544932"/>
                <a:gd name="connsiteX4" fmla="*/ 0 w 6984380"/>
                <a:gd name="connsiteY4" fmla="*/ 0 h 544932"/>
                <a:gd name="connsiteX0-1" fmla="*/ 0 w 6984380"/>
                <a:gd name="connsiteY0-2" fmla="*/ 0 h 1280912"/>
                <a:gd name="connsiteX1-3" fmla="*/ 6984380 w 6984380"/>
                <a:gd name="connsiteY1-4" fmla="*/ 0 h 1280912"/>
                <a:gd name="connsiteX2-5" fmla="*/ 6984380 w 6984380"/>
                <a:gd name="connsiteY2-6" fmla="*/ 544932 h 1280912"/>
                <a:gd name="connsiteX3-7" fmla="*/ 3423424 w 6984380"/>
                <a:gd name="connsiteY3-8" fmla="*/ 1280912 h 1280912"/>
                <a:gd name="connsiteX4-9" fmla="*/ 0 w 6984380"/>
                <a:gd name="connsiteY4-10" fmla="*/ 0 h 1280912"/>
                <a:gd name="connsiteX0-11" fmla="*/ 0 w 7218556"/>
                <a:gd name="connsiteY0-12" fmla="*/ 869795 h 1280912"/>
                <a:gd name="connsiteX1-13" fmla="*/ 7218556 w 7218556"/>
                <a:gd name="connsiteY1-14" fmla="*/ 0 h 1280912"/>
                <a:gd name="connsiteX2-15" fmla="*/ 7218556 w 7218556"/>
                <a:gd name="connsiteY2-16" fmla="*/ 544932 h 1280912"/>
                <a:gd name="connsiteX3-17" fmla="*/ 3657600 w 7218556"/>
                <a:gd name="connsiteY3-18" fmla="*/ 1280912 h 1280912"/>
                <a:gd name="connsiteX4-19" fmla="*/ 0 w 7218556"/>
                <a:gd name="connsiteY4-20" fmla="*/ 869795 h 1280912"/>
                <a:gd name="connsiteX0-21" fmla="*/ 0 w 7218556"/>
                <a:gd name="connsiteY0-22" fmla="*/ 869795 h 1280912"/>
                <a:gd name="connsiteX1-23" fmla="*/ 7218556 w 7218556"/>
                <a:gd name="connsiteY1-24" fmla="*/ 0 h 1280912"/>
                <a:gd name="connsiteX2-25" fmla="*/ 7218556 w 7218556"/>
                <a:gd name="connsiteY2-26" fmla="*/ 544932 h 1280912"/>
                <a:gd name="connsiteX3-27" fmla="*/ 3657600 w 7218556"/>
                <a:gd name="connsiteY3-28" fmla="*/ 1280912 h 1280912"/>
                <a:gd name="connsiteX4-29" fmla="*/ 0 w 7218556"/>
                <a:gd name="connsiteY4-30" fmla="*/ 869795 h 1280912"/>
                <a:gd name="connsiteX0-31" fmla="*/ 0 w 7218556"/>
                <a:gd name="connsiteY0-32" fmla="*/ 913485 h 1324602"/>
                <a:gd name="connsiteX1-33" fmla="*/ 7218556 w 7218556"/>
                <a:gd name="connsiteY1-34" fmla="*/ 43690 h 1324602"/>
                <a:gd name="connsiteX2-35" fmla="*/ 7218556 w 7218556"/>
                <a:gd name="connsiteY2-36" fmla="*/ 588622 h 1324602"/>
                <a:gd name="connsiteX3-37" fmla="*/ 3657600 w 7218556"/>
                <a:gd name="connsiteY3-38" fmla="*/ 1324602 h 1324602"/>
                <a:gd name="connsiteX4-39" fmla="*/ 0 w 7218556"/>
                <a:gd name="connsiteY4-40" fmla="*/ 913485 h 1324602"/>
                <a:gd name="connsiteX0-41" fmla="*/ 0 w 7218556"/>
                <a:gd name="connsiteY0-42" fmla="*/ 914730 h 1325847"/>
                <a:gd name="connsiteX1-43" fmla="*/ 7218556 w 7218556"/>
                <a:gd name="connsiteY1-44" fmla="*/ 44935 h 1325847"/>
                <a:gd name="connsiteX2-45" fmla="*/ 7218556 w 7218556"/>
                <a:gd name="connsiteY2-46" fmla="*/ 589867 h 1325847"/>
                <a:gd name="connsiteX3-47" fmla="*/ 3657600 w 7218556"/>
                <a:gd name="connsiteY3-48" fmla="*/ 1325847 h 1325847"/>
                <a:gd name="connsiteX4-49" fmla="*/ 0 w 7218556"/>
                <a:gd name="connsiteY4-50" fmla="*/ 914730 h 1325847"/>
                <a:gd name="connsiteX0-51" fmla="*/ 0 w 7218556"/>
                <a:gd name="connsiteY0-52" fmla="*/ 914730 h 1325847"/>
                <a:gd name="connsiteX1-53" fmla="*/ 7218556 w 7218556"/>
                <a:gd name="connsiteY1-54" fmla="*/ 44935 h 1325847"/>
                <a:gd name="connsiteX2-55" fmla="*/ 7218556 w 7218556"/>
                <a:gd name="connsiteY2-56" fmla="*/ 589867 h 1325847"/>
                <a:gd name="connsiteX3-57" fmla="*/ 3657600 w 7218556"/>
                <a:gd name="connsiteY3-58" fmla="*/ 1325847 h 1325847"/>
                <a:gd name="connsiteX4-59" fmla="*/ 0 w 7218556"/>
                <a:gd name="connsiteY4-60" fmla="*/ 914730 h 1325847"/>
                <a:gd name="connsiteX0-61" fmla="*/ 0 w 7218556"/>
                <a:gd name="connsiteY0-62" fmla="*/ 914730 h 1325847"/>
                <a:gd name="connsiteX1-63" fmla="*/ 7218556 w 7218556"/>
                <a:gd name="connsiteY1-64" fmla="*/ 44935 h 1325847"/>
                <a:gd name="connsiteX2-65" fmla="*/ 7218556 w 7218556"/>
                <a:gd name="connsiteY2-66" fmla="*/ 589867 h 1325847"/>
                <a:gd name="connsiteX3-67" fmla="*/ 3657600 w 7218556"/>
                <a:gd name="connsiteY3-68" fmla="*/ 1325847 h 1325847"/>
                <a:gd name="connsiteX4-69" fmla="*/ 0 w 7218556"/>
                <a:gd name="connsiteY4-70" fmla="*/ 914730 h 1325847"/>
                <a:gd name="connsiteX0-71" fmla="*/ 0 w 7218556"/>
                <a:gd name="connsiteY0-72" fmla="*/ 914730 h 1335241"/>
                <a:gd name="connsiteX1-73" fmla="*/ 7218556 w 7218556"/>
                <a:gd name="connsiteY1-74" fmla="*/ 44935 h 1335241"/>
                <a:gd name="connsiteX2-75" fmla="*/ 7218556 w 7218556"/>
                <a:gd name="connsiteY2-76" fmla="*/ 589867 h 1335241"/>
                <a:gd name="connsiteX3-77" fmla="*/ 3657600 w 7218556"/>
                <a:gd name="connsiteY3-78" fmla="*/ 1325847 h 1335241"/>
                <a:gd name="connsiteX4-79" fmla="*/ 0 w 7218556"/>
                <a:gd name="connsiteY4-80" fmla="*/ 914730 h 1335241"/>
                <a:gd name="connsiteX0-81" fmla="*/ 0 w 7218556"/>
                <a:gd name="connsiteY0-82" fmla="*/ 914730 h 1333321"/>
                <a:gd name="connsiteX1-83" fmla="*/ 7218556 w 7218556"/>
                <a:gd name="connsiteY1-84" fmla="*/ 44935 h 1333321"/>
                <a:gd name="connsiteX2-85" fmla="*/ 7218556 w 7218556"/>
                <a:gd name="connsiteY2-86" fmla="*/ 589867 h 1333321"/>
                <a:gd name="connsiteX3-87" fmla="*/ 3657600 w 7218556"/>
                <a:gd name="connsiteY3-88" fmla="*/ 1325847 h 1333321"/>
                <a:gd name="connsiteX4-89" fmla="*/ 0 w 7218556"/>
                <a:gd name="connsiteY4-90" fmla="*/ 914730 h 13333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18556" h="1333321">
                  <a:moveTo>
                    <a:pt x="0" y="914730"/>
                  </a:moveTo>
                  <a:cubicBezTo>
                    <a:pt x="2919142" y="1059696"/>
                    <a:pt x="6451600" y="-256147"/>
                    <a:pt x="7218556" y="44935"/>
                  </a:cubicBezTo>
                  <a:lnTo>
                    <a:pt x="7218556" y="589867"/>
                  </a:lnTo>
                  <a:cubicBezTo>
                    <a:pt x="6625063" y="803352"/>
                    <a:pt x="5311698" y="1407129"/>
                    <a:pt x="3657600" y="1325847"/>
                  </a:cubicBezTo>
                  <a:cubicBezTo>
                    <a:pt x="2003502" y="1244565"/>
                    <a:pt x="1219200" y="1051769"/>
                    <a:pt x="0" y="914730"/>
                  </a:cubicBezTo>
                  <a:close/>
                </a:path>
              </a:pathLst>
            </a:custGeom>
            <a:gradFill>
              <a:gsLst>
                <a:gs pos="0">
                  <a:srgbClr val="A3DEFD"/>
                </a:gs>
                <a:gs pos="100000">
                  <a:srgbClr val="0F90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1628291" y="4400626"/>
            <a:ext cx="1412240" cy="1568450"/>
          </a:xfrm>
          <a:prstGeom prst="rect">
            <a:avLst/>
          </a:prstGeom>
          <a:noFill/>
        </p:spPr>
        <p:txBody>
          <a:bodyPr wrap="none" rtlCol="0">
            <a:spAutoFit/>
          </a:bodyPr>
          <a:lstStyle/>
          <a:p>
            <a:r>
              <a:rPr lang="en-US" altLang="zh-CN" sz="9600" b="1" dirty="0" smtClean="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rPr>
              <a:t>03</a:t>
            </a:r>
            <a:endParaRPr lang="zh-CN" altLang="en-US" sz="9600" b="1" dirty="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endParaRPr>
          </a:p>
        </p:txBody>
      </p:sp>
      <p:cxnSp>
        <p:nvCxnSpPr>
          <p:cNvPr id="10" name="直接连接符 9"/>
          <p:cNvCxnSpPr/>
          <p:nvPr/>
        </p:nvCxnSpPr>
        <p:spPr>
          <a:xfrm>
            <a:off x="3945377" y="4602443"/>
            <a:ext cx="0" cy="1623627"/>
          </a:xfrm>
          <a:prstGeom prst="line">
            <a:avLst/>
          </a:prstGeom>
          <a:ln w="28575">
            <a:gradFill>
              <a:gsLst>
                <a:gs pos="0">
                  <a:srgbClr val="0F90DD">
                    <a:alpha val="0"/>
                  </a:srgbClr>
                </a:gs>
                <a:gs pos="49500">
                  <a:srgbClr val="0F90DD"/>
                </a:gs>
                <a:gs pos="100000">
                  <a:srgbClr val="0F90D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745860" y="5804486"/>
            <a:ext cx="1363100" cy="369332"/>
          </a:xfrm>
          <a:prstGeom prst="rect">
            <a:avLst/>
          </a:prstGeom>
          <a:noFill/>
        </p:spPr>
        <p:txBody>
          <a:bodyPr wrap="square" rtlCol="0">
            <a:spAutoFit/>
          </a:bodyPr>
          <a:lstStyle/>
          <a:p>
            <a:pPr algn="dist"/>
            <a:r>
              <a:rPr lang="en-US" altLang="zh-CN" dirty="0" smtClean="0">
                <a:solidFill>
                  <a:schemeClr val="tx1">
                    <a:lumMod val="85000"/>
                    <a:lumOff val="15000"/>
                  </a:schemeClr>
                </a:solidFill>
                <a:latin typeface="思源宋体 CN Heavy" panose="02020900000000000000" pitchFamily="18" charset="-122"/>
                <a:ea typeface="思源宋体 CN Heavy" panose="02020900000000000000" pitchFamily="18" charset="-122"/>
              </a:rPr>
              <a:t>PART</a:t>
            </a:r>
            <a:endParaRPr lang="zh-CN" altLang="en-US" dirty="0">
              <a:solidFill>
                <a:schemeClr val="tx1">
                  <a:lumMod val="85000"/>
                  <a:lumOff val="15000"/>
                </a:schemeClr>
              </a:solidFill>
              <a:latin typeface="思源宋体 CN Heavy" panose="02020900000000000000" pitchFamily="18" charset="-122"/>
              <a:ea typeface="思源宋体 CN Heavy" panose="02020900000000000000" pitchFamily="18" charset="-122"/>
            </a:endParaRPr>
          </a:p>
        </p:txBody>
      </p:sp>
      <p:pic>
        <p:nvPicPr>
          <p:cNvPr id="13" name="图片 12" descr="凯美x2b"/>
          <p:cNvPicPr>
            <a:picLocks noChangeAspect="1"/>
          </p:cNvPicPr>
          <p:nvPr userDrawn="1"/>
        </p:nvPicPr>
        <p:blipFill>
          <a:blip r:embed="rId3" cstate="screen">
            <a:clrChange>
              <a:clrFrom>
                <a:srgbClr val="FDFDFD"/>
              </a:clrFrom>
              <a:clrTo>
                <a:srgbClr val="FDFDFD">
                  <a:alpha val="0"/>
                </a:srgbClr>
              </a:clrTo>
            </a:clrChange>
          </a:blip>
          <a:srcRect l="45471" t="24823" r="8855" b="60952"/>
          <a:stretch>
            <a:fillRect/>
          </a:stretch>
        </p:blipFill>
        <p:spPr>
          <a:xfrm>
            <a:off x="9601835" y="6104255"/>
            <a:ext cx="1200785" cy="4006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par>
    </p:tnLst>
    <p:bldLst>
      <p:bldP spid="7" grpId="0" bldLvl="0" animBg="1"/>
      <p:bldP spid="3" grpId="0"/>
      <p:bldP spid="4" grpId="0"/>
      <p:bldP spid="5" grpId="0"/>
      <p:bldP spid="35"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stretch>
            <a:fillRect/>
          </a:stretch>
        </p:blipFill>
        <p:spPr>
          <a:xfrm>
            <a:off x="907415" y="1417955"/>
            <a:ext cx="10484485" cy="4657725"/>
          </a:xfrm>
          <a:prstGeom prst="rect">
            <a:avLst/>
          </a:prstGeom>
          <a:noFill/>
          <a:ln w="9525">
            <a:noFill/>
          </a:ln>
        </p:spPr>
      </p:pic>
      <p:sp>
        <p:nvSpPr>
          <p:cNvPr id="61" name="同侧圆角矩形 60"/>
          <p:cNvSpPr/>
          <p:nvPr>
            <p:custDataLst>
              <p:tags r:id="rId2"/>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r>
              <a:rPr lang="zh-CN" altLang="en-US" sz="2200" b="1" dirty="0">
                <a:solidFill>
                  <a:srgbClr val="0070C0"/>
                </a:solidFill>
                <a:latin typeface="+mj-ea"/>
                <a:ea typeface="+mj-ea"/>
                <a:cs typeface="微软雅黑" panose="020B0503020204020204" charset="-122"/>
                <a:sym typeface="+mn-ea"/>
              </a:rPr>
              <a:t>实验室介绍</a:t>
            </a:r>
            <a:endParaRPr lang="zh-CN" altLang="en-US" sz="2200" b="1" dirty="0">
              <a:solidFill>
                <a:srgbClr val="0070C0"/>
              </a:solidFill>
              <a:latin typeface="+mj-ea"/>
              <a:ea typeface="+mj-ea"/>
              <a:cs typeface="微软雅黑" panose="020B0503020204020204" charset="-122"/>
              <a:sym typeface="+mn-ea"/>
            </a:endParaRPr>
          </a:p>
        </p:txBody>
      </p:sp>
      <p:cxnSp>
        <p:nvCxnSpPr>
          <p:cNvPr id="2" name="直接连接符 1"/>
          <p:cNvCxnSpPr/>
          <p:nvPr userDrawn="1">
            <p:custDataLst>
              <p:tags r:id="rId3"/>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4"/>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实验室能力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5"/>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6"/>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5" name="矩形: 圆角 9"/>
          <p:cNvSpPr/>
          <p:nvPr/>
        </p:nvSpPr>
        <p:spPr>
          <a:xfrm flipH="1">
            <a:off x="1050290" y="2133600"/>
            <a:ext cx="10243185" cy="3225800"/>
          </a:xfrm>
          <a:prstGeom prst="roundRect">
            <a:avLst/>
          </a:prstGeom>
          <a:gradFill>
            <a:gsLst>
              <a:gs pos="0">
                <a:srgbClr val="00B0F0">
                  <a:alpha val="28000"/>
                </a:srgbClr>
              </a:gs>
              <a:gs pos="100000">
                <a:srgbClr val="0070C0"/>
              </a:gs>
            </a:gsLst>
            <a:lin ang="2700000" scaled="1"/>
          </a:gradFill>
          <a:ln>
            <a:noFill/>
          </a:ln>
          <a:effectLst>
            <a:outerShdw blurRad="254000" dist="38100" dir="2700000" algn="tl"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32" name="矩形 31"/>
          <p:cNvSpPr/>
          <p:nvPr/>
        </p:nvSpPr>
        <p:spPr>
          <a:xfrm flipH="1">
            <a:off x="1491615" y="2741295"/>
            <a:ext cx="9361170" cy="2011045"/>
          </a:xfrm>
          <a:prstGeom prst="rect">
            <a:avLst/>
          </a:prstGeom>
        </p:spPr>
        <p:txBody>
          <a:bodyPr wrap="square">
            <a:spAutoFit/>
          </a:bodyPr>
          <a:p>
            <a:pPr algn="just">
              <a:lnSpc>
                <a:spcPct val="130000"/>
              </a:lnSpc>
            </a:pPr>
            <a:r>
              <a:rPr lang="en-US" altLang="zh-CN" sz="1600" kern="100" dirty="0">
                <a:solidFill>
                  <a:schemeClr val="bg1"/>
                </a:solidFill>
                <a:latin typeface="+mn-ea"/>
                <a:cs typeface="Times New Roman" panose="02020603050405020304" pitchFamily="18" charset="0"/>
                <a:sym typeface="+mn-ea"/>
              </a:rPr>
              <a:t>KAM</a:t>
            </a:r>
            <a:r>
              <a:rPr lang="zh-CN" altLang="zh-CN" sz="1600" kern="100" dirty="0">
                <a:solidFill>
                  <a:schemeClr val="bg1"/>
                </a:solidFill>
                <a:latin typeface="+mn-ea"/>
                <a:cs typeface="Times New Roman" panose="02020603050405020304" pitchFamily="18" charset="0"/>
                <a:sym typeface="+mn-ea"/>
              </a:rPr>
              <a:t>实验室隶属于锦州凯美能源有限公司检测中心。目前有全职检测人员</a:t>
            </a:r>
            <a:r>
              <a:rPr lang="en-US" altLang="zh-CN" sz="1600" kern="100" dirty="0">
                <a:solidFill>
                  <a:schemeClr val="bg1"/>
                </a:solidFill>
                <a:latin typeface="+mn-ea"/>
                <a:cs typeface="Times New Roman" panose="02020603050405020304" pitchFamily="18" charset="0"/>
                <a:sym typeface="+mn-ea"/>
              </a:rPr>
              <a:t>12</a:t>
            </a:r>
            <a:r>
              <a:rPr lang="zh-CN" altLang="zh-CN" sz="1600" kern="100" dirty="0">
                <a:solidFill>
                  <a:schemeClr val="bg1"/>
                </a:solidFill>
                <a:latin typeface="+mn-ea"/>
                <a:cs typeface="Times New Roman" panose="02020603050405020304" pitchFamily="18" charset="0"/>
                <a:sym typeface="+mn-ea"/>
              </a:rPr>
              <a:t>人，全部拥有</a:t>
            </a:r>
            <a:r>
              <a:rPr lang="en-US" altLang="zh-CN" sz="1600" kern="100" dirty="0">
                <a:solidFill>
                  <a:schemeClr val="bg1"/>
                </a:solidFill>
                <a:latin typeface="+mn-ea"/>
                <a:cs typeface="Times New Roman" panose="02020603050405020304" pitchFamily="18" charset="0"/>
                <a:sym typeface="+mn-ea"/>
              </a:rPr>
              <a:t>5</a:t>
            </a:r>
            <a:r>
              <a:rPr lang="zh-CN" altLang="zh-CN" sz="1600" kern="100" dirty="0">
                <a:solidFill>
                  <a:schemeClr val="bg1"/>
                </a:solidFill>
                <a:latin typeface="+mn-ea"/>
                <a:cs typeface="Times New Roman" panose="02020603050405020304" pitchFamily="18" charset="0"/>
                <a:sym typeface="+mn-ea"/>
              </a:rPr>
              <a:t>年以上的超级电容器检测经验。</a:t>
            </a:r>
            <a:r>
              <a:rPr lang="en-US" altLang="zh-CN" sz="1600" kern="100" dirty="0">
                <a:solidFill>
                  <a:schemeClr val="bg1"/>
                </a:solidFill>
                <a:latin typeface="+mn-ea"/>
                <a:cs typeface="Times New Roman" panose="02020603050405020304" pitchFamily="18" charset="0"/>
                <a:sym typeface="+mn-ea"/>
              </a:rPr>
              <a:t>KAM</a:t>
            </a:r>
            <a:r>
              <a:rPr lang="zh-CN" altLang="zh-CN" sz="1600" kern="100" dirty="0">
                <a:solidFill>
                  <a:schemeClr val="bg1"/>
                </a:solidFill>
                <a:latin typeface="+mn-ea"/>
                <a:cs typeface="Times New Roman" panose="02020603050405020304" pitchFamily="18" charset="0"/>
                <a:sym typeface="+mn-ea"/>
              </a:rPr>
              <a:t>实验目前拥有各类型检测仪器设备</a:t>
            </a:r>
            <a:r>
              <a:rPr lang="en-US" altLang="zh-CN" sz="1600" kern="100" dirty="0">
                <a:solidFill>
                  <a:schemeClr val="bg1"/>
                </a:solidFill>
                <a:latin typeface="+mn-ea"/>
                <a:cs typeface="Times New Roman" panose="02020603050405020304" pitchFamily="18" charset="0"/>
                <a:sym typeface="+mn-ea"/>
              </a:rPr>
              <a:t>100</a:t>
            </a:r>
            <a:r>
              <a:rPr lang="zh-CN" altLang="zh-CN" sz="1600" kern="100" dirty="0">
                <a:solidFill>
                  <a:schemeClr val="bg1"/>
                </a:solidFill>
                <a:latin typeface="+mn-ea"/>
                <a:cs typeface="Times New Roman" panose="02020603050405020304" pitchFamily="18" charset="0"/>
                <a:sym typeface="+mn-ea"/>
              </a:rPr>
              <a:t>多台套，能够进行基础电性能试验、环境试验、机械性能试验、安全性能等多类型试验。能够满足</a:t>
            </a:r>
            <a:r>
              <a:rPr lang="en-US" altLang="zh-CN" sz="1600" kern="100" dirty="0">
                <a:solidFill>
                  <a:schemeClr val="bg1"/>
                </a:solidFill>
                <a:latin typeface="+mn-ea"/>
                <a:cs typeface="Times New Roman" panose="02020603050405020304" pitchFamily="18" charset="0"/>
                <a:sym typeface="+mn-ea"/>
              </a:rPr>
              <a:t>IEC62391</a:t>
            </a:r>
            <a:r>
              <a:rPr lang="zh-CN" altLang="zh-CN" sz="1600" kern="100" dirty="0">
                <a:solidFill>
                  <a:schemeClr val="bg1"/>
                </a:solidFill>
                <a:latin typeface="+mn-ea"/>
                <a:cs typeface="Times New Roman" panose="02020603050405020304" pitchFamily="18" charset="0"/>
                <a:sym typeface="+mn-ea"/>
              </a:rPr>
              <a:t>、</a:t>
            </a:r>
            <a:r>
              <a:rPr lang="en-US" altLang="zh-CN" sz="1600" kern="100" dirty="0">
                <a:solidFill>
                  <a:schemeClr val="bg1"/>
                </a:solidFill>
                <a:latin typeface="+mn-ea"/>
                <a:cs typeface="Times New Roman" panose="02020603050405020304" pitchFamily="18" charset="0"/>
                <a:sym typeface="+mn-ea"/>
              </a:rPr>
              <a:t>QC/T741</a:t>
            </a:r>
            <a:r>
              <a:rPr lang="zh-CN" altLang="zh-CN" sz="1600" kern="100" dirty="0">
                <a:solidFill>
                  <a:schemeClr val="bg1"/>
                </a:solidFill>
                <a:latin typeface="+mn-ea"/>
                <a:cs typeface="Times New Roman" panose="02020603050405020304" pitchFamily="18" charset="0"/>
                <a:sym typeface="+mn-ea"/>
              </a:rPr>
              <a:t>、</a:t>
            </a:r>
            <a:r>
              <a:rPr lang="en-US" altLang="zh-CN" sz="1600" kern="100" dirty="0">
                <a:solidFill>
                  <a:schemeClr val="bg1"/>
                </a:solidFill>
                <a:latin typeface="+mn-ea"/>
                <a:cs typeface="Times New Roman" panose="02020603050405020304" pitchFamily="18" charset="0"/>
                <a:sym typeface="+mn-ea"/>
              </a:rPr>
              <a:t>DL</a:t>
            </a:r>
            <a:r>
              <a:rPr lang="zh-CN" altLang="zh-CN" sz="1600" kern="100" dirty="0">
                <a:solidFill>
                  <a:schemeClr val="bg1"/>
                </a:solidFill>
                <a:latin typeface="+mn-ea"/>
                <a:cs typeface="Times New Roman" panose="02020603050405020304" pitchFamily="18" charset="0"/>
                <a:sym typeface="+mn-ea"/>
              </a:rPr>
              <a:t>∕</a:t>
            </a:r>
            <a:r>
              <a:rPr lang="en-US" altLang="zh-CN" sz="1600" kern="100" dirty="0">
                <a:solidFill>
                  <a:schemeClr val="bg1"/>
                </a:solidFill>
                <a:latin typeface="+mn-ea"/>
                <a:cs typeface="Times New Roman" panose="02020603050405020304" pitchFamily="18" charset="0"/>
                <a:sym typeface="+mn-ea"/>
              </a:rPr>
              <a:t>T 1652-2016 </a:t>
            </a:r>
            <a:r>
              <a:rPr lang="zh-CN" altLang="zh-CN" sz="1600" kern="100" dirty="0">
                <a:solidFill>
                  <a:schemeClr val="bg1"/>
                </a:solidFill>
                <a:latin typeface="+mn-ea"/>
                <a:cs typeface="Times New Roman" panose="02020603050405020304" pitchFamily="18" charset="0"/>
                <a:sym typeface="+mn-ea"/>
              </a:rPr>
              <a:t>、</a:t>
            </a:r>
            <a:r>
              <a:rPr lang="en-US" altLang="zh-CN" sz="1600" kern="100" dirty="0">
                <a:solidFill>
                  <a:schemeClr val="bg1"/>
                </a:solidFill>
                <a:latin typeface="+mn-ea"/>
                <a:cs typeface="Times New Roman" panose="02020603050405020304" pitchFamily="18" charset="0"/>
                <a:sym typeface="+mn-ea"/>
              </a:rPr>
              <a:t>Q/GDW11845-2018</a:t>
            </a:r>
            <a:r>
              <a:rPr lang="zh-CN" altLang="zh-CN" sz="1600" kern="100" dirty="0">
                <a:solidFill>
                  <a:schemeClr val="bg1"/>
                </a:solidFill>
                <a:latin typeface="+mn-ea"/>
                <a:cs typeface="Times New Roman" panose="02020603050405020304" pitchFamily="18" charset="0"/>
                <a:sym typeface="+mn-ea"/>
              </a:rPr>
              <a:t>等多项超级电容器标准要求。承接包括国家</a:t>
            </a:r>
            <a:r>
              <a:rPr lang="en-US" altLang="zh-CN" sz="1600" kern="100" dirty="0">
                <a:solidFill>
                  <a:schemeClr val="bg1"/>
                </a:solidFill>
                <a:latin typeface="+mn-ea"/>
                <a:cs typeface="Times New Roman" panose="02020603050405020304" pitchFamily="18" charset="0"/>
                <a:sym typeface="+mn-ea"/>
              </a:rPr>
              <a:t>863</a:t>
            </a:r>
            <a:r>
              <a:rPr lang="zh-CN" altLang="zh-CN" sz="1600" kern="100" dirty="0">
                <a:solidFill>
                  <a:schemeClr val="bg1"/>
                </a:solidFill>
                <a:latin typeface="+mn-ea"/>
                <a:cs typeface="Times New Roman" panose="02020603050405020304" pitchFamily="18" charset="0"/>
                <a:sym typeface="+mn-ea"/>
              </a:rPr>
              <a:t>等重点项目的试验任务，并且与渤海大学、辽宁工业大学等高校，与信息产业化学物理电源产品质量监督检验中心、国家电网公司实验室等权威机构合作</a:t>
            </a:r>
            <a:endParaRPr lang="zh-CN" altLang="zh-CN" sz="1600" kern="100" dirty="0">
              <a:solidFill>
                <a:schemeClr val="bg1"/>
              </a:solidFill>
              <a:latin typeface="+mn-ea"/>
              <a:ea typeface="微软雅黑" panose="020B0503020204020204" charset="-122"/>
              <a:cs typeface="Times New Roman" panose="02020603050405020304" pitchFamily="18" charset="0"/>
              <a:sym typeface="+mn-ea"/>
            </a:endParaRPr>
          </a:p>
        </p:txBody>
      </p:sp>
      <p:sp>
        <p:nvSpPr>
          <p:cNvPr id="9"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实验室设备清单</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实验室能力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9" name="表格 8"/>
          <p:cNvGraphicFramePr>
            <a:graphicFrameLocks noGrp="1"/>
          </p:cNvGraphicFramePr>
          <p:nvPr>
            <p:custDataLst>
              <p:tags r:id="rId6"/>
            </p:custDataLst>
          </p:nvPr>
        </p:nvGraphicFramePr>
        <p:xfrm>
          <a:off x="703580" y="1581150"/>
          <a:ext cx="10785475" cy="4916170"/>
        </p:xfrm>
        <a:graphic>
          <a:graphicData uri="http://schemas.openxmlformats.org/drawingml/2006/table">
            <a:tbl>
              <a:tblPr firstRow="1" bandRow="1">
                <a:effectLst>
                  <a:outerShdw blurRad="228600" dist="38100" dir="2700000" algn="tl" rotWithShape="0">
                    <a:prstClr val="black">
                      <a:alpha val="54000"/>
                    </a:prstClr>
                  </a:outerShdw>
                </a:effectLst>
                <a:tableStyleId>{93296810-A885-4BE3-A3E7-6D5BEEA58F35}</a:tableStyleId>
              </a:tblPr>
              <a:tblGrid>
                <a:gridCol w="779780"/>
                <a:gridCol w="1488440"/>
                <a:gridCol w="929005"/>
                <a:gridCol w="1934210"/>
                <a:gridCol w="1567180"/>
                <a:gridCol w="2458720"/>
                <a:gridCol w="1628140"/>
              </a:tblGrid>
              <a:tr h="534670">
                <a:tc>
                  <a:txBody>
                    <a:bodyPr/>
                    <a:p>
                      <a:pPr algn="ctr"/>
                      <a:r>
                        <a:rPr lang="zh-CN" altLang="en-US" sz="1800" dirty="0">
                          <a:latin typeface="微软雅黑" panose="020B0503020204020204" charset="-122"/>
                          <a:ea typeface="微软雅黑" panose="020B0503020204020204" charset="-122"/>
                          <a:cs typeface="微软雅黑" panose="020B0503020204020204" charset="-122"/>
                        </a:rPr>
                        <a:t>序号</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设备名称</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数量</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设备供应商名称</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规格型号</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可进行的实验项目</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设备图片</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r>
              <a:tr h="1095375">
                <a:tc>
                  <a:txBody>
                    <a:bodyPr/>
                    <a:p>
                      <a:pPr marL="0" indent="0" algn="ctr">
                        <a:buNone/>
                      </a:pPr>
                      <a:r>
                        <a:rPr lang="en-US" altLang="en-US" sz="1600" dirty="0">
                          <a:latin typeface="微软雅黑" panose="020B0503020204020204" charset="-122"/>
                          <a:ea typeface="微软雅黑" panose="020B0503020204020204" charset="-122"/>
                          <a:cs typeface="微软雅黑" panose="020B0503020204020204" charset="-122"/>
                        </a:rPr>
                        <a:t>1</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9525" marR="9525" marT="9525" marB="34290" anchor="ctr">
                    <a:solidFill>
                      <a:schemeClr val="accent1">
                        <a:lumMod val="40000"/>
                        <a:lumOff val="60000"/>
                      </a:schemeClr>
                    </a:solidFill>
                  </a:tcPr>
                </a:tc>
                <a:tc>
                  <a:txBody>
                    <a:bodyPr/>
                    <a:p>
                      <a:pPr marL="71755" indent="0" algn="ctr">
                        <a:buNone/>
                      </a:pPr>
                      <a:r>
                        <a:rPr lang="en-US" sz="1600" dirty="0" err="1">
                          <a:latin typeface="微软雅黑" panose="020B0503020204020204" charset="-122"/>
                          <a:ea typeface="微软雅黑" panose="020B0503020204020204" charset="-122"/>
                          <a:cs typeface="微软雅黑" panose="020B0503020204020204" charset="-122"/>
                          <a:sym typeface="+mn-ea"/>
                        </a:rPr>
                        <a:t>Arbin</a:t>
                      </a:r>
                      <a:endParaRPr lang="en-US" sz="1600" dirty="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dirty="0">
                          <a:latin typeface="微软雅黑" panose="020B0503020204020204" charset="-122"/>
                          <a:ea typeface="微软雅黑" panose="020B0503020204020204" charset="-122"/>
                          <a:cs typeface="微软雅黑" panose="020B0503020204020204" charset="-122"/>
                          <a:sym typeface="+mn-ea"/>
                        </a:rPr>
                        <a:t>超级电容</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dirty="0">
                          <a:latin typeface="微软雅黑" panose="020B0503020204020204" charset="-122"/>
                          <a:ea typeface="微软雅黑" panose="020B0503020204020204" charset="-122"/>
                          <a:cs typeface="微软雅黑" panose="020B0503020204020204" charset="-122"/>
                          <a:sym typeface="+mn-ea"/>
                        </a:rPr>
                        <a:t>测试系统</a:t>
                      </a:r>
                      <a:endParaRPr lang="zh-CN" altLang="en-US"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9525" marR="9525" marT="9525" marB="34290" anchor="ctr">
                    <a:solidFill>
                      <a:schemeClr val="accent1">
                        <a:lumMod val="40000"/>
                        <a:lumOff val="60000"/>
                      </a:schemeClr>
                    </a:solidFill>
                  </a:tcPr>
                </a:tc>
                <a:tc>
                  <a:txBody>
                    <a:bodyPr/>
                    <a:p>
                      <a:pPr marL="71755" indent="0" algn="ctr">
                        <a:buNone/>
                      </a:pPr>
                      <a:r>
                        <a:rPr lang="zh-CN" sz="1600" dirty="0">
                          <a:latin typeface="微软雅黑" panose="020B0503020204020204" charset="-122"/>
                          <a:ea typeface="微软雅黑" panose="020B0503020204020204" charset="-122"/>
                          <a:cs typeface="微软雅黑" panose="020B0503020204020204" charset="-122"/>
                        </a:rPr>
                        <a:t>1台</a:t>
                      </a:r>
                      <a:endParaRPr lang="zh-CN"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9525" marR="9525" marT="9525" marB="34290" anchor="ctr">
                    <a:solidFill>
                      <a:schemeClr val="accent1">
                        <a:lumMod val="40000"/>
                        <a:lumOff val="60000"/>
                      </a:schemeClr>
                    </a:solidFill>
                  </a:tcPr>
                </a:tc>
                <a:tc>
                  <a:txBody>
                    <a:bodyPr/>
                    <a:p>
                      <a:pPr marL="71755" indent="0" algn="ctr">
                        <a:buNone/>
                      </a:pPr>
                      <a:r>
                        <a:rPr lang="zh-CN" altLang="en-US" sz="1600" dirty="0">
                          <a:latin typeface="微软雅黑" panose="020B0503020204020204" charset="-122"/>
                          <a:ea typeface="微软雅黑" panose="020B0503020204020204" charset="-122"/>
                          <a:cs typeface="微软雅黑" panose="020B0503020204020204" charset="-122"/>
                          <a:sym typeface="+mn-ea"/>
                        </a:rPr>
                        <a:t>美国 </a:t>
                      </a:r>
                      <a:r>
                        <a:rPr lang="en-US" altLang="zh-CN" sz="1600" dirty="0" err="1">
                          <a:latin typeface="微软雅黑" panose="020B0503020204020204" charset="-122"/>
                          <a:ea typeface="微软雅黑" panose="020B0503020204020204" charset="-122"/>
                          <a:cs typeface="微软雅黑" panose="020B0503020204020204" charset="-122"/>
                          <a:sym typeface="+mn-ea"/>
                        </a:rPr>
                        <a:t>Arbin</a:t>
                      </a:r>
                      <a:r>
                        <a:rPr lang="en-US" altLang="zh-CN" sz="1600" dirty="0">
                          <a:latin typeface="微软雅黑" panose="020B0503020204020204" charset="-122"/>
                          <a:ea typeface="微软雅黑" panose="020B0503020204020204" charset="-122"/>
                          <a:cs typeface="微软雅黑" panose="020B0503020204020204" charset="-122"/>
                          <a:sym typeface="+mn-ea"/>
                        </a:rPr>
                        <a:t> Instruments</a:t>
                      </a:r>
                      <a:endParaRPr lang="en-US" altLang="zh-CN"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9525" marR="9525" marT="9525" marB="34290" anchor="ctr">
                    <a:solidFill>
                      <a:schemeClr val="accent1">
                        <a:lumMod val="40000"/>
                        <a:lumOff val="60000"/>
                      </a:schemeClr>
                    </a:solidFill>
                  </a:tcPr>
                </a:tc>
                <a:tc>
                  <a:txBody>
                    <a:bodyPr/>
                    <a:p>
                      <a:pPr marL="71755" indent="0" algn="ctr">
                        <a:buNone/>
                      </a:pPr>
                      <a:r>
                        <a:rPr lang="en-US" altLang="en-US" sz="1600">
                          <a:latin typeface="微软雅黑" panose="020B0503020204020204" charset="-122"/>
                          <a:ea typeface="微软雅黑" panose="020B0503020204020204" charset="-122"/>
                          <a:cs typeface="微软雅黑" panose="020B0503020204020204" charset="-122"/>
                        </a:rPr>
                        <a:t>300A</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9525" marR="9525" marT="9525" marB="34290" anchor="ctr">
                    <a:solidFill>
                      <a:schemeClr val="accent1">
                        <a:lumMod val="40000"/>
                        <a:lumOff val="60000"/>
                      </a:schemeClr>
                    </a:solidFill>
                  </a:tcPr>
                </a:tc>
                <a:tc>
                  <a:txBody>
                    <a:bodyPr/>
                    <a:p>
                      <a:pPr marL="71755" indent="0" algn="ctr">
                        <a:buNone/>
                      </a:pPr>
                      <a:r>
                        <a:rPr lang="zh-CN" sz="1600">
                          <a:latin typeface="微软雅黑" panose="020B0503020204020204" charset="-122"/>
                          <a:ea typeface="微软雅黑" panose="020B0503020204020204" charset="-122"/>
                          <a:cs typeface="微软雅黑" panose="020B0503020204020204" charset="-122"/>
                        </a:rPr>
                        <a:t>容量、漏电流、循环</a:t>
                      </a:r>
                      <a:r>
                        <a:rPr lang="zh-CN" sz="1600" dirty="0">
                          <a:latin typeface="微软雅黑" panose="020B0503020204020204" charset="-122"/>
                          <a:ea typeface="微软雅黑" panose="020B0503020204020204" charset="-122"/>
                          <a:cs typeface="微软雅黑" panose="020B0503020204020204" charset="-122"/>
                        </a:rPr>
                        <a:t>特性</a:t>
                      </a:r>
                      <a:endParaRPr lang="zh-CN"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9525" marR="9525" marT="9525" marB="34290" anchor="ctr">
                    <a:solidFill>
                      <a:schemeClr val="accent1">
                        <a:lumMod val="40000"/>
                        <a:lumOff val="6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40000"/>
                        <a:lumOff val="60000"/>
                      </a:schemeClr>
                    </a:solidFill>
                  </a:tcPr>
                </a:tc>
              </a:tr>
              <a:tr h="1095375">
                <a:tc>
                  <a:txBody>
                    <a:bodyPr/>
                    <a:p>
                      <a:pPr marL="0" indent="0" algn="ctr" defTabSz="685800" rtl="0" eaLnBrk="1" latinLnBrk="0" hangingPunct="1">
                        <a:buNone/>
                      </a:pPr>
                      <a:r>
                        <a:rPr lang="en-US" sz="1600" kern="1200" dirty="0">
                          <a:latin typeface="微软雅黑" panose="020B0503020204020204" charset="-122"/>
                          <a:ea typeface="微软雅黑" panose="020B0503020204020204" charset="-122"/>
                          <a:cs typeface="微软雅黑" panose="020B0503020204020204" charset="-122"/>
                        </a:rPr>
                        <a:t>2</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en-US" altLang="zh-CN" sz="1600">
                          <a:latin typeface="微软雅黑" panose="020B0503020204020204" charset="-122"/>
                          <a:ea typeface="微软雅黑" panose="020B0503020204020204" charset="-122"/>
                          <a:cs typeface="微软雅黑" panose="020B0503020204020204" charset="-122"/>
                          <a:sym typeface="+mn-ea"/>
                        </a:rPr>
                        <a:t>Arbin</a:t>
                      </a:r>
                      <a:endParaRPr lang="en-US" altLang="zh-CN" sz="160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a:latin typeface="微软雅黑" panose="020B0503020204020204" charset="-122"/>
                          <a:ea typeface="微软雅黑" panose="020B0503020204020204" charset="-122"/>
                          <a:cs typeface="微软雅黑" panose="020B0503020204020204" charset="-122"/>
                          <a:sym typeface="+mn-ea"/>
                        </a:rPr>
                        <a:t>超级电容</a:t>
                      </a:r>
                      <a:endParaRPr lang="en-US" altLang="zh-CN" sz="160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a:latin typeface="微软雅黑" panose="020B0503020204020204" charset="-122"/>
                          <a:ea typeface="微软雅黑" panose="020B0503020204020204" charset="-122"/>
                          <a:cs typeface="微软雅黑" panose="020B0503020204020204" charset="-122"/>
                          <a:sym typeface="+mn-ea"/>
                        </a:rPr>
                        <a:t>测试系统</a:t>
                      </a:r>
                      <a:endParaRPr lang="zh-CN" altLang="en-US"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20000"/>
                        <a:lumOff val="80000"/>
                      </a:schemeClr>
                    </a:solidFill>
                  </a:tcPr>
                </a:tc>
                <a:tc>
                  <a:txBody>
                    <a:bodyPr/>
                    <a:p>
                      <a:pPr marL="71755" indent="0" algn="ctr" defTabSz="685800" rtl="0" eaLnBrk="1" latinLnBrk="0" hangingPunct="1">
                        <a:buNone/>
                      </a:pPr>
                      <a:r>
                        <a:rPr lang="zh-CN" sz="1600" kern="1200" dirty="0">
                          <a:latin typeface="微软雅黑" panose="020B0503020204020204" charset="-122"/>
                          <a:ea typeface="微软雅黑" panose="020B0503020204020204" charset="-122"/>
                          <a:cs typeface="微软雅黑" panose="020B0503020204020204" charset="-122"/>
                        </a:rPr>
                        <a:t>1台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zh-CN" altLang="en-US" sz="1600">
                          <a:latin typeface="微软雅黑" panose="020B0503020204020204" charset="-122"/>
                          <a:ea typeface="微软雅黑" panose="020B0503020204020204" charset="-122"/>
                          <a:cs typeface="微软雅黑" panose="020B0503020204020204" charset="-122"/>
                          <a:sym typeface="+mn-ea"/>
                        </a:rPr>
                        <a:t>美国 </a:t>
                      </a:r>
                      <a:r>
                        <a:rPr lang="en-US" altLang="zh-CN" sz="1600">
                          <a:latin typeface="微软雅黑" panose="020B0503020204020204" charset="-122"/>
                          <a:ea typeface="微软雅黑" panose="020B0503020204020204" charset="-122"/>
                          <a:cs typeface="微软雅黑" panose="020B0503020204020204" charset="-122"/>
                          <a:sym typeface="+mn-ea"/>
                        </a:rPr>
                        <a:t>Arbin Instruments</a:t>
                      </a:r>
                      <a:endParaRPr lang="en-US" altLang="zh-CN"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20000"/>
                        <a:lumOff val="80000"/>
                      </a:schemeClr>
                    </a:solidFill>
                  </a:tcPr>
                </a:tc>
                <a:tc>
                  <a:txBody>
                    <a:bodyPr/>
                    <a:p>
                      <a:pPr marL="71755" indent="0" algn="ctr" defTabSz="685800" rtl="0" eaLnBrk="1" latinLnBrk="0" hangingPunct="1">
                        <a:buNone/>
                      </a:pPr>
                      <a:r>
                        <a:rPr lang="en-US" altLang="en-US" sz="1600" kern="1200">
                          <a:latin typeface="微软雅黑" panose="020B0503020204020204" charset="-122"/>
                          <a:ea typeface="微软雅黑" panose="020B0503020204020204" charset="-122"/>
                          <a:cs typeface="微软雅黑" panose="020B0503020204020204" charset="-122"/>
                        </a:rPr>
                        <a:t>100A</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defTabSz="685800" rtl="0" eaLnBrk="1" latinLnBrk="0" hangingPunct="1">
                        <a:buNone/>
                      </a:pPr>
                      <a:r>
                        <a:rPr lang="zh-CN" sz="1600" kern="1200">
                          <a:latin typeface="微软雅黑" panose="020B0503020204020204" charset="-122"/>
                          <a:ea typeface="微软雅黑" panose="020B0503020204020204" charset="-122"/>
                          <a:cs typeface="微软雅黑" panose="020B0503020204020204" charset="-122"/>
                          <a:sym typeface="+mn-ea"/>
                        </a:rPr>
                        <a:t>容量、漏电流、循环</a:t>
                      </a:r>
                      <a:r>
                        <a:rPr lang="zh-CN" sz="1600" kern="1200" dirty="0">
                          <a:latin typeface="微软雅黑" panose="020B0503020204020204" charset="-122"/>
                          <a:ea typeface="微软雅黑" panose="020B0503020204020204" charset="-122"/>
                          <a:cs typeface="微软雅黑" panose="020B0503020204020204" charset="-122"/>
                          <a:sym typeface="+mn-ea"/>
                        </a:rPr>
                        <a:t>特性</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20000"/>
                        <a:lumOff val="8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20000"/>
                        <a:lumOff val="80000"/>
                      </a:schemeClr>
                    </a:solidFill>
                  </a:tcPr>
                </a:tc>
              </a:tr>
              <a:tr h="1095375">
                <a:tc>
                  <a:txBody>
                    <a:bodyPr/>
                    <a:p>
                      <a:pPr marL="0" indent="0" algn="ctr" defTabSz="685800" rtl="0" eaLnBrk="1" latinLnBrk="0" hangingPunct="1">
                        <a:buNone/>
                      </a:pPr>
                      <a:r>
                        <a:rPr lang="en-US" altLang="en-US" sz="1600" kern="1200" dirty="0">
                          <a:latin typeface="微软雅黑" panose="020B0503020204020204" charset="-122"/>
                          <a:ea typeface="微软雅黑" panose="020B0503020204020204" charset="-122"/>
                          <a:cs typeface="微软雅黑" panose="020B0503020204020204" charset="-122"/>
                        </a:rPr>
                        <a:t>3</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en-US" altLang="zh-CN" sz="1600">
                          <a:latin typeface="微软雅黑" panose="020B0503020204020204" charset="-122"/>
                          <a:ea typeface="微软雅黑" panose="020B0503020204020204" charset="-122"/>
                          <a:cs typeface="微软雅黑" panose="020B0503020204020204" charset="-122"/>
                          <a:sym typeface="+mn-ea"/>
                        </a:rPr>
                        <a:t>Arbin</a:t>
                      </a:r>
                      <a:endParaRPr lang="en-US" altLang="zh-CN" sz="160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a:latin typeface="微软雅黑" panose="020B0503020204020204" charset="-122"/>
                          <a:ea typeface="微软雅黑" panose="020B0503020204020204" charset="-122"/>
                          <a:cs typeface="微软雅黑" panose="020B0503020204020204" charset="-122"/>
                          <a:sym typeface="+mn-ea"/>
                        </a:rPr>
                        <a:t>超级电容</a:t>
                      </a:r>
                      <a:endParaRPr lang="en-US" altLang="zh-CN" sz="160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a:latin typeface="微软雅黑" panose="020B0503020204020204" charset="-122"/>
                          <a:ea typeface="微软雅黑" panose="020B0503020204020204" charset="-122"/>
                          <a:cs typeface="微软雅黑" panose="020B0503020204020204" charset="-122"/>
                          <a:sym typeface="+mn-ea"/>
                        </a:rPr>
                        <a:t>测试系统</a:t>
                      </a:r>
                      <a:endParaRPr lang="zh-CN" altLang="en-US"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40000"/>
                        <a:lumOff val="60000"/>
                      </a:schemeClr>
                    </a:solidFill>
                  </a:tcPr>
                </a:tc>
                <a:tc>
                  <a:txBody>
                    <a:bodyPr/>
                    <a:p>
                      <a:pPr marL="71755" indent="0" algn="ctr" defTabSz="685800" rtl="0" eaLnBrk="1" latinLnBrk="0" hangingPunct="1">
                        <a:buNone/>
                      </a:pPr>
                      <a:r>
                        <a:rPr lang="zh-CN" sz="1600" kern="1200" dirty="0">
                          <a:latin typeface="微软雅黑" panose="020B0503020204020204" charset="-122"/>
                          <a:ea typeface="微软雅黑" panose="020B0503020204020204" charset="-122"/>
                          <a:cs typeface="微软雅黑" panose="020B0503020204020204" charset="-122"/>
                        </a:rPr>
                        <a:t>1台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altLang="en-US" sz="1600">
                          <a:latin typeface="微软雅黑" panose="020B0503020204020204" charset="-122"/>
                          <a:ea typeface="微软雅黑" panose="020B0503020204020204" charset="-122"/>
                          <a:cs typeface="微软雅黑" panose="020B0503020204020204" charset="-122"/>
                          <a:sym typeface="+mn-ea"/>
                        </a:rPr>
                        <a:t>美国 </a:t>
                      </a:r>
                      <a:r>
                        <a:rPr lang="en-US" altLang="zh-CN" sz="1600">
                          <a:latin typeface="微软雅黑" panose="020B0503020204020204" charset="-122"/>
                          <a:ea typeface="微软雅黑" panose="020B0503020204020204" charset="-122"/>
                          <a:cs typeface="微软雅黑" panose="020B0503020204020204" charset="-122"/>
                          <a:sym typeface="+mn-ea"/>
                        </a:rPr>
                        <a:t>Arbin Instruments</a:t>
                      </a:r>
                      <a:endParaRPr lang="en-US" altLang="zh-CN"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40000"/>
                        <a:lumOff val="60000"/>
                      </a:schemeClr>
                    </a:solidFill>
                  </a:tcPr>
                </a:tc>
                <a:tc>
                  <a:txBody>
                    <a:bodyPr/>
                    <a:p>
                      <a:pPr marL="71755" indent="0" algn="ctr" defTabSz="685800" rtl="0" eaLnBrk="1" latinLnBrk="0" hangingPunct="1">
                        <a:buNone/>
                      </a:pPr>
                      <a:r>
                        <a:rPr lang="en-US" sz="1600" kern="1200" dirty="0">
                          <a:latin typeface="微软雅黑" panose="020B0503020204020204" charset="-122"/>
                          <a:ea typeface="微软雅黑" panose="020B0503020204020204" charset="-122"/>
                          <a:cs typeface="微软雅黑" panose="020B0503020204020204" charset="-122"/>
                          <a:sym typeface="+mn-ea"/>
                        </a:rPr>
                        <a:t>6V5A</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40000"/>
                        <a:lumOff val="60000"/>
                      </a:schemeClr>
                    </a:solidFill>
                  </a:tcPr>
                </a:tc>
                <a:tc>
                  <a:txBody>
                    <a:bodyPr/>
                    <a:p>
                      <a:pPr marL="71755" indent="0" algn="ctr" defTabSz="685800" rtl="0" eaLnBrk="1" latinLnBrk="0" hangingPunct="1">
                        <a:buNone/>
                      </a:pPr>
                      <a:r>
                        <a:rPr lang="zh-CN" sz="1600" kern="1200">
                          <a:latin typeface="微软雅黑" panose="020B0503020204020204" charset="-122"/>
                          <a:ea typeface="微软雅黑" panose="020B0503020204020204" charset="-122"/>
                          <a:cs typeface="微软雅黑" panose="020B0503020204020204" charset="-122"/>
                        </a:rPr>
                        <a:t>容量、漏电流、循环</a:t>
                      </a:r>
                      <a:r>
                        <a:rPr lang="zh-CN" sz="1600" kern="1200" dirty="0">
                          <a:latin typeface="微软雅黑" panose="020B0503020204020204" charset="-122"/>
                          <a:ea typeface="微软雅黑" panose="020B0503020204020204" charset="-122"/>
                          <a:cs typeface="微软雅黑" panose="020B0503020204020204" charset="-122"/>
                        </a:rPr>
                        <a:t>特性</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40000"/>
                        <a:lumOff val="60000"/>
                      </a:schemeClr>
                    </a:solidFill>
                  </a:tcPr>
                </a:tc>
              </a:tr>
              <a:tr h="1095375">
                <a:tc>
                  <a:txBody>
                    <a:bodyPr/>
                    <a:p>
                      <a:pPr marL="0" indent="0" algn="ctr" defTabSz="685800" rtl="0" eaLnBrk="1" latinLnBrk="0" hangingPunct="1">
                        <a:buNone/>
                      </a:pPr>
                      <a:r>
                        <a:rPr lang="en-US" altLang="en-US" sz="1600" kern="1200" dirty="0">
                          <a:latin typeface="微软雅黑" panose="020B0503020204020204" charset="-122"/>
                          <a:ea typeface="微软雅黑" panose="020B0503020204020204" charset="-122"/>
                          <a:cs typeface="微软雅黑" panose="020B0503020204020204" charset="-122"/>
                        </a:rPr>
                        <a:t>4</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en-US" altLang="zh-CN" sz="1600" dirty="0" err="1">
                          <a:latin typeface="微软雅黑" panose="020B0503020204020204" charset="-122"/>
                          <a:ea typeface="微软雅黑" panose="020B0503020204020204" charset="-122"/>
                          <a:cs typeface="微软雅黑" panose="020B0503020204020204" charset="-122"/>
                          <a:sym typeface="+mn-ea"/>
                        </a:rPr>
                        <a:t>Arbin</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dirty="0">
                          <a:latin typeface="微软雅黑" panose="020B0503020204020204" charset="-122"/>
                          <a:ea typeface="微软雅黑" panose="020B0503020204020204" charset="-122"/>
                          <a:cs typeface="微软雅黑" panose="020B0503020204020204" charset="-122"/>
                          <a:sym typeface="+mn-ea"/>
                        </a:rPr>
                        <a:t>超级电容</a:t>
                      </a:r>
                      <a:endParaRPr lang="en-US" altLang="zh-CN" sz="1600" dirty="0">
                        <a:latin typeface="微软雅黑" panose="020B0503020204020204" charset="-122"/>
                        <a:ea typeface="微软雅黑" panose="020B0503020204020204" charset="-122"/>
                        <a:cs typeface="微软雅黑" panose="020B0503020204020204" charset="-122"/>
                        <a:sym typeface="+mn-ea"/>
                      </a:endParaRPr>
                    </a:p>
                    <a:p>
                      <a:pPr marL="71755" indent="0" algn="ctr">
                        <a:buNone/>
                      </a:pPr>
                      <a:r>
                        <a:rPr lang="zh-CN" altLang="en-US" sz="1600" dirty="0">
                          <a:latin typeface="微软雅黑" panose="020B0503020204020204" charset="-122"/>
                          <a:ea typeface="微软雅黑" panose="020B0503020204020204" charset="-122"/>
                          <a:cs typeface="微软雅黑" panose="020B0503020204020204" charset="-122"/>
                          <a:sym typeface="+mn-ea"/>
                        </a:rPr>
                        <a:t>测试系统</a:t>
                      </a:r>
                      <a:endParaRPr lang="zh-CN" altLang="en-US"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defTabSz="685800" rtl="0" eaLnBrk="1" latinLnBrk="0" hangingPunct="1">
                        <a:buNone/>
                      </a:pPr>
                      <a:r>
                        <a:rPr lang="zh-CN" sz="1600" kern="1200" dirty="0">
                          <a:latin typeface="微软雅黑" panose="020B0503020204020204" charset="-122"/>
                          <a:ea typeface="微软雅黑" panose="020B0503020204020204" charset="-122"/>
                          <a:cs typeface="微软雅黑" panose="020B0503020204020204" charset="-122"/>
                          <a:sym typeface="+mn-ea"/>
                        </a:rPr>
                        <a:t>2台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zh-CN" altLang="en-US" sz="1600" dirty="0">
                          <a:latin typeface="微软雅黑" panose="020B0503020204020204" charset="-122"/>
                          <a:ea typeface="微软雅黑" panose="020B0503020204020204" charset="-122"/>
                          <a:cs typeface="微软雅黑" panose="020B0503020204020204" charset="-122"/>
                          <a:sym typeface="+mn-ea"/>
                        </a:rPr>
                        <a:t>美国 </a:t>
                      </a:r>
                      <a:r>
                        <a:rPr lang="en-US" altLang="zh-CN" sz="1600" dirty="0" err="1">
                          <a:latin typeface="微软雅黑" panose="020B0503020204020204" charset="-122"/>
                          <a:ea typeface="微软雅黑" panose="020B0503020204020204" charset="-122"/>
                          <a:cs typeface="微软雅黑" panose="020B0503020204020204" charset="-122"/>
                          <a:sym typeface="+mn-ea"/>
                        </a:rPr>
                        <a:t>Arbin</a:t>
                      </a:r>
                      <a:r>
                        <a:rPr lang="en-US" altLang="zh-CN" sz="1600" dirty="0">
                          <a:latin typeface="微软雅黑" panose="020B0503020204020204" charset="-122"/>
                          <a:ea typeface="微软雅黑" panose="020B0503020204020204" charset="-122"/>
                          <a:cs typeface="微软雅黑" panose="020B0503020204020204" charset="-122"/>
                          <a:sym typeface="+mn-ea"/>
                        </a:rPr>
                        <a:t> Instruments</a:t>
                      </a:r>
                      <a:endParaRPr lang="en-US" altLang="zh-CN" sz="1600" b="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defTabSz="685800" rtl="0" eaLnBrk="1" latinLnBrk="0" hangingPunct="1">
                        <a:buNone/>
                      </a:pPr>
                      <a:r>
                        <a:rPr lang="en-US" sz="1600" kern="1200">
                          <a:latin typeface="微软雅黑" panose="020B0503020204020204" charset="-122"/>
                          <a:ea typeface="微软雅黑" panose="020B0503020204020204" charset="-122"/>
                          <a:cs typeface="微软雅黑" panose="020B0503020204020204" charset="-122"/>
                          <a:sym typeface="+mn-ea"/>
                        </a:rPr>
                        <a:t>10V5A</a:t>
                      </a:r>
                      <a:endParaRPr lang="en-US" altLang="en-US" sz="1600" b="0" kern="120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defTabSz="685800" rtl="0" eaLnBrk="1" latinLnBrk="0" hangingPunct="1">
                        <a:buNone/>
                      </a:pPr>
                      <a:r>
                        <a:rPr lang="zh-CN" sz="1600" kern="1200">
                          <a:latin typeface="微软雅黑" panose="020B0503020204020204" charset="-122"/>
                          <a:ea typeface="微软雅黑" panose="020B0503020204020204" charset="-122"/>
                          <a:cs typeface="微软雅黑" panose="020B0503020204020204" charset="-122"/>
                          <a:sym typeface="+mn-ea"/>
                        </a:rPr>
                        <a:t>容量、漏电流、循环</a:t>
                      </a:r>
                      <a:r>
                        <a:rPr lang="zh-CN" sz="1600" kern="1200" dirty="0">
                          <a:latin typeface="微软雅黑" panose="020B0503020204020204" charset="-122"/>
                          <a:ea typeface="微软雅黑" panose="020B0503020204020204" charset="-122"/>
                          <a:cs typeface="微软雅黑" panose="020B0503020204020204" charset="-122"/>
                          <a:sym typeface="+mn-ea"/>
                        </a:rPr>
                        <a:t>特性</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lnB w="28575" cmpd="sng">
                      <a:solidFill>
                        <a:srgbClr val="0070C0"/>
                      </a:solidFill>
                      <a:prstDash val="solid"/>
                    </a:lnB>
                    <a:solidFill>
                      <a:schemeClr val="accent1">
                        <a:lumMod val="20000"/>
                        <a:lumOff val="80000"/>
                      </a:schemeClr>
                    </a:solidFill>
                  </a:tcPr>
                </a:tc>
              </a:tr>
            </a:tbl>
          </a:graphicData>
        </a:graphic>
      </p:graphicFrame>
      <p:pic>
        <p:nvPicPr>
          <p:cNvPr id="10" name="图片 9"/>
          <p:cNvPicPr/>
          <p:nvPr/>
        </p:nvPicPr>
        <p:blipFill>
          <a:blip r:embed="rId7" cstate="screen"/>
          <a:srcRect l="4844" t="4087" r="7071" b="1218"/>
          <a:stretch>
            <a:fillRect/>
          </a:stretch>
        </p:blipFill>
        <p:spPr>
          <a:xfrm flipH="1">
            <a:off x="9973310" y="2160905"/>
            <a:ext cx="1410970" cy="999490"/>
          </a:xfrm>
          <a:prstGeom prst="rect">
            <a:avLst/>
          </a:prstGeom>
        </p:spPr>
      </p:pic>
      <p:pic>
        <p:nvPicPr>
          <p:cNvPr id="11" name="图片 10"/>
          <p:cNvPicPr/>
          <p:nvPr/>
        </p:nvPicPr>
        <p:blipFill>
          <a:blip r:embed="rId8" cstate="screen"/>
          <a:srcRect l="13119" t="8383" r="10488" b="6973"/>
          <a:stretch>
            <a:fillRect/>
          </a:stretch>
        </p:blipFill>
        <p:spPr>
          <a:xfrm>
            <a:off x="9973310" y="3272790"/>
            <a:ext cx="1410970" cy="999490"/>
          </a:xfrm>
          <a:prstGeom prst="rect">
            <a:avLst/>
          </a:prstGeom>
        </p:spPr>
      </p:pic>
      <p:pic>
        <p:nvPicPr>
          <p:cNvPr id="16" name="Picture 3"/>
          <p:cNvPicPr/>
          <p:nvPr/>
        </p:nvPicPr>
        <p:blipFill>
          <a:blip r:embed="rId9" cstate="screen"/>
          <a:stretch>
            <a:fillRect/>
          </a:stretch>
        </p:blipFill>
        <p:spPr>
          <a:xfrm>
            <a:off x="9973310" y="4368165"/>
            <a:ext cx="1410970" cy="999490"/>
          </a:xfrm>
          <a:prstGeom prst="rect">
            <a:avLst/>
          </a:prstGeom>
          <a:noFill/>
          <a:ln w="9525">
            <a:noFill/>
          </a:ln>
        </p:spPr>
      </p:pic>
      <p:pic>
        <p:nvPicPr>
          <p:cNvPr id="17" name="图片 1"/>
          <p:cNvPicPr/>
          <p:nvPr/>
        </p:nvPicPr>
        <p:blipFill>
          <a:blip r:embed="rId10" cstate="screen"/>
          <a:stretch>
            <a:fillRect/>
          </a:stretch>
        </p:blipFill>
        <p:spPr>
          <a:xfrm>
            <a:off x="9973310" y="5463540"/>
            <a:ext cx="1410970" cy="999490"/>
          </a:xfrm>
          <a:prstGeom prst="rect">
            <a:avLst/>
          </a:prstGeom>
          <a:noFill/>
          <a:ln w="9525">
            <a:noFill/>
          </a:ln>
        </p:spPr>
      </p:pic>
      <p:sp>
        <p:nvSpPr>
          <p:cNvPr id="18"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实验室设备清单</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实验室能力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9" name="表格 8"/>
          <p:cNvGraphicFramePr>
            <a:graphicFrameLocks noGrp="1"/>
          </p:cNvGraphicFramePr>
          <p:nvPr>
            <p:custDataLst>
              <p:tags r:id="rId6"/>
            </p:custDataLst>
          </p:nvPr>
        </p:nvGraphicFramePr>
        <p:xfrm>
          <a:off x="610870" y="1581150"/>
          <a:ext cx="10970260" cy="4916170"/>
        </p:xfrm>
        <a:graphic>
          <a:graphicData uri="http://schemas.openxmlformats.org/drawingml/2006/table">
            <a:tbl>
              <a:tblPr firstRow="1" bandRow="1">
                <a:effectLst>
                  <a:outerShdw blurRad="228600" dist="38100" dir="2700000" algn="tl" rotWithShape="0">
                    <a:prstClr val="black">
                      <a:alpha val="54000"/>
                    </a:prstClr>
                  </a:outerShdw>
                </a:effectLst>
                <a:tableStyleId>{93296810-A885-4BE3-A3E7-6D5BEEA58F35}</a:tableStyleId>
              </a:tblPr>
              <a:tblGrid>
                <a:gridCol w="779780"/>
                <a:gridCol w="1488440"/>
                <a:gridCol w="929005"/>
                <a:gridCol w="1934210"/>
                <a:gridCol w="1567180"/>
                <a:gridCol w="2540000"/>
                <a:gridCol w="1731645"/>
              </a:tblGrid>
              <a:tr h="534670">
                <a:tc>
                  <a:txBody>
                    <a:bodyPr/>
                    <a:p>
                      <a:pPr algn="ctr"/>
                      <a:r>
                        <a:rPr lang="zh-CN" altLang="en-US" sz="1800" dirty="0">
                          <a:latin typeface="微软雅黑" panose="020B0503020204020204" charset="-122"/>
                          <a:ea typeface="微软雅黑" panose="020B0503020204020204" charset="-122"/>
                          <a:cs typeface="微软雅黑" panose="020B0503020204020204" charset="-122"/>
                        </a:rPr>
                        <a:t>序号</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设备名称</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数量</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设备供应商名称</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规格型号</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可进行的实验项目</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设备图片</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r>
              <a:tr h="1095375">
                <a:tc>
                  <a:txBody>
                    <a:bodyPr/>
                    <a:p>
                      <a:pPr marL="0" indent="0" algn="ctr">
                        <a:buNone/>
                      </a:pPr>
                      <a:r>
                        <a:rPr lang="en-US" altLang="en-US" sz="1600" dirty="0">
                          <a:latin typeface="微软雅黑" panose="020B0503020204020204" charset="-122"/>
                          <a:ea typeface="微软雅黑" panose="020B0503020204020204" charset="-122"/>
                          <a:cs typeface="微软雅黑" panose="020B0503020204020204" charset="-122"/>
                        </a:rPr>
                        <a:t>5</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9525" marR="9525" marT="9525" marB="3429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高低温交变湿热试验箱</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1台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常州华夏环境试验设备有限公司</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en-US" sz="1600" kern="1200">
                          <a:latin typeface="微软雅黑" panose="020B0503020204020204" charset="-122"/>
                          <a:ea typeface="微软雅黑" panose="020B0503020204020204" charset="-122"/>
                          <a:cs typeface="微软雅黑" panose="020B0503020204020204" charset="-122"/>
                        </a:rPr>
                        <a:t>GDJS-150C</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高</a:t>
                      </a:r>
                      <a:r>
                        <a:rPr lang="zh-CN" sz="1600" kern="1200">
                          <a:latin typeface="微软雅黑" panose="020B0503020204020204" charset="-122"/>
                          <a:ea typeface="微软雅黑" panose="020B0503020204020204" charset="-122"/>
                          <a:cs typeface="微软雅黑" panose="020B0503020204020204" charset="-122"/>
                        </a:rPr>
                        <a:t>低温特性、稳态</a:t>
                      </a:r>
                      <a:r>
                        <a:rPr lang="zh-CN" sz="1600" kern="1200" dirty="0">
                          <a:latin typeface="微软雅黑" panose="020B0503020204020204" charset="-122"/>
                          <a:ea typeface="微软雅黑" panose="020B0503020204020204" charset="-122"/>
                          <a:cs typeface="微软雅黑" panose="020B0503020204020204" charset="-122"/>
                        </a:rPr>
                        <a:t>湿热特性</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40000"/>
                        <a:lumOff val="60000"/>
                      </a:schemeClr>
                    </a:solidFill>
                  </a:tcPr>
                </a:tc>
              </a:tr>
              <a:tr h="1095375">
                <a:tc>
                  <a:txBody>
                    <a:bodyPr/>
                    <a:p>
                      <a:pPr marL="0" indent="0" algn="ctr" defTabSz="685800" rtl="0" eaLnBrk="1" latinLnBrk="0" hangingPunct="1">
                        <a:buNone/>
                      </a:pPr>
                      <a:r>
                        <a:rPr lang="en-US" sz="1600" kern="1200" dirty="0">
                          <a:latin typeface="微软雅黑" panose="020B0503020204020204" charset="-122"/>
                          <a:ea typeface="微软雅黑" panose="020B0503020204020204" charset="-122"/>
                          <a:cs typeface="微软雅黑" panose="020B0503020204020204" charset="-122"/>
                        </a:rPr>
                        <a:t>6</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zh-CN" altLang="en-US" sz="1600" kern="1200">
                          <a:latin typeface="微软雅黑" panose="020B0503020204020204" charset="-122"/>
                          <a:ea typeface="微软雅黑" panose="020B0503020204020204" charset="-122"/>
                          <a:cs typeface="微软雅黑" panose="020B0503020204020204" charset="-122"/>
                        </a:rPr>
                        <a:t>电池重物冲击试验机</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en-US" altLang="en-US" sz="1600" kern="1200" dirty="0">
                          <a:latin typeface="微软雅黑" panose="020B0503020204020204" charset="-122"/>
                          <a:ea typeface="微软雅黑" panose="020B0503020204020204" charset="-122"/>
                          <a:cs typeface="微软雅黑" panose="020B0503020204020204" charset="-122"/>
                        </a:rPr>
                        <a:t>1</a:t>
                      </a:r>
                      <a:r>
                        <a:rPr lang="zh-CN" altLang="en-US" sz="1600" kern="1200" dirty="0">
                          <a:latin typeface="微软雅黑" panose="020B0503020204020204" charset="-122"/>
                          <a:ea typeface="微软雅黑" panose="020B0503020204020204" charset="-122"/>
                          <a:cs typeface="微软雅黑" panose="020B0503020204020204" charset="-122"/>
                        </a:rPr>
                        <a:t>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sym typeface="+mn-ea"/>
                        </a:rPr>
                        <a:t>东莞</a:t>
                      </a:r>
                      <a:r>
                        <a:rPr lang="en-US" altLang="en-US" sz="1600" kern="1200" dirty="0" err="1">
                          <a:latin typeface="微软雅黑" panose="020B0503020204020204" charset="-122"/>
                          <a:ea typeface="微软雅黑" panose="020B0503020204020204" charset="-122"/>
                          <a:cs typeface="微软雅黑" panose="020B0503020204020204" charset="-122"/>
                          <a:sym typeface="+mn-ea"/>
                        </a:rPr>
                        <a:t>高鑫检测设备有限公司</a:t>
                      </a:r>
                      <a:endParaRPr lang="en-US" altLang="en-US" sz="1600" b="0" kern="120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20000"/>
                        <a:lumOff val="80000"/>
                      </a:schemeClr>
                    </a:solidFill>
                  </a:tcPr>
                </a:tc>
                <a:tc>
                  <a:txBody>
                    <a:bodyPr/>
                    <a:p>
                      <a:pPr marL="71755" indent="0" algn="ctr">
                        <a:buNone/>
                      </a:pPr>
                      <a:r>
                        <a:rPr lang="en-US" altLang="en-US" sz="1600" kern="1200" dirty="0">
                          <a:latin typeface="微软雅黑" panose="020B0503020204020204" charset="-122"/>
                          <a:ea typeface="微软雅黑" panose="020B0503020204020204" charset="-122"/>
                          <a:cs typeface="微软雅黑" panose="020B0503020204020204" charset="-122"/>
                        </a:rPr>
                        <a:t>GX-5066</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sym typeface="+mn-ea"/>
                        </a:rPr>
                        <a:t>安全性能测试</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20000"/>
                        <a:lumOff val="8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20000"/>
                        <a:lumOff val="80000"/>
                      </a:schemeClr>
                    </a:solidFill>
                  </a:tcPr>
                </a:tc>
              </a:tr>
              <a:tr h="1095375">
                <a:tc>
                  <a:txBody>
                    <a:bodyPr/>
                    <a:p>
                      <a:pPr marL="0" indent="0" algn="ctr" defTabSz="685800" rtl="0" eaLnBrk="1" latinLnBrk="0" hangingPunct="1">
                        <a:buNone/>
                      </a:pPr>
                      <a:r>
                        <a:rPr lang="en-US" altLang="en-US" sz="1600" kern="1200" dirty="0">
                          <a:latin typeface="微软雅黑" panose="020B0503020204020204" charset="-122"/>
                          <a:ea typeface="微软雅黑" panose="020B0503020204020204" charset="-122"/>
                          <a:cs typeface="微软雅黑" panose="020B0503020204020204" charset="-122"/>
                        </a:rPr>
                        <a:t>7</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altLang="en-US" sz="1600" b="0" kern="1200">
                          <a:solidFill>
                            <a:srgbClr val="000000"/>
                          </a:solidFill>
                          <a:latin typeface="微软雅黑" panose="020B0503020204020204" charset="-122"/>
                          <a:ea typeface="微软雅黑" panose="020B0503020204020204" charset="-122"/>
                          <a:cs typeface="微软雅黑" panose="020B0503020204020204" charset="-122"/>
                        </a:rPr>
                        <a:t>低温试验箱</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en-US" altLang="zh-CN" sz="1600" b="0" kern="1200">
                          <a:solidFill>
                            <a:srgbClr val="000000"/>
                          </a:solidFill>
                          <a:latin typeface="微软雅黑" panose="020B0503020204020204" charset="-122"/>
                          <a:ea typeface="微软雅黑" panose="020B0503020204020204" charset="-122"/>
                          <a:cs typeface="微软雅黑" panose="020B0503020204020204" charset="-122"/>
                        </a:rPr>
                        <a:t>3</a:t>
                      </a:r>
                      <a:r>
                        <a:rPr lang="zh-CN" altLang="en-US" sz="1600" b="0" kern="1200">
                          <a:solidFill>
                            <a:srgbClr val="000000"/>
                          </a:solidFill>
                          <a:latin typeface="微软雅黑" panose="020B0503020204020204" charset="-122"/>
                          <a:ea typeface="微软雅黑" panose="020B0503020204020204" charset="-122"/>
                          <a:cs typeface="微软雅黑" panose="020B0503020204020204" charset="-122"/>
                        </a:rPr>
                        <a:t>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marR="0" indent="0" algn="ctr" defTabSz="685800" rtl="0" eaLnBrk="1" fontAlgn="auto" latinLnBrk="0" hangingPunct="1">
                        <a:lnSpc>
                          <a:spcPct val="100000"/>
                        </a:lnSpc>
                        <a:spcBef>
                          <a:spcPts val="0"/>
                        </a:spcBef>
                        <a:spcAft>
                          <a:spcPts val="0"/>
                        </a:spcAft>
                        <a:buClrTx/>
                        <a:buSzTx/>
                        <a:buFontTx/>
                        <a:buNone/>
                        <a:defRPr/>
                      </a:pPr>
                      <a:r>
                        <a:rPr lang="zh-CN" altLang="en-US" sz="1600" kern="1200">
                          <a:latin typeface="微软雅黑" panose="020B0503020204020204" charset="-122"/>
                          <a:ea typeface="微软雅黑" panose="020B0503020204020204" charset="-122"/>
                          <a:cs typeface="微软雅黑" panose="020B0503020204020204" charset="-122"/>
                        </a:rPr>
                        <a:t>常州华夏环境试验设备有限公司</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en-US" altLang="en-US" sz="1600" b="0" kern="1200">
                          <a:solidFill>
                            <a:srgbClr val="000000"/>
                          </a:solidFill>
                          <a:latin typeface="微软雅黑" panose="020B0503020204020204" charset="-122"/>
                          <a:ea typeface="微软雅黑" panose="020B0503020204020204" charset="-122"/>
                          <a:cs typeface="微软雅黑" panose="020B0503020204020204" charset="-122"/>
                        </a:rPr>
                        <a:t>DW-150C</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altLang="en-US" sz="1600" b="0" kern="1200">
                          <a:solidFill>
                            <a:srgbClr val="000000"/>
                          </a:solidFill>
                          <a:latin typeface="微软雅黑" panose="020B0503020204020204" charset="-122"/>
                          <a:ea typeface="微软雅黑" panose="020B0503020204020204" charset="-122"/>
                          <a:cs typeface="微软雅黑" panose="020B0503020204020204" charset="-122"/>
                        </a:rPr>
                        <a:t>高低温特性</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40000"/>
                        <a:lumOff val="60000"/>
                      </a:schemeClr>
                    </a:solidFill>
                  </a:tcPr>
                </a:tc>
              </a:tr>
              <a:tr h="1095375">
                <a:tc>
                  <a:txBody>
                    <a:bodyPr/>
                    <a:p>
                      <a:pPr marL="0" indent="0" algn="ctr" defTabSz="685800" rtl="0" eaLnBrk="1" latinLnBrk="0" hangingPunct="1">
                        <a:buNone/>
                      </a:pPr>
                      <a:r>
                        <a:rPr lang="en-US" altLang="en-US" sz="1600" kern="1200" dirty="0">
                          <a:latin typeface="微软雅黑" panose="020B0503020204020204" charset="-122"/>
                          <a:ea typeface="微软雅黑" panose="020B0503020204020204" charset="-122"/>
                          <a:cs typeface="微软雅黑" panose="020B0503020204020204" charset="-122"/>
                        </a:rPr>
                        <a:t>8</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zh-CN" altLang="en-US" sz="1600" b="0" kern="1200">
                          <a:solidFill>
                            <a:srgbClr val="000000"/>
                          </a:solidFill>
                          <a:latin typeface="微软雅黑" panose="020B0503020204020204" charset="-122"/>
                          <a:ea typeface="微软雅黑" panose="020B0503020204020204" charset="-122"/>
                          <a:cs typeface="微软雅黑" panose="020B0503020204020204" charset="-122"/>
                        </a:rPr>
                        <a:t>多路数据记录仪</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en-US" altLang="zh-CN" sz="1600" b="0" kern="120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600" b="0" kern="1200">
                          <a:solidFill>
                            <a:srgbClr val="000000"/>
                          </a:solidFill>
                          <a:latin typeface="微软雅黑" panose="020B0503020204020204" charset="-122"/>
                          <a:ea typeface="微软雅黑" panose="020B0503020204020204" charset="-122"/>
                          <a:cs typeface="微软雅黑" panose="020B0503020204020204" charset="-122"/>
                        </a:rPr>
                        <a:t>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zh-CN" altLang="en-US" sz="1600" b="0" kern="1200">
                          <a:solidFill>
                            <a:srgbClr val="000000"/>
                          </a:solidFill>
                          <a:latin typeface="微软雅黑" panose="020B0503020204020204" charset="-122"/>
                          <a:ea typeface="微软雅黑" panose="020B0503020204020204" charset="-122"/>
                          <a:cs typeface="微软雅黑" panose="020B0503020204020204" charset="-122"/>
                        </a:rPr>
                        <a:t>深圳市拓普瑞电子有限公司</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en-US" altLang="en-US" sz="1600" b="0" kern="1200">
                          <a:solidFill>
                            <a:srgbClr val="000000"/>
                          </a:solidFill>
                          <a:latin typeface="微软雅黑" panose="020B0503020204020204" charset="-122"/>
                          <a:ea typeface="微软雅黑" panose="020B0503020204020204" charset="-122"/>
                          <a:cs typeface="微软雅黑" panose="020B0503020204020204" charset="-122"/>
                        </a:rPr>
                        <a:t>TP700</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zh-CN" altLang="en-US" sz="1600" b="0" kern="1200">
                          <a:solidFill>
                            <a:srgbClr val="000000"/>
                          </a:solidFill>
                          <a:latin typeface="微软雅黑" panose="020B0503020204020204" charset="-122"/>
                          <a:ea typeface="微软雅黑" panose="020B0503020204020204" charset="-122"/>
                          <a:cs typeface="微软雅黑" panose="020B0503020204020204" charset="-122"/>
                        </a:rPr>
                        <a:t>温度测试</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lnB w="28575" cmpd="sng">
                      <a:solidFill>
                        <a:srgbClr val="0070C0"/>
                      </a:solidFill>
                      <a:prstDash val="solid"/>
                    </a:lnB>
                    <a:solidFill>
                      <a:schemeClr val="accent1">
                        <a:lumMod val="20000"/>
                        <a:lumOff val="80000"/>
                      </a:schemeClr>
                    </a:solidFill>
                  </a:tcPr>
                </a:tc>
              </a:tr>
            </a:tbl>
          </a:graphicData>
        </a:graphic>
      </p:graphicFrame>
      <p:pic>
        <p:nvPicPr>
          <p:cNvPr id="5" name="Picture 2" descr="C:\Users\Administrator\Desktop\高低温交变湿热箱.png"/>
          <p:cNvPicPr>
            <a:picLocks noChangeAspect="1" noChangeArrowheads="1"/>
          </p:cNvPicPr>
          <p:nvPr/>
        </p:nvPicPr>
        <p:blipFill>
          <a:blip r:embed="rId7"/>
          <a:srcRect/>
          <a:stretch>
            <a:fillRect/>
          </a:stretch>
        </p:blipFill>
        <p:spPr bwMode="auto">
          <a:xfrm>
            <a:off x="10316210" y="2148205"/>
            <a:ext cx="784225" cy="977265"/>
          </a:xfrm>
          <a:prstGeom prst="rect">
            <a:avLst/>
          </a:prstGeom>
          <a:noFill/>
        </p:spPr>
      </p:pic>
      <p:pic>
        <p:nvPicPr>
          <p:cNvPr id="12" name="Picture 3" descr="C:\Users\Administrator\Desktop\冲击试验机3.png"/>
          <p:cNvPicPr>
            <a:picLocks noChangeAspect="1" noChangeArrowheads="1"/>
          </p:cNvPicPr>
          <p:nvPr/>
        </p:nvPicPr>
        <p:blipFill>
          <a:blip r:embed="rId8"/>
          <a:srcRect/>
          <a:stretch>
            <a:fillRect/>
          </a:stretch>
        </p:blipFill>
        <p:spPr bwMode="auto">
          <a:xfrm>
            <a:off x="10316210" y="3270250"/>
            <a:ext cx="784225" cy="970280"/>
          </a:xfrm>
          <a:prstGeom prst="rect">
            <a:avLst/>
          </a:prstGeom>
          <a:noFill/>
        </p:spPr>
      </p:pic>
      <p:pic>
        <p:nvPicPr>
          <p:cNvPr id="18" name="图片 17" descr="低温试验箱.png"/>
          <p:cNvPicPr>
            <a:picLocks noChangeAspect="1"/>
          </p:cNvPicPr>
          <p:nvPr/>
        </p:nvPicPr>
        <p:blipFill>
          <a:blip r:embed="rId9"/>
          <a:stretch>
            <a:fillRect/>
          </a:stretch>
        </p:blipFill>
        <p:spPr>
          <a:xfrm>
            <a:off x="10316210" y="4385310"/>
            <a:ext cx="783590" cy="922655"/>
          </a:xfrm>
          <a:prstGeom prst="rect">
            <a:avLst/>
          </a:prstGeom>
        </p:spPr>
      </p:pic>
      <p:pic>
        <p:nvPicPr>
          <p:cNvPr id="19" name="图片 18" descr="c870a6bf0a263dcf84e502c4e881749.jpg"/>
          <p:cNvPicPr>
            <a:picLocks noChangeAspect="1"/>
          </p:cNvPicPr>
          <p:nvPr/>
        </p:nvPicPr>
        <p:blipFill>
          <a:blip r:embed="rId10" cstate="print"/>
          <a:stretch>
            <a:fillRect/>
          </a:stretch>
        </p:blipFill>
        <p:spPr>
          <a:xfrm>
            <a:off x="10307320" y="5583555"/>
            <a:ext cx="815975" cy="721995"/>
          </a:xfrm>
          <a:prstGeom prst="rect">
            <a:avLst/>
          </a:prstGeom>
        </p:spPr>
      </p:pic>
      <p:sp>
        <p:nvSpPr>
          <p:cNvPr id="21"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2"/>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741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8060"/>
            <a:ext cx="4696460"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实验室设备清单</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实验室能力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9" name="表格 8"/>
          <p:cNvGraphicFramePr>
            <a:graphicFrameLocks noGrp="1"/>
          </p:cNvGraphicFramePr>
          <p:nvPr>
            <p:custDataLst>
              <p:tags r:id="rId6"/>
            </p:custDataLst>
          </p:nvPr>
        </p:nvGraphicFramePr>
        <p:xfrm>
          <a:off x="610870" y="1581150"/>
          <a:ext cx="10970260" cy="4916170"/>
        </p:xfrm>
        <a:graphic>
          <a:graphicData uri="http://schemas.openxmlformats.org/drawingml/2006/table">
            <a:tbl>
              <a:tblPr firstRow="1" bandRow="1">
                <a:effectLst>
                  <a:outerShdw blurRad="228600" dist="38100" dir="2700000" algn="tl" rotWithShape="0">
                    <a:prstClr val="black">
                      <a:alpha val="54000"/>
                    </a:prstClr>
                  </a:outerShdw>
                </a:effectLst>
                <a:tableStyleId>{93296810-A885-4BE3-A3E7-6D5BEEA58F35}</a:tableStyleId>
              </a:tblPr>
              <a:tblGrid>
                <a:gridCol w="779780"/>
                <a:gridCol w="1488440"/>
                <a:gridCol w="929005"/>
                <a:gridCol w="1934210"/>
                <a:gridCol w="1567180"/>
                <a:gridCol w="2540000"/>
                <a:gridCol w="1731645"/>
              </a:tblGrid>
              <a:tr h="534670">
                <a:tc>
                  <a:txBody>
                    <a:bodyPr/>
                    <a:p>
                      <a:pPr algn="ctr"/>
                      <a:r>
                        <a:rPr lang="zh-CN" altLang="en-US" sz="1800" dirty="0">
                          <a:latin typeface="微软雅黑" panose="020B0503020204020204" charset="-122"/>
                          <a:ea typeface="微软雅黑" panose="020B0503020204020204" charset="-122"/>
                          <a:cs typeface="微软雅黑" panose="020B0503020204020204" charset="-122"/>
                        </a:rPr>
                        <a:t>序号</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设备名称</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数量</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设备供应商名称</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规格型号</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可进行的实验项目</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c>
                  <a:txBody>
                    <a:bodyPr/>
                    <a:p>
                      <a:pPr algn="ctr"/>
                      <a:r>
                        <a:rPr lang="zh-CN" altLang="en-US" sz="1800" dirty="0">
                          <a:latin typeface="微软雅黑" panose="020B0503020204020204" charset="-122"/>
                          <a:ea typeface="微软雅黑" panose="020B0503020204020204" charset="-122"/>
                          <a:cs typeface="微软雅黑" panose="020B0503020204020204" charset="-122"/>
                        </a:rPr>
                        <a:t>设备图片</a:t>
                      </a:r>
                      <a:endParaRPr lang="zh-CN" altLang="en-US" sz="18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rgbClr val="0070C0"/>
                    </a:solidFill>
                  </a:tcPr>
                </a:tc>
              </a:tr>
              <a:tr h="1095375">
                <a:tc>
                  <a:txBody>
                    <a:bodyPr/>
                    <a:p>
                      <a:pPr marL="0" indent="0" algn="ctr">
                        <a:buNone/>
                      </a:pPr>
                      <a:r>
                        <a:rPr lang="en-US" altLang="en-US" sz="1600">
                          <a:latin typeface="微软雅黑" panose="020B0503020204020204" charset="-122"/>
                          <a:ea typeface="微软雅黑" panose="020B0503020204020204" charset="-122"/>
                          <a:cs typeface="微软雅黑" panose="020B0503020204020204" charset="-122"/>
                        </a:rPr>
                        <a:t>9</a:t>
                      </a:r>
                      <a:endParaRPr lang="en-US" altLang="en-US" sz="1600" b="0" dirty="0">
                        <a:solidFill>
                          <a:srgbClr val="000000"/>
                        </a:solidFill>
                        <a:latin typeface="微软雅黑" panose="020B0503020204020204" charset="-122"/>
                        <a:ea typeface="微软雅黑" panose="020B0503020204020204" charset="-122"/>
                        <a:cs typeface="微软雅黑" panose="020B0503020204020204" charset="-122"/>
                      </a:endParaRPr>
                    </a:p>
                  </a:txBody>
                  <a:tcPr marL="9525" marR="9525" marT="9525" marB="3429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高低温交变湿热试验箱</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1台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常州华夏环境试验设备有限公司</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en-US" sz="1600" kern="1200" dirty="0">
                          <a:latin typeface="微软雅黑" panose="020B0503020204020204" charset="-122"/>
                          <a:ea typeface="微软雅黑" panose="020B0503020204020204" charset="-122"/>
                          <a:cs typeface="微软雅黑" panose="020B0503020204020204" charset="-122"/>
                        </a:rPr>
                        <a:t>GDJS-150</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sz="1600" kern="1200" dirty="0">
                          <a:latin typeface="微软雅黑" panose="020B0503020204020204" charset="-122"/>
                          <a:ea typeface="微软雅黑" panose="020B0503020204020204" charset="-122"/>
                          <a:cs typeface="微软雅黑" panose="020B0503020204020204" charset="-122"/>
                        </a:rPr>
                        <a:t>高</a:t>
                      </a:r>
                      <a:r>
                        <a:rPr lang="zh-CN" sz="1600" kern="1200">
                          <a:latin typeface="微软雅黑" panose="020B0503020204020204" charset="-122"/>
                          <a:ea typeface="微软雅黑" panose="020B0503020204020204" charset="-122"/>
                          <a:cs typeface="微软雅黑" panose="020B0503020204020204" charset="-122"/>
                        </a:rPr>
                        <a:t>低温特性、稳态</a:t>
                      </a:r>
                      <a:r>
                        <a:rPr lang="zh-CN" sz="1600" kern="1200" dirty="0">
                          <a:latin typeface="微软雅黑" panose="020B0503020204020204" charset="-122"/>
                          <a:ea typeface="微软雅黑" panose="020B0503020204020204" charset="-122"/>
                          <a:cs typeface="微软雅黑" panose="020B0503020204020204" charset="-122"/>
                        </a:rPr>
                        <a:t>湿热特性</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40000"/>
                        <a:lumOff val="60000"/>
                      </a:schemeClr>
                    </a:solidFill>
                  </a:tcPr>
                </a:tc>
              </a:tr>
              <a:tr h="1095375">
                <a:tc>
                  <a:txBody>
                    <a:bodyPr/>
                    <a:p>
                      <a:pPr marL="0" indent="0" algn="ctr" defTabSz="685800" rtl="0" eaLnBrk="1" latinLnBrk="0" hangingPunct="1">
                        <a:buNone/>
                      </a:pPr>
                      <a:r>
                        <a:rPr lang="en-US" sz="1600" kern="1200">
                          <a:latin typeface="微软雅黑" panose="020B0503020204020204" charset="-122"/>
                          <a:ea typeface="微软雅黑" panose="020B0503020204020204" charset="-122"/>
                          <a:cs typeface="微软雅黑" panose="020B0503020204020204" charset="-122"/>
                        </a:rPr>
                        <a:t>10</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rPr>
                        <a:t>振动试验台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en-US" altLang="en-US" sz="1600" kern="1200" dirty="0">
                          <a:latin typeface="微软雅黑" panose="020B0503020204020204" charset="-122"/>
                          <a:ea typeface="微软雅黑" panose="020B0503020204020204" charset="-122"/>
                          <a:cs typeface="微软雅黑" panose="020B0503020204020204" charset="-122"/>
                        </a:rPr>
                        <a:t>1</a:t>
                      </a:r>
                      <a:r>
                        <a:rPr lang="zh-CN" altLang="en-US" sz="1600" kern="1200" dirty="0">
                          <a:latin typeface="微软雅黑" panose="020B0503020204020204" charset="-122"/>
                          <a:ea typeface="微软雅黑" panose="020B0503020204020204" charset="-122"/>
                          <a:cs typeface="微软雅黑" panose="020B0503020204020204" charset="-122"/>
                        </a:rPr>
                        <a:t>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rPr>
                        <a:t>东莞</a:t>
                      </a:r>
                      <a:r>
                        <a:rPr lang="en-US" altLang="en-US" sz="1600" kern="1200" dirty="0" err="1">
                          <a:latin typeface="微软雅黑" panose="020B0503020204020204" charset="-122"/>
                          <a:ea typeface="微软雅黑" panose="020B0503020204020204" charset="-122"/>
                          <a:cs typeface="微软雅黑" panose="020B0503020204020204" charset="-122"/>
                        </a:rPr>
                        <a:t>高鑫检测设备有限公司</a:t>
                      </a:r>
                      <a:endParaRPr lang="en-US" altLang="en-US" sz="1600" b="0" kern="1200" dirty="0" err="1">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en-US" altLang="en-US" sz="1600" kern="1200">
                          <a:latin typeface="微软雅黑" panose="020B0503020204020204" charset="-122"/>
                          <a:ea typeface="微软雅黑" panose="020B0503020204020204" charset="-122"/>
                          <a:cs typeface="微软雅黑" panose="020B0503020204020204" charset="-122"/>
                        </a:rPr>
                        <a:t>GX-600</a:t>
                      </a:r>
                      <a:endParaRPr lang="en-US"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rPr>
                        <a:t>振动测试</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20000"/>
                        <a:lumOff val="8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20000"/>
                        <a:lumOff val="80000"/>
                      </a:schemeClr>
                    </a:solidFill>
                  </a:tcPr>
                </a:tc>
              </a:tr>
              <a:tr h="1095375">
                <a:tc>
                  <a:txBody>
                    <a:bodyPr/>
                    <a:p>
                      <a:pPr marL="0" indent="0" algn="ctr" defTabSz="685800" rtl="0" eaLnBrk="1" latinLnBrk="0" hangingPunct="1">
                        <a:buNone/>
                      </a:pPr>
                      <a:r>
                        <a:rPr lang="en-US" altLang="en-US" sz="1600" kern="1200">
                          <a:latin typeface="微软雅黑" panose="020B0503020204020204" charset="-122"/>
                          <a:ea typeface="微软雅黑" panose="020B0503020204020204" charset="-122"/>
                          <a:cs typeface="微软雅黑" panose="020B0503020204020204" charset="-122"/>
                        </a:rPr>
                        <a:t>11</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altLang="en-US" sz="1600" kern="1200">
                          <a:latin typeface="微软雅黑" panose="020B0503020204020204" charset="-122"/>
                          <a:ea typeface="微软雅黑" panose="020B0503020204020204" charset="-122"/>
                          <a:cs typeface="微软雅黑" panose="020B0503020204020204" charset="-122"/>
                          <a:sym typeface="+mn-ea"/>
                        </a:rPr>
                        <a:t>振动试验台</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40000"/>
                        <a:lumOff val="60000"/>
                      </a:schemeClr>
                    </a:solidFill>
                  </a:tcPr>
                </a:tc>
                <a:tc>
                  <a:txBody>
                    <a:bodyPr/>
                    <a:p>
                      <a:pPr marL="71755" indent="0" algn="ctr">
                        <a:buNone/>
                      </a:pPr>
                      <a:r>
                        <a:rPr lang="en-US" altLang="en-US" sz="1600" kern="1200" dirty="0">
                          <a:latin typeface="微软雅黑" panose="020B0503020204020204" charset="-122"/>
                          <a:ea typeface="微软雅黑" panose="020B0503020204020204" charset="-122"/>
                          <a:cs typeface="微软雅黑" panose="020B0503020204020204" charset="-122"/>
                        </a:rPr>
                        <a:t>1</a:t>
                      </a:r>
                      <a:r>
                        <a:rPr lang="zh-CN" altLang="en-US" sz="1600" kern="1200" dirty="0">
                          <a:latin typeface="微软雅黑" panose="020B0503020204020204" charset="-122"/>
                          <a:ea typeface="微软雅黑" panose="020B0503020204020204" charset="-122"/>
                          <a:cs typeface="微软雅黑" panose="020B0503020204020204" charset="-122"/>
                        </a:rPr>
                        <a:t>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rPr>
                        <a:t>航天希尔</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en-US" altLang="en-US" sz="1600" kern="1200" dirty="0">
                          <a:latin typeface="微软雅黑" panose="020B0503020204020204" charset="-122"/>
                          <a:ea typeface="微软雅黑" panose="020B0503020204020204" charset="-122"/>
                          <a:cs typeface="微软雅黑" panose="020B0503020204020204" charset="-122"/>
                        </a:rPr>
                        <a:t>DRC-1</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solidFill>
                      <a:schemeClr val="accent1">
                        <a:lumMod val="40000"/>
                        <a:lumOff val="6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sym typeface="+mn-ea"/>
                        </a:rPr>
                        <a:t>振动测试</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solidFill>
                      <a:schemeClr val="accent1">
                        <a:lumMod val="40000"/>
                        <a:lumOff val="6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solidFill>
                      <a:schemeClr val="accent1">
                        <a:lumMod val="40000"/>
                        <a:lumOff val="60000"/>
                      </a:schemeClr>
                    </a:solidFill>
                  </a:tcPr>
                </a:tc>
              </a:tr>
              <a:tr h="1095375">
                <a:tc>
                  <a:txBody>
                    <a:bodyPr/>
                    <a:p>
                      <a:pPr marL="0" indent="0" algn="ctr" defTabSz="685800" rtl="0" eaLnBrk="1" latinLnBrk="0" hangingPunct="1">
                        <a:buNone/>
                      </a:pPr>
                      <a:r>
                        <a:rPr lang="en-US" altLang="en-US" sz="1600" kern="1200">
                          <a:latin typeface="微软雅黑" panose="020B0503020204020204" charset="-122"/>
                          <a:ea typeface="微软雅黑" panose="020B0503020204020204" charset="-122"/>
                          <a:cs typeface="微软雅黑" panose="020B0503020204020204" charset="-122"/>
                        </a:rPr>
                        <a:t>12</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zh-CN" altLang="en-US" sz="1600" kern="1200">
                          <a:latin typeface="微软雅黑" panose="020B0503020204020204" charset="-122"/>
                          <a:ea typeface="微软雅黑" panose="020B0503020204020204" charset="-122"/>
                          <a:cs typeface="微软雅黑" panose="020B0503020204020204" charset="-122"/>
                        </a:rPr>
                        <a:t>针刺挤压一体机</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en-US" altLang="en-US" sz="1600" kern="1200" dirty="0">
                          <a:latin typeface="微软雅黑" panose="020B0503020204020204" charset="-122"/>
                          <a:ea typeface="微软雅黑" panose="020B0503020204020204" charset="-122"/>
                          <a:cs typeface="微软雅黑" panose="020B0503020204020204" charset="-122"/>
                        </a:rPr>
                        <a:t>1</a:t>
                      </a:r>
                      <a:r>
                        <a:rPr lang="zh-CN" altLang="en-US" sz="1600" kern="1200" dirty="0">
                          <a:latin typeface="微软雅黑" panose="020B0503020204020204" charset="-122"/>
                          <a:ea typeface="微软雅黑" panose="020B0503020204020204" charset="-122"/>
                          <a:cs typeface="微软雅黑" panose="020B0503020204020204" charset="-122"/>
                        </a:rPr>
                        <a:t>台</a:t>
                      </a:r>
                      <a:endParaRPr lang="zh-CN"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zh-CN" altLang="en-US" sz="1600" kern="1200" dirty="0">
                          <a:latin typeface="微软雅黑" panose="020B0503020204020204" charset="-122"/>
                          <a:ea typeface="微软雅黑" panose="020B0503020204020204" charset="-122"/>
                          <a:cs typeface="微软雅黑" panose="020B0503020204020204" charset="-122"/>
                          <a:sym typeface="+mn-ea"/>
                        </a:rPr>
                        <a:t>东莞</a:t>
                      </a:r>
                      <a:r>
                        <a:rPr lang="en-US" altLang="en-US" sz="1600" kern="1200" dirty="0" err="1">
                          <a:latin typeface="微软雅黑" panose="020B0503020204020204" charset="-122"/>
                          <a:ea typeface="微软雅黑" panose="020B0503020204020204" charset="-122"/>
                          <a:cs typeface="微软雅黑" panose="020B0503020204020204" charset="-122"/>
                          <a:sym typeface="+mn-ea"/>
                        </a:rPr>
                        <a:t>高鑫检测设备有限公司</a:t>
                      </a:r>
                      <a:endParaRPr lang="en-US" altLang="en-US" sz="1600" b="0" kern="1200" dirty="0" err="1">
                        <a:solidFill>
                          <a:srgbClr val="000000"/>
                        </a:solidFill>
                        <a:latin typeface="微软雅黑" panose="020B0503020204020204" charset="-122"/>
                        <a:ea typeface="微软雅黑" panose="020B0503020204020204" charset="-122"/>
                        <a:cs typeface="微软雅黑" panose="020B0503020204020204" charset="-122"/>
                        <a:sym typeface="+mn-ea"/>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en-US" altLang="en-US" sz="1600" kern="1200" dirty="0">
                          <a:latin typeface="微软雅黑" panose="020B0503020204020204" charset="-122"/>
                          <a:ea typeface="微软雅黑" panose="020B0503020204020204" charset="-122"/>
                          <a:cs typeface="微软雅黑" panose="020B0503020204020204" charset="-122"/>
                        </a:rPr>
                        <a:t>GX-5068</a:t>
                      </a:r>
                      <a:endParaRPr lang="en-US" altLang="en-US" sz="1600" b="0" kern="1200" dirty="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marL="71755" indent="0" algn="ctr">
                        <a:buNone/>
                      </a:pPr>
                      <a:r>
                        <a:rPr lang="zh-CN" altLang="en-US" sz="1600" kern="1200">
                          <a:latin typeface="微软雅黑" panose="020B0503020204020204" charset="-122"/>
                          <a:ea typeface="微软雅黑" panose="020B0503020204020204" charset="-122"/>
                          <a:cs typeface="微软雅黑" panose="020B0503020204020204" charset="-122"/>
                        </a:rPr>
                        <a:t>安全性能测试</a:t>
                      </a:r>
                      <a:endParaRPr lang="zh-CN" altLang="en-US" sz="1600" b="0" kern="1200">
                        <a:solidFill>
                          <a:srgbClr val="000000"/>
                        </a:solidFill>
                        <a:latin typeface="微软雅黑" panose="020B0503020204020204" charset="-122"/>
                        <a:ea typeface="微软雅黑" panose="020B0503020204020204" charset="-122"/>
                        <a:cs typeface="微软雅黑" panose="020B0503020204020204" charset="-122"/>
                      </a:endParaRPr>
                    </a:p>
                  </a:txBody>
                  <a:tcPr marL="12700" marR="12700" marT="12700" anchor="ctr">
                    <a:lnB w="28575" cmpd="sng">
                      <a:solidFill>
                        <a:srgbClr val="0070C0"/>
                      </a:solidFill>
                      <a:prstDash val="solid"/>
                    </a:lnB>
                    <a:solidFill>
                      <a:schemeClr val="accent1">
                        <a:lumMod val="20000"/>
                        <a:lumOff val="80000"/>
                      </a:schemeClr>
                    </a:solidFill>
                  </a:tcPr>
                </a:tc>
                <a:tc>
                  <a:txBody>
                    <a:bodyPr/>
                    <a:p>
                      <a:pPr algn="ctr"/>
                      <a:endParaRPr lang="zh-CN" altLang="en-US" sz="1600" dirty="0">
                        <a:latin typeface="微软雅黑" panose="020B0503020204020204" charset="-122"/>
                        <a:ea typeface="微软雅黑" panose="020B0503020204020204" charset="-122"/>
                        <a:cs typeface="微软雅黑" panose="020B0503020204020204" charset="-122"/>
                      </a:endParaRPr>
                    </a:p>
                  </a:txBody>
                  <a:tcPr marL="68580" marR="68580" marT="34290" marB="34290" anchor="ctr">
                    <a:lnB w="28575" cmpd="sng">
                      <a:solidFill>
                        <a:srgbClr val="0070C0"/>
                      </a:solidFill>
                      <a:prstDash val="solid"/>
                    </a:lnB>
                    <a:solidFill>
                      <a:schemeClr val="accent1">
                        <a:lumMod val="20000"/>
                        <a:lumOff val="80000"/>
                      </a:schemeClr>
                    </a:solidFill>
                  </a:tcPr>
                </a:tc>
              </a:tr>
            </a:tbl>
          </a:graphicData>
        </a:graphic>
      </p:graphicFrame>
      <p:pic>
        <p:nvPicPr>
          <p:cNvPr id="5" name="图片 5"/>
          <p:cNvPicPr/>
          <p:nvPr/>
        </p:nvPicPr>
        <p:blipFill>
          <a:blip r:embed="rId7" cstate="screen"/>
          <a:stretch>
            <a:fillRect/>
          </a:stretch>
        </p:blipFill>
        <p:spPr>
          <a:xfrm>
            <a:off x="9994265" y="2132965"/>
            <a:ext cx="1510030" cy="1068070"/>
          </a:xfrm>
          <a:prstGeom prst="rect">
            <a:avLst/>
          </a:prstGeom>
          <a:noFill/>
          <a:ln w="9525">
            <a:noFill/>
          </a:ln>
        </p:spPr>
      </p:pic>
      <p:pic>
        <p:nvPicPr>
          <p:cNvPr id="12" name="图片 11"/>
          <p:cNvPicPr/>
          <p:nvPr/>
        </p:nvPicPr>
        <p:blipFill>
          <a:blip r:embed="rId8" cstate="screen"/>
          <a:stretch>
            <a:fillRect/>
          </a:stretch>
        </p:blipFill>
        <p:spPr>
          <a:xfrm>
            <a:off x="9986010" y="3241675"/>
            <a:ext cx="1510030" cy="1050290"/>
          </a:xfrm>
          <a:prstGeom prst="rect">
            <a:avLst/>
          </a:prstGeom>
          <a:noFill/>
          <a:ln w="9525">
            <a:noFill/>
          </a:ln>
        </p:spPr>
      </p:pic>
      <p:pic>
        <p:nvPicPr>
          <p:cNvPr id="18" name="图片 17"/>
          <p:cNvPicPr/>
          <p:nvPr/>
        </p:nvPicPr>
        <p:blipFill>
          <a:blip r:embed="rId9"/>
          <a:stretch>
            <a:fillRect/>
          </a:stretch>
        </p:blipFill>
        <p:spPr>
          <a:xfrm>
            <a:off x="9970135" y="5380990"/>
            <a:ext cx="1510030" cy="1035685"/>
          </a:xfrm>
          <a:prstGeom prst="rect">
            <a:avLst/>
          </a:prstGeom>
          <a:noFill/>
          <a:ln w="9525">
            <a:noFill/>
          </a:ln>
        </p:spPr>
      </p:pic>
      <p:pic>
        <p:nvPicPr>
          <p:cNvPr id="19" name="图片 18"/>
          <p:cNvPicPr/>
          <p:nvPr/>
        </p:nvPicPr>
        <p:blipFill>
          <a:blip r:embed="rId10" cstate="screen"/>
          <a:stretch>
            <a:fillRect/>
          </a:stretch>
        </p:blipFill>
        <p:spPr>
          <a:xfrm>
            <a:off x="9977120" y="4297045"/>
            <a:ext cx="1510030" cy="1085850"/>
          </a:xfrm>
          <a:prstGeom prst="rect">
            <a:avLst/>
          </a:prstGeom>
        </p:spPr>
      </p:pic>
      <p:sp>
        <p:nvSpPr>
          <p:cNvPr id="2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2"/>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7" name="同侧圆角矩形 366"/>
          <p:cNvSpPr/>
          <p:nvPr/>
        </p:nvSpPr>
        <p:spPr>
          <a:xfrm rot="5400000">
            <a:off x="3430905" y="-2069465"/>
            <a:ext cx="1900555" cy="8759190"/>
          </a:xfrm>
          <a:prstGeom prst="round2SameRect">
            <a:avLst/>
          </a:prstGeom>
          <a:solidFill>
            <a:srgbClr val="0070C0"/>
          </a:solidFill>
          <a:ln w="12700">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同侧圆角矩形 60"/>
          <p:cNvSpPr/>
          <p:nvPr>
            <p:custDataLst>
              <p:tags r:id="rId1"/>
            </p:custDataLst>
          </p:nvPr>
        </p:nvSpPr>
        <p:spPr>
          <a:xfrm rot="5400000">
            <a:off x="199390" y="76327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883920"/>
            <a:ext cx="4696460"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外部实验资源及其具备的资质</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2"/>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实验室能力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3"/>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4"/>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2"/>
          <p:cNvSpPr/>
          <p:nvPr/>
        </p:nvSpPr>
        <p:spPr>
          <a:xfrm>
            <a:off x="289560" y="1485900"/>
            <a:ext cx="7795895" cy="1730375"/>
          </a:xfrm>
          <a:prstGeom prst="rect">
            <a:avLst/>
          </a:prstGeom>
        </p:spPr>
        <p:txBody>
          <a:bodyPr wrap="square">
            <a:spAutoFit/>
          </a:bodyPr>
          <a:p>
            <a:pPr lvl="0">
              <a:lnSpc>
                <a:spcPct val="124000"/>
              </a:lnSpc>
            </a:pPr>
            <a:r>
              <a:rPr lang="zh-CN" altLang="zh-CN" sz="1600" b="1" dirty="0">
                <a:solidFill>
                  <a:schemeClr val="bg1"/>
                </a:solidFill>
                <a:effectLst/>
                <a:latin typeface="微软雅黑" panose="020B0503020204020204" charset="-122"/>
                <a:ea typeface="微软雅黑" panose="020B0503020204020204" charset="-122"/>
                <a:cs typeface="微软雅黑" panose="020B0503020204020204" charset="-122"/>
              </a:rPr>
              <a:t>外部实验室</a:t>
            </a:r>
            <a:r>
              <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rPr>
              <a:t>资源：</a:t>
            </a:r>
            <a:endParaRPr lang="en-US" altLang="zh-CN" sz="1600" b="1"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lvl="0" indent="-285750">
              <a:lnSpc>
                <a:spcPct val="124000"/>
              </a:lnSpc>
              <a:buFont typeface="Arial" panose="020B0604020202020204" pitchFamily="34" charset="0"/>
              <a:buChar char="•"/>
            </a:pPr>
            <a:r>
              <a:rPr lang="zh-CN" altLang="zh-CN" sz="1400" dirty="0">
                <a:solidFill>
                  <a:schemeClr val="bg1"/>
                </a:solidFill>
                <a:effectLst/>
                <a:latin typeface="微软雅黑" panose="020B0503020204020204" charset="-122"/>
                <a:ea typeface="微软雅黑" panose="020B0503020204020204" charset="-122"/>
                <a:cs typeface="微软雅黑" panose="020B0503020204020204" charset="-122"/>
              </a:rPr>
              <a:t>中国电子科技集团公司第十八研究所信息产业化学物理电源产品质量监督检验中心</a:t>
            </a:r>
            <a:endParaRPr lang="zh-CN" altLang="zh-CN" sz="14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lvl="0" indent="-285750">
              <a:lnSpc>
                <a:spcPct val="124000"/>
              </a:lnSpc>
              <a:buFont typeface="Arial" panose="020B0604020202020204" pitchFamily="34" charset="0"/>
              <a:buChar char="•"/>
            </a:pPr>
            <a:r>
              <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rPr>
              <a:t>中国赛宝实验室（工业和信息化部电子第五研究所）</a:t>
            </a:r>
            <a:endPar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lvl="0" indent="-285750">
              <a:lnSpc>
                <a:spcPct val="124000"/>
              </a:lnSpc>
              <a:buFont typeface="Arial" panose="020B0604020202020204" pitchFamily="34" charset="0"/>
              <a:buChar char="•"/>
            </a:pPr>
            <a:r>
              <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rPr>
              <a:t>中国电力科学研究院有限公司</a:t>
            </a:r>
            <a:endPar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lvl="0" indent="-285750">
              <a:lnSpc>
                <a:spcPct val="124000"/>
              </a:lnSpc>
              <a:buFont typeface="Arial" panose="020B0604020202020204" pitchFamily="34" charset="0"/>
              <a:buChar char="•"/>
            </a:pPr>
            <a:r>
              <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rPr>
              <a:t>国家轿车质量监督检验中心</a:t>
            </a:r>
            <a:endPar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lvl="0" indent="-285750">
              <a:lnSpc>
                <a:spcPct val="124000"/>
              </a:lnSpc>
              <a:buFont typeface="Arial" panose="020B0604020202020204" pitchFamily="34" charset="0"/>
              <a:buChar char="•"/>
            </a:pPr>
            <a:r>
              <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rPr>
              <a:t>通标标准技术服务（天津）有限公司</a:t>
            </a:r>
            <a:endParaRPr lang="zh-CN" altLang="en-US" sz="1400" dirty="0">
              <a:solidFill>
                <a:schemeClr val="bg1"/>
              </a:solidFill>
              <a:effectLst/>
              <a:latin typeface="微软雅黑" panose="020B0503020204020204" charset="-122"/>
              <a:ea typeface="微软雅黑" panose="020B0503020204020204" charset="-122"/>
              <a:cs typeface="微软雅黑" panose="020B0503020204020204" charset="-122"/>
            </a:endParaRPr>
          </a:p>
        </p:txBody>
      </p:sp>
      <p:sp>
        <p:nvSpPr>
          <p:cNvPr id="12" name="同侧圆角矩形 11"/>
          <p:cNvSpPr/>
          <p:nvPr/>
        </p:nvSpPr>
        <p:spPr>
          <a:xfrm rot="5400000">
            <a:off x="2731135" y="581025"/>
            <a:ext cx="3547745" cy="9002395"/>
          </a:xfrm>
          <a:prstGeom prst="round2SameRect">
            <a:avLst/>
          </a:prstGeom>
          <a:solidFill>
            <a:srgbClr val="00B0F0"/>
          </a:solidFill>
          <a:ln w="12700">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89560" y="3442335"/>
            <a:ext cx="8229600" cy="3192780"/>
          </a:xfrm>
          <a:prstGeom prst="rect">
            <a:avLst/>
          </a:prstGeom>
        </p:spPr>
        <p:txBody>
          <a:bodyPr wrap="square">
            <a:spAutoFit/>
          </a:bodyPr>
          <a:p>
            <a:pPr algn="just">
              <a:lnSpc>
                <a:spcPct val="84000"/>
              </a:lnSpc>
              <a:spcBef>
                <a:spcPts val="600"/>
              </a:spcBef>
            </a:pPr>
            <a:r>
              <a:rPr lang="zh-CN" altLang="zh-CN" sz="1400" dirty="0">
                <a:solidFill>
                  <a:schemeClr val="bg1"/>
                </a:solidFill>
                <a:effectLst/>
                <a:latin typeface="微软雅黑" panose="020B0503020204020204" charset="-122"/>
                <a:ea typeface="微软雅黑" panose="020B0503020204020204" charset="-122"/>
                <a:cs typeface="微软雅黑" panose="020B0503020204020204" charset="-122"/>
                <a:sym typeface="+mn-ea"/>
              </a:rPr>
              <a:t>具备的资质</a:t>
            </a:r>
            <a:r>
              <a:rPr lang="zh-CN" altLang="zh-CN" sz="1200" dirty="0">
                <a:solidFill>
                  <a:schemeClr val="bg1"/>
                </a:solidFill>
                <a:effectLst/>
                <a:latin typeface="微软雅黑" panose="020B0503020204020204" charset="-122"/>
                <a:ea typeface="微软雅黑" panose="020B0503020204020204" charset="-122"/>
                <a:cs typeface="微软雅黑" panose="020B0503020204020204" charset="-122"/>
              </a:rPr>
              <a:t>：</a:t>
            </a:r>
            <a:endParaRPr lang="zh-CN" altLang="zh-CN" sz="1200" dirty="0">
              <a:solidFill>
                <a:schemeClr val="bg1"/>
              </a:solidFill>
              <a:effectLst/>
              <a:latin typeface="微软雅黑" panose="020B0503020204020204" charset="-122"/>
              <a:ea typeface="微软雅黑" panose="020B0503020204020204" charset="-122"/>
              <a:cs typeface="微软雅黑" panose="020B0503020204020204" charset="-122"/>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中国实验室认可委员会（</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CNAS</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）认可的实验室（№</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L0591</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国防科技工业实验室认可委员会（</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DILAC</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）认可的实验室（№</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DL014</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中国国家认证认可监督管理委员会（</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CMA</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）考核批准，取得资质认定计量认证合格的实验室（</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16001701593</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）（部级）；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10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中国国家认证认可监督管理委员会（</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CMA</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）考核批准，取得资质认定计量认证合格的实验室（</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160017013368</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）（国家级），资质认定授权</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(AL)</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2018</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）国认监认字（</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528</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）号；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国家工信部电动汽车用动力蓄电池产品强制性检测单位；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美国</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UL </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试验室太阳电池、锂电池认证检测签约试验室；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德国</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TUV-SUD </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南德公司太阳电池、锂电池签约实验室；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美国</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CEC</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（美国加州能源委员会）太阳电池指定实验室；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中国质量认证中心太阳电池</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CQC </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签约实验室；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北京鉴衡认证中心有限公司太阳电池签约实验室； </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铁道部机车和客车用蓄电池的专检和发证单位；</a:t>
            </a:r>
            <a:endPar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indent="-285750" algn="just">
              <a:lnSpc>
                <a:spcPct val="84000"/>
              </a:lnSpc>
              <a:spcBef>
                <a:spcPts val="600"/>
              </a:spcBef>
              <a:buFont typeface="Arial" panose="020B0604020202020204" pitchFamily="34" charset="0"/>
              <a:buChar char="•"/>
            </a:pP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世界上四个具有光伏计量基准标定资格的实验室之一</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中国</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TIPS,</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美国</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NREL,</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德国 </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PTB,</a:t>
            </a:r>
            <a:r>
              <a:rPr lang="zh-CN"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日本</a:t>
            </a:r>
            <a:r>
              <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rPr>
              <a:t> JQA)</a:t>
            </a:r>
            <a:endParaRPr lang="en-US" altLang="zh-CN" sz="115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pic>
        <p:nvPicPr>
          <p:cNvPr id="18" name="图片 2"/>
          <p:cNvPicPr>
            <a:picLocks noChangeAspect="1" noChangeArrowheads="1"/>
          </p:cNvPicPr>
          <p:nvPr/>
        </p:nvPicPr>
        <p:blipFill rotWithShape="1">
          <a:blip r:embed="rId5" cstate="screen"/>
          <a:srcRect l="12098" t="-1212" r="21173" b="-5555"/>
          <a:stretch>
            <a:fillRect/>
          </a:stretch>
        </p:blipFill>
        <p:spPr bwMode="auto">
          <a:xfrm>
            <a:off x="8519160" y="3534410"/>
            <a:ext cx="3772535" cy="3625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descr="凯美x2b"/>
          <p:cNvPicPr>
            <a:picLocks noChangeAspect="1"/>
          </p:cNvPicPr>
          <p:nvPr userDrawn="1"/>
        </p:nvPicPr>
        <p:blipFill>
          <a:blip r:embed="rId6"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7"/>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矩形: 圆角 1"/>
          <p:cNvSpPr/>
          <p:nvPr/>
        </p:nvSpPr>
        <p:spPr>
          <a:xfrm>
            <a:off x="1117600" y="5414010"/>
            <a:ext cx="10049510" cy="1444625"/>
          </a:xfrm>
          <a:prstGeom prst="roundRect">
            <a:avLst>
              <a:gd name="adj" fmla="val 13156"/>
            </a:avLst>
          </a:prstGeom>
          <a:solidFill>
            <a:schemeClr val="bg1"/>
          </a:solidFill>
          <a:ln>
            <a:noFill/>
          </a:ln>
          <a:effectLst>
            <a:outerShdw blurRad="304800" sx="102000" sy="102000" algn="ctr" rotWithShape="0">
              <a:srgbClr val="0070C0">
                <a:alpha val="1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61" name="同侧圆角矩形 60"/>
          <p:cNvSpPr/>
          <p:nvPr>
            <p:custDataLst>
              <p:tags r:id="rId1"/>
            </p:custDataLst>
          </p:nvPr>
        </p:nvSpPr>
        <p:spPr>
          <a:xfrm rot="5400000">
            <a:off x="199390" y="76327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883920"/>
            <a:ext cx="4696460"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第三方检测报告</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实验室能力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9" name="图片 8"/>
          <p:cNvPicPr>
            <a:picLocks noChangeAspect="1"/>
          </p:cNvPicPr>
          <p:nvPr/>
        </p:nvPicPr>
        <p:blipFill>
          <a:blip r:embed="rId6" cstate="screen"/>
          <a:stretch>
            <a:fillRect/>
          </a:stretch>
        </p:blipFill>
        <p:spPr>
          <a:xfrm>
            <a:off x="7420610" y="1524635"/>
            <a:ext cx="2891790" cy="3825240"/>
          </a:xfrm>
          <a:prstGeom prst="rect">
            <a:avLst/>
          </a:prstGeom>
          <a:effectLst>
            <a:outerShdw blurRad="279400" dist="38100" dir="2700000" algn="tl" rotWithShape="0">
              <a:prstClr val="black">
                <a:alpha val="40000"/>
              </a:prstClr>
            </a:outerShdw>
          </a:effectLst>
        </p:spPr>
      </p:pic>
      <p:pic>
        <p:nvPicPr>
          <p:cNvPr id="10" name="图片 9"/>
          <p:cNvPicPr>
            <a:picLocks noChangeAspect="1"/>
          </p:cNvPicPr>
          <p:nvPr/>
        </p:nvPicPr>
        <p:blipFill>
          <a:blip r:embed="rId7" cstate="screen"/>
          <a:srcRect l="10825" t="6202" b="7690"/>
          <a:stretch>
            <a:fillRect/>
          </a:stretch>
        </p:blipFill>
        <p:spPr>
          <a:xfrm>
            <a:off x="1870075" y="1524635"/>
            <a:ext cx="2900680" cy="3825240"/>
          </a:xfrm>
          <a:prstGeom prst="rect">
            <a:avLst/>
          </a:prstGeom>
          <a:effectLst>
            <a:outerShdw blurRad="279400" dist="38100" dir="2700000" algn="tl" rotWithShape="0">
              <a:prstClr val="black">
                <a:alpha val="40000"/>
              </a:prstClr>
            </a:outerShdw>
          </a:effectLst>
        </p:spPr>
      </p:pic>
      <p:pic>
        <p:nvPicPr>
          <p:cNvPr id="11" name="图片 10"/>
          <p:cNvPicPr>
            <a:picLocks noChangeAspect="1"/>
          </p:cNvPicPr>
          <p:nvPr/>
        </p:nvPicPr>
        <p:blipFill>
          <a:blip r:embed="rId8" cstate="screen"/>
          <a:stretch>
            <a:fillRect/>
          </a:stretch>
        </p:blipFill>
        <p:spPr>
          <a:xfrm>
            <a:off x="4442460" y="1524635"/>
            <a:ext cx="3306445" cy="3825240"/>
          </a:xfrm>
          <a:prstGeom prst="rect">
            <a:avLst/>
          </a:prstGeom>
          <a:effectLst>
            <a:outerShdw blurRad="279400" dist="38100" dir="2700000" algn="tl" rotWithShape="0">
              <a:prstClr val="black">
                <a:alpha val="40000"/>
              </a:prstClr>
            </a:outerShdw>
          </a:effectLst>
        </p:spPr>
      </p:pic>
      <p:pic>
        <p:nvPicPr>
          <p:cNvPr id="16" name="F35B0BEE-F18A-47BB-8FCB-E00DA2F2635D-2" descr="C:/Users/Administrator/AppData/Local/Temp/wpp.kRBTliwpp"/>
          <p:cNvPicPr>
            <a:picLocks noChangeAspect="1"/>
          </p:cNvPicPr>
          <p:nvPr/>
        </p:nvPicPr>
        <p:blipFill>
          <a:blip r:embed="rId9" cstate="screen"/>
          <a:stretch>
            <a:fillRect/>
          </a:stretch>
        </p:blipFill>
        <p:spPr>
          <a:xfrm>
            <a:off x="2063750" y="5560060"/>
            <a:ext cx="2604770" cy="1002665"/>
          </a:xfrm>
          <a:prstGeom prst="rect">
            <a:avLst/>
          </a:prstGeom>
          <a:effectLst>
            <a:reflection blurRad="6350" stA="53000" endA="300" endPos="35000" dir="5400000" sy="-100000" algn="bl" rotWithShape="0"/>
          </a:effectLst>
        </p:spPr>
      </p:pic>
      <p:pic>
        <p:nvPicPr>
          <p:cNvPr id="17" name="Picture 2"/>
          <p:cNvPicPr>
            <a:picLocks noChangeAspect="1"/>
          </p:cNvPicPr>
          <p:nvPr/>
        </p:nvPicPr>
        <p:blipFill>
          <a:blip r:embed="rId10" cstate="screen"/>
          <a:stretch>
            <a:fillRect/>
          </a:stretch>
        </p:blipFill>
        <p:spPr>
          <a:xfrm>
            <a:off x="5267960" y="5651500"/>
            <a:ext cx="2451100" cy="911225"/>
          </a:xfrm>
          <a:prstGeom prst="rect">
            <a:avLst/>
          </a:prstGeom>
          <a:noFill/>
          <a:ln w="9525">
            <a:noFill/>
          </a:ln>
          <a:effectLst>
            <a:reflection blurRad="6350" stA="53000" endA="300" endPos="35000" dir="5400000" sy="-100000" algn="bl" rotWithShape="0"/>
          </a:effectLst>
        </p:spPr>
      </p:pic>
      <p:sp>
        <p:nvSpPr>
          <p:cNvPr id="2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pic>
        <p:nvPicPr>
          <p:cNvPr id="12" name="图片 11"/>
          <p:cNvPicPr>
            <a:picLocks noChangeAspect="1"/>
          </p:cNvPicPr>
          <p:nvPr/>
        </p:nvPicPr>
        <p:blipFill>
          <a:blip r:embed="rId12"/>
          <a:stretch>
            <a:fillRect/>
          </a:stretch>
        </p:blipFill>
        <p:spPr>
          <a:xfrm>
            <a:off x="8201025" y="5414010"/>
            <a:ext cx="2041525" cy="1326515"/>
          </a:xfrm>
          <a:prstGeom prst="rect">
            <a:avLst/>
          </a:prstGeom>
        </p:spPr>
      </p:pic>
    </p:spTree>
    <p:custDataLst>
      <p:tags r:id="rId13"/>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0558"/>
            <a:ext cx="12218008" cy="3786652"/>
          </a:xfrm>
          <a:custGeom>
            <a:avLst/>
            <a:gdLst>
              <a:gd name="connsiteX0" fmla="*/ 0 w 12192000"/>
              <a:gd name="connsiteY0" fmla="*/ 0 h 3436523"/>
              <a:gd name="connsiteX1" fmla="*/ 12192000 w 12192000"/>
              <a:gd name="connsiteY1" fmla="*/ 0 h 3436523"/>
              <a:gd name="connsiteX2" fmla="*/ 12192000 w 12192000"/>
              <a:gd name="connsiteY2" fmla="*/ 3436523 h 3436523"/>
              <a:gd name="connsiteX3" fmla="*/ 0 w 12192000"/>
              <a:gd name="connsiteY3" fmla="*/ 3436523 h 3436523"/>
              <a:gd name="connsiteX4" fmla="*/ 0 w 12192000"/>
              <a:gd name="connsiteY4" fmla="*/ 0 h 3436523"/>
              <a:gd name="connsiteX0-1" fmla="*/ 0 w 12192000"/>
              <a:gd name="connsiteY0-2" fmla="*/ 0 h 3436523"/>
              <a:gd name="connsiteX1-3" fmla="*/ 12192000 w 12192000"/>
              <a:gd name="connsiteY1-4" fmla="*/ 0 h 3436523"/>
              <a:gd name="connsiteX2-5" fmla="*/ 12192000 w 12192000"/>
              <a:gd name="connsiteY2-6" fmla="*/ 3436523 h 3436523"/>
              <a:gd name="connsiteX3-7" fmla="*/ 5052447 w 12192000"/>
              <a:gd name="connsiteY3-8" fmla="*/ 3414688 h 3436523"/>
              <a:gd name="connsiteX4-9" fmla="*/ 0 w 12192000"/>
              <a:gd name="connsiteY4-10" fmla="*/ 3436523 h 3436523"/>
              <a:gd name="connsiteX5" fmla="*/ 0 w 12192000"/>
              <a:gd name="connsiteY5" fmla="*/ 0 h 3436523"/>
              <a:gd name="connsiteX0-11" fmla="*/ 0 w 12192000"/>
              <a:gd name="connsiteY0-12" fmla="*/ 0 h 3436523"/>
              <a:gd name="connsiteX1-13" fmla="*/ 12192000 w 12192000"/>
              <a:gd name="connsiteY1-14" fmla="*/ 0 h 3436523"/>
              <a:gd name="connsiteX2-15" fmla="*/ 12192000 w 12192000"/>
              <a:gd name="connsiteY2-16" fmla="*/ 3436523 h 3436523"/>
              <a:gd name="connsiteX3-17" fmla="*/ 3192651 w 12192000"/>
              <a:gd name="connsiteY3-18" fmla="*/ 3151217 h 3436523"/>
              <a:gd name="connsiteX4-19" fmla="*/ 5052447 w 12192000"/>
              <a:gd name="connsiteY4-20" fmla="*/ 3414688 h 3436523"/>
              <a:gd name="connsiteX5-21" fmla="*/ 0 w 12192000"/>
              <a:gd name="connsiteY5-22" fmla="*/ 3436523 h 3436523"/>
              <a:gd name="connsiteX6" fmla="*/ 0 w 12192000"/>
              <a:gd name="connsiteY6" fmla="*/ 0 h 3436523"/>
              <a:gd name="connsiteX0-23" fmla="*/ 0 w 12192000"/>
              <a:gd name="connsiteY0-24" fmla="*/ 0 h 3786656"/>
              <a:gd name="connsiteX1-25" fmla="*/ 12192000 w 12192000"/>
              <a:gd name="connsiteY1-26" fmla="*/ 0 h 3786656"/>
              <a:gd name="connsiteX2-27" fmla="*/ 12192000 w 12192000"/>
              <a:gd name="connsiteY2-28" fmla="*/ 3436523 h 3786656"/>
              <a:gd name="connsiteX3-29" fmla="*/ 6664271 w 12192000"/>
              <a:gd name="connsiteY3-30" fmla="*/ 3786647 h 3786656"/>
              <a:gd name="connsiteX4-31" fmla="*/ 5052447 w 12192000"/>
              <a:gd name="connsiteY4-32" fmla="*/ 3414688 h 3786656"/>
              <a:gd name="connsiteX5-33" fmla="*/ 0 w 12192000"/>
              <a:gd name="connsiteY5-34" fmla="*/ 3436523 h 3786656"/>
              <a:gd name="connsiteX6-35" fmla="*/ 0 w 12192000"/>
              <a:gd name="connsiteY6-36" fmla="*/ 0 h 3786656"/>
              <a:gd name="connsiteX0-37" fmla="*/ 0 w 12192000"/>
              <a:gd name="connsiteY0-38" fmla="*/ 0 h 3786656"/>
              <a:gd name="connsiteX1-39" fmla="*/ 12192000 w 12192000"/>
              <a:gd name="connsiteY1-40" fmla="*/ 0 h 3786656"/>
              <a:gd name="connsiteX2-41" fmla="*/ 12192000 w 12192000"/>
              <a:gd name="connsiteY2-42" fmla="*/ 3436523 h 3786656"/>
              <a:gd name="connsiteX3-43" fmla="*/ 6664271 w 12192000"/>
              <a:gd name="connsiteY3-44" fmla="*/ 3786647 h 3786656"/>
              <a:gd name="connsiteX4-45" fmla="*/ 3766088 w 12192000"/>
              <a:gd name="connsiteY4-46" fmla="*/ 3197712 h 3786656"/>
              <a:gd name="connsiteX5-47" fmla="*/ 0 w 12192000"/>
              <a:gd name="connsiteY5-48" fmla="*/ 3436523 h 3786656"/>
              <a:gd name="connsiteX6-49" fmla="*/ 0 w 12192000"/>
              <a:gd name="connsiteY6-50" fmla="*/ 0 h 3786656"/>
              <a:gd name="connsiteX0-51" fmla="*/ 0 w 12192000"/>
              <a:gd name="connsiteY0-52" fmla="*/ 0 h 3786656"/>
              <a:gd name="connsiteX1-53" fmla="*/ 12192000 w 12192000"/>
              <a:gd name="connsiteY1-54" fmla="*/ 0 h 3786656"/>
              <a:gd name="connsiteX2-55" fmla="*/ 12192000 w 12192000"/>
              <a:gd name="connsiteY2-56" fmla="*/ 3436523 h 3786656"/>
              <a:gd name="connsiteX3-57" fmla="*/ 6664271 w 12192000"/>
              <a:gd name="connsiteY3-58" fmla="*/ 3786647 h 3786656"/>
              <a:gd name="connsiteX4-59" fmla="*/ 3766088 w 12192000"/>
              <a:gd name="connsiteY4-60" fmla="*/ 3197712 h 3786656"/>
              <a:gd name="connsiteX5-61" fmla="*/ 0 w 12192000"/>
              <a:gd name="connsiteY5-62" fmla="*/ 3436523 h 3786656"/>
              <a:gd name="connsiteX6-63" fmla="*/ 0 w 12192000"/>
              <a:gd name="connsiteY6-64" fmla="*/ 0 h 3786656"/>
              <a:gd name="connsiteX0-65" fmla="*/ 0 w 12192000"/>
              <a:gd name="connsiteY0-66" fmla="*/ 0 h 3786656"/>
              <a:gd name="connsiteX1-67" fmla="*/ 12192000 w 12192000"/>
              <a:gd name="connsiteY1-68" fmla="*/ 0 h 3786656"/>
              <a:gd name="connsiteX2-69" fmla="*/ 12192000 w 12192000"/>
              <a:gd name="connsiteY2-70" fmla="*/ 3436523 h 3786656"/>
              <a:gd name="connsiteX3-71" fmla="*/ 6664271 w 12192000"/>
              <a:gd name="connsiteY3-72" fmla="*/ 3786647 h 3786656"/>
              <a:gd name="connsiteX4-73" fmla="*/ 3766088 w 12192000"/>
              <a:gd name="connsiteY4-74" fmla="*/ 3197712 h 3786656"/>
              <a:gd name="connsiteX5-75" fmla="*/ 0 w 12192000"/>
              <a:gd name="connsiteY5-76" fmla="*/ 3436523 h 3786656"/>
              <a:gd name="connsiteX6-77" fmla="*/ 0 w 12192000"/>
              <a:gd name="connsiteY6-78" fmla="*/ 0 h 3786656"/>
              <a:gd name="connsiteX0-79" fmla="*/ 0 w 12207498"/>
              <a:gd name="connsiteY0-80" fmla="*/ 0 h 3786651"/>
              <a:gd name="connsiteX1-81" fmla="*/ 12192000 w 12207498"/>
              <a:gd name="connsiteY1-82" fmla="*/ 0 h 3786651"/>
              <a:gd name="connsiteX2-83" fmla="*/ 12207498 w 12207498"/>
              <a:gd name="connsiteY2-84" fmla="*/ 3095561 h 3786651"/>
              <a:gd name="connsiteX3-85" fmla="*/ 6664271 w 12207498"/>
              <a:gd name="connsiteY3-86" fmla="*/ 3786647 h 3786651"/>
              <a:gd name="connsiteX4-87" fmla="*/ 3766088 w 12207498"/>
              <a:gd name="connsiteY4-88" fmla="*/ 3197712 h 3786651"/>
              <a:gd name="connsiteX5-89" fmla="*/ 0 w 12207498"/>
              <a:gd name="connsiteY5-90" fmla="*/ 3436523 h 3786651"/>
              <a:gd name="connsiteX6-91" fmla="*/ 0 w 12207498"/>
              <a:gd name="connsiteY6-92" fmla="*/ 0 h 3786651"/>
              <a:gd name="connsiteX0-93" fmla="*/ 0 w 12218008"/>
              <a:gd name="connsiteY0-94" fmla="*/ 0 h 3786652"/>
              <a:gd name="connsiteX1-95" fmla="*/ 12192000 w 12218008"/>
              <a:gd name="connsiteY1-96" fmla="*/ 0 h 3786652"/>
              <a:gd name="connsiteX2-97" fmla="*/ 12218008 w 12218008"/>
              <a:gd name="connsiteY2-98" fmla="*/ 3169134 h 3786652"/>
              <a:gd name="connsiteX3-99" fmla="*/ 6664271 w 12218008"/>
              <a:gd name="connsiteY3-100" fmla="*/ 3786647 h 3786652"/>
              <a:gd name="connsiteX4-101" fmla="*/ 3766088 w 12218008"/>
              <a:gd name="connsiteY4-102" fmla="*/ 3197712 h 3786652"/>
              <a:gd name="connsiteX5-103" fmla="*/ 0 w 12218008"/>
              <a:gd name="connsiteY5-104" fmla="*/ 3436523 h 3786652"/>
              <a:gd name="connsiteX6-105" fmla="*/ 0 w 12218008"/>
              <a:gd name="connsiteY6-106" fmla="*/ 0 h 3786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18008" h="3786652">
                <a:moveTo>
                  <a:pt x="0" y="0"/>
                </a:moveTo>
                <a:lnTo>
                  <a:pt x="12192000" y="0"/>
                </a:lnTo>
                <a:lnTo>
                  <a:pt x="12218008" y="3169134"/>
                </a:lnTo>
                <a:cubicBezTo>
                  <a:pt x="9869154" y="3167022"/>
                  <a:pt x="9013125" y="3788759"/>
                  <a:pt x="6664271" y="3786647"/>
                </a:cubicBezTo>
                <a:lnTo>
                  <a:pt x="3766088" y="3197712"/>
                </a:lnTo>
                <a:cubicBezTo>
                  <a:pt x="2510725" y="3277316"/>
                  <a:pt x="1177872" y="3093448"/>
                  <a:pt x="0" y="3436523"/>
                </a:cubicBezTo>
                <a:lnTo>
                  <a:pt x="0" y="0"/>
                </a:lnTo>
                <a:close/>
              </a:path>
            </a:pathLst>
          </a:custGeom>
          <a:blipFill dpi="0" rotWithShape="1">
            <a:blip r:embed="rId1">
              <a:extLst>
                <a:ext uri="{28A0092B-C50C-407E-A947-70E740481C1C}">
                  <a14:useLocalDpi xmlns:a14="http://schemas.microsoft.com/office/drawing/2010/main" val="0"/>
                </a:ext>
              </a:extLst>
            </a:blip>
            <a:srcRect/>
            <a:stretch>
              <a:fillRect t="-43308" b="-267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文本框 50"/>
          <p:cNvSpPr txBox="1"/>
          <p:nvPr>
            <p:custDataLst>
              <p:tags r:id="rId2"/>
            </p:custDataLst>
          </p:nvPr>
        </p:nvSpPr>
        <p:spPr>
          <a:xfrm>
            <a:off x="4705985" y="5643880"/>
            <a:ext cx="6253480" cy="460375"/>
          </a:xfrm>
          <a:prstGeom prst="rect">
            <a:avLst/>
          </a:prstGeom>
          <a:noFill/>
        </p:spPr>
        <p:txBody>
          <a:bodyPr wrap="square" rtlCol="0">
            <a:spAutoFit/>
          </a:bodyPr>
          <a:lstStyle/>
          <a:p>
            <a:pPr>
              <a:lnSpc>
                <a:spcPct val="150000"/>
              </a:lnSpc>
            </a:pP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做超级电容器，打造优质的超级电容器制造企业！</a:t>
            </a:r>
            <a:endPar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660536" y="5045320"/>
            <a:ext cx="2225040" cy="706755"/>
          </a:xfrm>
          <a:prstGeom prst="rect">
            <a:avLst/>
          </a:prstGeom>
          <a:noFill/>
        </p:spPr>
        <p:txBody>
          <a:bodyPr wrap="none" rtlCol="0">
            <a:spAutoFit/>
          </a:bodyPr>
          <a:lstStyle/>
          <a:p>
            <a:r>
              <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rPr>
              <a:t>生产能力</a:t>
            </a:r>
            <a:endPar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5" name="文本框 4"/>
          <p:cNvSpPr txBox="1"/>
          <p:nvPr/>
        </p:nvSpPr>
        <p:spPr>
          <a:xfrm>
            <a:off x="4706257" y="4620632"/>
            <a:ext cx="1554480" cy="460375"/>
          </a:xfrm>
          <a:prstGeom prst="rect">
            <a:avLst/>
          </a:prstGeom>
          <a:noFill/>
        </p:spPr>
        <p:txBody>
          <a:bodyPr wrap="none" rtlCol="0">
            <a:spAutoFit/>
          </a:bodyPr>
          <a:lstStyle/>
          <a:p>
            <a:r>
              <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rPr>
              <a:t>PART FOUR</a:t>
            </a:r>
            <a:endPar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1151" y="2526223"/>
            <a:ext cx="12229159" cy="1544453"/>
            <a:chOff x="-11151" y="2535878"/>
            <a:chExt cx="12203151" cy="1333321"/>
          </a:xfrm>
          <a:effectLst>
            <a:outerShdw blurRad="190500" dist="63500" dir="2700000" algn="tl" rotWithShape="0">
              <a:prstClr val="black">
                <a:alpha val="25000"/>
              </a:prstClr>
            </a:outerShdw>
          </a:effectLst>
        </p:grpSpPr>
        <p:sp>
          <p:nvSpPr>
            <p:cNvPr id="22" name="矩形 2"/>
            <p:cNvSpPr/>
            <p:nvPr/>
          </p:nvSpPr>
          <p:spPr>
            <a:xfrm>
              <a:off x="-11151" y="2798232"/>
              <a:ext cx="6402285" cy="718734"/>
            </a:xfrm>
            <a:custGeom>
              <a:avLst/>
              <a:gdLst>
                <a:gd name="connsiteX0" fmla="*/ 0 w 6391134"/>
                <a:gd name="connsiteY0" fmla="*/ 0 h 931991"/>
                <a:gd name="connsiteX1" fmla="*/ 6391134 w 6391134"/>
                <a:gd name="connsiteY1" fmla="*/ 0 h 931991"/>
                <a:gd name="connsiteX2" fmla="*/ 6391134 w 6391134"/>
                <a:gd name="connsiteY2" fmla="*/ 931991 h 931991"/>
                <a:gd name="connsiteX3" fmla="*/ 0 w 6391134"/>
                <a:gd name="connsiteY3" fmla="*/ 931991 h 931991"/>
                <a:gd name="connsiteX4" fmla="*/ 0 w 6391134"/>
                <a:gd name="connsiteY4" fmla="*/ 0 h 931991"/>
                <a:gd name="connsiteX0-1" fmla="*/ 0 w 6391134"/>
                <a:gd name="connsiteY0-2" fmla="*/ 0 h 931991"/>
                <a:gd name="connsiteX1-3" fmla="*/ 6391134 w 6391134"/>
                <a:gd name="connsiteY1-4" fmla="*/ 524107 h 931991"/>
                <a:gd name="connsiteX2-5" fmla="*/ 6391134 w 6391134"/>
                <a:gd name="connsiteY2-6" fmla="*/ 931991 h 931991"/>
                <a:gd name="connsiteX3-7" fmla="*/ 0 w 6391134"/>
                <a:gd name="connsiteY3-8" fmla="*/ 931991 h 931991"/>
                <a:gd name="connsiteX4-9" fmla="*/ 0 w 6391134"/>
                <a:gd name="connsiteY4-10" fmla="*/ 0 h 931991"/>
                <a:gd name="connsiteX0-11" fmla="*/ 11151 w 6402285"/>
                <a:gd name="connsiteY0-12" fmla="*/ 0 h 931991"/>
                <a:gd name="connsiteX1-13" fmla="*/ 6402285 w 6402285"/>
                <a:gd name="connsiteY1-14" fmla="*/ 524107 h 931991"/>
                <a:gd name="connsiteX2-15" fmla="*/ 6402285 w 6402285"/>
                <a:gd name="connsiteY2-16" fmla="*/ 931991 h 931991"/>
                <a:gd name="connsiteX3-17" fmla="*/ 0 w 6402285"/>
                <a:gd name="connsiteY3-18" fmla="*/ 363279 h 931991"/>
                <a:gd name="connsiteX4-19" fmla="*/ 11151 w 6402285"/>
                <a:gd name="connsiteY4-20" fmla="*/ 0 h 931991"/>
                <a:gd name="connsiteX0-21" fmla="*/ 11151 w 6402285"/>
                <a:gd name="connsiteY0-22" fmla="*/ 0 h 931991"/>
                <a:gd name="connsiteX1-23" fmla="*/ 6402285 w 6402285"/>
                <a:gd name="connsiteY1-24" fmla="*/ 524107 h 931991"/>
                <a:gd name="connsiteX2-25" fmla="*/ 6402285 w 6402285"/>
                <a:gd name="connsiteY2-26" fmla="*/ 931991 h 931991"/>
                <a:gd name="connsiteX3-27" fmla="*/ 0 w 6402285"/>
                <a:gd name="connsiteY3-28" fmla="*/ 363279 h 931991"/>
                <a:gd name="connsiteX4-29" fmla="*/ 11151 w 6402285"/>
                <a:gd name="connsiteY4-30" fmla="*/ 0 h 931991"/>
                <a:gd name="connsiteX0-31" fmla="*/ 11151 w 6402285"/>
                <a:gd name="connsiteY0-32" fmla="*/ 191938 h 1123929"/>
                <a:gd name="connsiteX1-33" fmla="*/ 6402285 w 6402285"/>
                <a:gd name="connsiteY1-34" fmla="*/ 716045 h 1123929"/>
                <a:gd name="connsiteX2-35" fmla="*/ 6402285 w 6402285"/>
                <a:gd name="connsiteY2-36" fmla="*/ 1123929 h 1123929"/>
                <a:gd name="connsiteX3-37" fmla="*/ 0 w 6402285"/>
                <a:gd name="connsiteY3-38" fmla="*/ 555217 h 1123929"/>
                <a:gd name="connsiteX4-39" fmla="*/ 11151 w 6402285"/>
                <a:gd name="connsiteY4-40" fmla="*/ 191938 h 1123929"/>
                <a:gd name="connsiteX0-41" fmla="*/ 11151 w 6402285"/>
                <a:gd name="connsiteY0-42" fmla="*/ 191938 h 733636"/>
                <a:gd name="connsiteX1-43" fmla="*/ 6402285 w 6402285"/>
                <a:gd name="connsiteY1-44" fmla="*/ 716045 h 733636"/>
                <a:gd name="connsiteX2-45" fmla="*/ 5153348 w 6402285"/>
                <a:gd name="connsiteY2-46" fmla="*/ 733636 h 733636"/>
                <a:gd name="connsiteX3-47" fmla="*/ 0 w 6402285"/>
                <a:gd name="connsiteY3-48" fmla="*/ 555217 h 733636"/>
                <a:gd name="connsiteX4-49" fmla="*/ 11151 w 6402285"/>
                <a:gd name="connsiteY4-50" fmla="*/ 191938 h 733636"/>
                <a:gd name="connsiteX0-51" fmla="*/ 11151 w 6402285"/>
                <a:gd name="connsiteY0-52" fmla="*/ 191938 h 762784"/>
                <a:gd name="connsiteX1-53" fmla="*/ 6402285 w 6402285"/>
                <a:gd name="connsiteY1-54" fmla="*/ 716045 h 762784"/>
                <a:gd name="connsiteX2-55" fmla="*/ 5153348 w 6402285"/>
                <a:gd name="connsiteY2-56" fmla="*/ 733636 h 762784"/>
                <a:gd name="connsiteX3-57" fmla="*/ 0 w 6402285"/>
                <a:gd name="connsiteY3-58" fmla="*/ 555217 h 762784"/>
                <a:gd name="connsiteX4-59" fmla="*/ 11151 w 6402285"/>
                <a:gd name="connsiteY4-60" fmla="*/ 191938 h 762784"/>
                <a:gd name="connsiteX0-61" fmla="*/ 11151 w 6402285"/>
                <a:gd name="connsiteY0-62" fmla="*/ 191938 h 762784"/>
                <a:gd name="connsiteX1-63" fmla="*/ 6402285 w 6402285"/>
                <a:gd name="connsiteY1-64" fmla="*/ 716045 h 762784"/>
                <a:gd name="connsiteX2-65" fmla="*/ 5153348 w 6402285"/>
                <a:gd name="connsiteY2-66" fmla="*/ 733636 h 762784"/>
                <a:gd name="connsiteX3-67" fmla="*/ 0 w 6402285"/>
                <a:gd name="connsiteY3-68" fmla="*/ 555217 h 762784"/>
                <a:gd name="connsiteX4-69" fmla="*/ 11151 w 6402285"/>
                <a:gd name="connsiteY4-70" fmla="*/ 191938 h 762784"/>
                <a:gd name="connsiteX0-71" fmla="*/ 11151 w 6402285"/>
                <a:gd name="connsiteY0-72" fmla="*/ 191938 h 762784"/>
                <a:gd name="connsiteX1-73" fmla="*/ 6402285 w 6402285"/>
                <a:gd name="connsiteY1-74" fmla="*/ 716045 h 762784"/>
                <a:gd name="connsiteX2-75" fmla="*/ 5153348 w 6402285"/>
                <a:gd name="connsiteY2-76" fmla="*/ 733636 h 762784"/>
                <a:gd name="connsiteX3-77" fmla="*/ 0 w 6402285"/>
                <a:gd name="connsiteY3-78" fmla="*/ 555217 h 762784"/>
                <a:gd name="connsiteX4-79" fmla="*/ 11151 w 6402285"/>
                <a:gd name="connsiteY4-80" fmla="*/ 191938 h 762784"/>
                <a:gd name="connsiteX0-81" fmla="*/ 11151 w 6402285"/>
                <a:gd name="connsiteY0-82" fmla="*/ 191938 h 716808"/>
                <a:gd name="connsiteX1-83" fmla="*/ 6402285 w 6402285"/>
                <a:gd name="connsiteY1-84" fmla="*/ 716045 h 716808"/>
                <a:gd name="connsiteX2-85" fmla="*/ 4640392 w 6402285"/>
                <a:gd name="connsiteY2-86" fmla="*/ 622124 h 716808"/>
                <a:gd name="connsiteX3-87" fmla="*/ 0 w 6402285"/>
                <a:gd name="connsiteY3-88" fmla="*/ 555217 h 716808"/>
                <a:gd name="connsiteX4-89" fmla="*/ 11151 w 6402285"/>
                <a:gd name="connsiteY4-90" fmla="*/ 191938 h 716808"/>
                <a:gd name="connsiteX0-91" fmla="*/ 11151 w 6402285"/>
                <a:gd name="connsiteY0-92" fmla="*/ 191938 h 720424"/>
                <a:gd name="connsiteX1-93" fmla="*/ 6402285 w 6402285"/>
                <a:gd name="connsiteY1-94" fmla="*/ 716045 h 720424"/>
                <a:gd name="connsiteX2-95" fmla="*/ 4640392 w 6402285"/>
                <a:gd name="connsiteY2-96" fmla="*/ 622124 h 720424"/>
                <a:gd name="connsiteX3-97" fmla="*/ 0 w 6402285"/>
                <a:gd name="connsiteY3-98" fmla="*/ 555217 h 720424"/>
                <a:gd name="connsiteX4-99" fmla="*/ 11151 w 6402285"/>
                <a:gd name="connsiteY4-100" fmla="*/ 191938 h 720424"/>
                <a:gd name="connsiteX0-101" fmla="*/ 11151 w 6402285"/>
                <a:gd name="connsiteY0-102" fmla="*/ 191938 h 720424"/>
                <a:gd name="connsiteX1-103" fmla="*/ 6402285 w 6402285"/>
                <a:gd name="connsiteY1-104" fmla="*/ 716045 h 720424"/>
                <a:gd name="connsiteX2-105" fmla="*/ 4640392 w 6402285"/>
                <a:gd name="connsiteY2-106" fmla="*/ 622124 h 720424"/>
                <a:gd name="connsiteX3-107" fmla="*/ 0 w 6402285"/>
                <a:gd name="connsiteY3-108" fmla="*/ 555217 h 720424"/>
                <a:gd name="connsiteX4-109" fmla="*/ 11151 w 6402285"/>
                <a:gd name="connsiteY4-110" fmla="*/ 191938 h 720424"/>
                <a:gd name="connsiteX0-111" fmla="*/ 11151 w 6402285"/>
                <a:gd name="connsiteY0-112" fmla="*/ 191938 h 720424"/>
                <a:gd name="connsiteX1-113" fmla="*/ 6402285 w 6402285"/>
                <a:gd name="connsiteY1-114" fmla="*/ 716045 h 720424"/>
                <a:gd name="connsiteX2-115" fmla="*/ 4640392 w 6402285"/>
                <a:gd name="connsiteY2-116" fmla="*/ 622124 h 720424"/>
                <a:gd name="connsiteX3-117" fmla="*/ 0 w 6402285"/>
                <a:gd name="connsiteY3-118" fmla="*/ 555217 h 720424"/>
                <a:gd name="connsiteX4-119" fmla="*/ 11151 w 6402285"/>
                <a:gd name="connsiteY4-120" fmla="*/ 191938 h 720424"/>
                <a:gd name="connsiteX0-121" fmla="*/ 11151 w 6402285"/>
                <a:gd name="connsiteY0-122" fmla="*/ 191938 h 720424"/>
                <a:gd name="connsiteX1-123" fmla="*/ 6402285 w 6402285"/>
                <a:gd name="connsiteY1-124" fmla="*/ 716045 h 720424"/>
                <a:gd name="connsiteX2-125" fmla="*/ 4640392 w 6402285"/>
                <a:gd name="connsiteY2-126" fmla="*/ 622124 h 720424"/>
                <a:gd name="connsiteX3-127" fmla="*/ 0 w 6402285"/>
                <a:gd name="connsiteY3-128" fmla="*/ 555217 h 720424"/>
                <a:gd name="connsiteX4-129" fmla="*/ 11151 w 6402285"/>
                <a:gd name="connsiteY4-130" fmla="*/ 191938 h 720424"/>
                <a:gd name="connsiteX0-131" fmla="*/ 11151 w 6402285"/>
                <a:gd name="connsiteY0-132" fmla="*/ 191938 h 718734"/>
                <a:gd name="connsiteX1-133" fmla="*/ 6402285 w 6402285"/>
                <a:gd name="connsiteY1-134" fmla="*/ 716045 h 718734"/>
                <a:gd name="connsiteX2-135" fmla="*/ 4640392 w 6402285"/>
                <a:gd name="connsiteY2-136" fmla="*/ 622124 h 718734"/>
                <a:gd name="connsiteX3-137" fmla="*/ 0 w 6402285"/>
                <a:gd name="connsiteY3-138" fmla="*/ 555217 h 718734"/>
                <a:gd name="connsiteX4-139" fmla="*/ 11151 w 6402285"/>
                <a:gd name="connsiteY4-140" fmla="*/ 191938 h 7187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02285" h="718734">
                  <a:moveTo>
                    <a:pt x="11151" y="191938"/>
                  </a:moveTo>
                  <a:cubicBezTo>
                    <a:pt x="981802" y="-101711"/>
                    <a:pt x="3669741" y="-150033"/>
                    <a:pt x="6402285" y="716045"/>
                  </a:cubicBezTo>
                  <a:cubicBezTo>
                    <a:pt x="5985973" y="721909"/>
                    <a:pt x="5513904" y="727773"/>
                    <a:pt x="4640392" y="622124"/>
                  </a:cubicBezTo>
                  <a:cubicBezTo>
                    <a:pt x="1484102" y="116602"/>
                    <a:pt x="156612" y="525480"/>
                    <a:pt x="0" y="555217"/>
                  </a:cubicBezTo>
                  <a:lnTo>
                    <a:pt x="11151" y="191938"/>
                  </a:lnTo>
                  <a:close/>
                </a:path>
              </a:pathLst>
            </a:custGeom>
            <a:gradFill>
              <a:gsLst>
                <a:gs pos="0">
                  <a:srgbClr val="0F90DD"/>
                </a:gs>
                <a:gs pos="100000">
                  <a:srgbClr val="0155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
            <p:cNvSpPr/>
            <p:nvPr/>
          </p:nvSpPr>
          <p:spPr>
            <a:xfrm>
              <a:off x="4973444" y="2535878"/>
              <a:ext cx="7218556" cy="1333321"/>
            </a:xfrm>
            <a:custGeom>
              <a:avLst/>
              <a:gdLst>
                <a:gd name="connsiteX0" fmla="*/ 0 w 6984380"/>
                <a:gd name="connsiteY0" fmla="*/ 0 h 544932"/>
                <a:gd name="connsiteX1" fmla="*/ 6984380 w 6984380"/>
                <a:gd name="connsiteY1" fmla="*/ 0 h 544932"/>
                <a:gd name="connsiteX2" fmla="*/ 6984380 w 6984380"/>
                <a:gd name="connsiteY2" fmla="*/ 544932 h 544932"/>
                <a:gd name="connsiteX3" fmla="*/ 0 w 6984380"/>
                <a:gd name="connsiteY3" fmla="*/ 544932 h 544932"/>
                <a:gd name="connsiteX4" fmla="*/ 0 w 6984380"/>
                <a:gd name="connsiteY4" fmla="*/ 0 h 544932"/>
                <a:gd name="connsiteX0-1" fmla="*/ 0 w 6984380"/>
                <a:gd name="connsiteY0-2" fmla="*/ 0 h 1280912"/>
                <a:gd name="connsiteX1-3" fmla="*/ 6984380 w 6984380"/>
                <a:gd name="connsiteY1-4" fmla="*/ 0 h 1280912"/>
                <a:gd name="connsiteX2-5" fmla="*/ 6984380 w 6984380"/>
                <a:gd name="connsiteY2-6" fmla="*/ 544932 h 1280912"/>
                <a:gd name="connsiteX3-7" fmla="*/ 3423424 w 6984380"/>
                <a:gd name="connsiteY3-8" fmla="*/ 1280912 h 1280912"/>
                <a:gd name="connsiteX4-9" fmla="*/ 0 w 6984380"/>
                <a:gd name="connsiteY4-10" fmla="*/ 0 h 1280912"/>
                <a:gd name="connsiteX0-11" fmla="*/ 0 w 7218556"/>
                <a:gd name="connsiteY0-12" fmla="*/ 869795 h 1280912"/>
                <a:gd name="connsiteX1-13" fmla="*/ 7218556 w 7218556"/>
                <a:gd name="connsiteY1-14" fmla="*/ 0 h 1280912"/>
                <a:gd name="connsiteX2-15" fmla="*/ 7218556 w 7218556"/>
                <a:gd name="connsiteY2-16" fmla="*/ 544932 h 1280912"/>
                <a:gd name="connsiteX3-17" fmla="*/ 3657600 w 7218556"/>
                <a:gd name="connsiteY3-18" fmla="*/ 1280912 h 1280912"/>
                <a:gd name="connsiteX4-19" fmla="*/ 0 w 7218556"/>
                <a:gd name="connsiteY4-20" fmla="*/ 869795 h 1280912"/>
                <a:gd name="connsiteX0-21" fmla="*/ 0 w 7218556"/>
                <a:gd name="connsiteY0-22" fmla="*/ 869795 h 1280912"/>
                <a:gd name="connsiteX1-23" fmla="*/ 7218556 w 7218556"/>
                <a:gd name="connsiteY1-24" fmla="*/ 0 h 1280912"/>
                <a:gd name="connsiteX2-25" fmla="*/ 7218556 w 7218556"/>
                <a:gd name="connsiteY2-26" fmla="*/ 544932 h 1280912"/>
                <a:gd name="connsiteX3-27" fmla="*/ 3657600 w 7218556"/>
                <a:gd name="connsiteY3-28" fmla="*/ 1280912 h 1280912"/>
                <a:gd name="connsiteX4-29" fmla="*/ 0 w 7218556"/>
                <a:gd name="connsiteY4-30" fmla="*/ 869795 h 1280912"/>
                <a:gd name="connsiteX0-31" fmla="*/ 0 w 7218556"/>
                <a:gd name="connsiteY0-32" fmla="*/ 913485 h 1324602"/>
                <a:gd name="connsiteX1-33" fmla="*/ 7218556 w 7218556"/>
                <a:gd name="connsiteY1-34" fmla="*/ 43690 h 1324602"/>
                <a:gd name="connsiteX2-35" fmla="*/ 7218556 w 7218556"/>
                <a:gd name="connsiteY2-36" fmla="*/ 588622 h 1324602"/>
                <a:gd name="connsiteX3-37" fmla="*/ 3657600 w 7218556"/>
                <a:gd name="connsiteY3-38" fmla="*/ 1324602 h 1324602"/>
                <a:gd name="connsiteX4-39" fmla="*/ 0 w 7218556"/>
                <a:gd name="connsiteY4-40" fmla="*/ 913485 h 1324602"/>
                <a:gd name="connsiteX0-41" fmla="*/ 0 w 7218556"/>
                <a:gd name="connsiteY0-42" fmla="*/ 914730 h 1325847"/>
                <a:gd name="connsiteX1-43" fmla="*/ 7218556 w 7218556"/>
                <a:gd name="connsiteY1-44" fmla="*/ 44935 h 1325847"/>
                <a:gd name="connsiteX2-45" fmla="*/ 7218556 w 7218556"/>
                <a:gd name="connsiteY2-46" fmla="*/ 589867 h 1325847"/>
                <a:gd name="connsiteX3-47" fmla="*/ 3657600 w 7218556"/>
                <a:gd name="connsiteY3-48" fmla="*/ 1325847 h 1325847"/>
                <a:gd name="connsiteX4-49" fmla="*/ 0 w 7218556"/>
                <a:gd name="connsiteY4-50" fmla="*/ 914730 h 1325847"/>
                <a:gd name="connsiteX0-51" fmla="*/ 0 w 7218556"/>
                <a:gd name="connsiteY0-52" fmla="*/ 914730 h 1325847"/>
                <a:gd name="connsiteX1-53" fmla="*/ 7218556 w 7218556"/>
                <a:gd name="connsiteY1-54" fmla="*/ 44935 h 1325847"/>
                <a:gd name="connsiteX2-55" fmla="*/ 7218556 w 7218556"/>
                <a:gd name="connsiteY2-56" fmla="*/ 589867 h 1325847"/>
                <a:gd name="connsiteX3-57" fmla="*/ 3657600 w 7218556"/>
                <a:gd name="connsiteY3-58" fmla="*/ 1325847 h 1325847"/>
                <a:gd name="connsiteX4-59" fmla="*/ 0 w 7218556"/>
                <a:gd name="connsiteY4-60" fmla="*/ 914730 h 1325847"/>
                <a:gd name="connsiteX0-61" fmla="*/ 0 w 7218556"/>
                <a:gd name="connsiteY0-62" fmla="*/ 914730 h 1325847"/>
                <a:gd name="connsiteX1-63" fmla="*/ 7218556 w 7218556"/>
                <a:gd name="connsiteY1-64" fmla="*/ 44935 h 1325847"/>
                <a:gd name="connsiteX2-65" fmla="*/ 7218556 w 7218556"/>
                <a:gd name="connsiteY2-66" fmla="*/ 589867 h 1325847"/>
                <a:gd name="connsiteX3-67" fmla="*/ 3657600 w 7218556"/>
                <a:gd name="connsiteY3-68" fmla="*/ 1325847 h 1325847"/>
                <a:gd name="connsiteX4-69" fmla="*/ 0 w 7218556"/>
                <a:gd name="connsiteY4-70" fmla="*/ 914730 h 1325847"/>
                <a:gd name="connsiteX0-71" fmla="*/ 0 w 7218556"/>
                <a:gd name="connsiteY0-72" fmla="*/ 914730 h 1335241"/>
                <a:gd name="connsiteX1-73" fmla="*/ 7218556 w 7218556"/>
                <a:gd name="connsiteY1-74" fmla="*/ 44935 h 1335241"/>
                <a:gd name="connsiteX2-75" fmla="*/ 7218556 w 7218556"/>
                <a:gd name="connsiteY2-76" fmla="*/ 589867 h 1335241"/>
                <a:gd name="connsiteX3-77" fmla="*/ 3657600 w 7218556"/>
                <a:gd name="connsiteY3-78" fmla="*/ 1325847 h 1335241"/>
                <a:gd name="connsiteX4-79" fmla="*/ 0 w 7218556"/>
                <a:gd name="connsiteY4-80" fmla="*/ 914730 h 1335241"/>
                <a:gd name="connsiteX0-81" fmla="*/ 0 w 7218556"/>
                <a:gd name="connsiteY0-82" fmla="*/ 914730 h 1333321"/>
                <a:gd name="connsiteX1-83" fmla="*/ 7218556 w 7218556"/>
                <a:gd name="connsiteY1-84" fmla="*/ 44935 h 1333321"/>
                <a:gd name="connsiteX2-85" fmla="*/ 7218556 w 7218556"/>
                <a:gd name="connsiteY2-86" fmla="*/ 589867 h 1333321"/>
                <a:gd name="connsiteX3-87" fmla="*/ 3657600 w 7218556"/>
                <a:gd name="connsiteY3-88" fmla="*/ 1325847 h 1333321"/>
                <a:gd name="connsiteX4-89" fmla="*/ 0 w 7218556"/>
                <a:gd name="connsiteY4-90" fmla="*/ 914730 h 13333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18556" h="1333321">
                  <a:moveTo>
                    <a:pt x="0" y="914730"/>
                  </a:moveTo>
                  <a:cubicBezTo>
                    <a:pt x="2919142" y="1059696"/>
                    <a:pt x="6451600" y="-256147"/>
                    <a:pt x="7218556" y="44935"/>
                  </a:cubicBezTo>
                  <a:lnTo>
                    <a:pt x="7218556" y="589867"/>
                  </a:lnTo>
                  <a:cubicBezTo>
                    <a:pt x="6625063" y="803352"/>
                    <a:pt x="5311698" y="1407129"/>
                    <a:pt x="3657600" y="1325847"/>
                  </a:cubicBezTo>
                  <a:cubicBezTo>
                    <a:pt x="2003502" y="1244565"/>
                    <a:pt x="1219200" y="1051769"/>
                    <a:pt x="0" y="914730"/>
                  </a:cubicBezTo>
                  <a:close/>
                </a:path>
              </a:pathLst>
            </a:custGeom>
            <a:gradFill>
              <a:gsLst>
                <a:gs pos="0">
                  <a:srgbClr val="A3DEFD"/>
                </a:gs>
                <a:gs pos="100000">
                  <a:srgbClr val="0F90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1628291" y="4400626"/>
            <a:ext cx="1412240" cy="1568450"/>
          </a:xfrm>
          <a:prstGeom prst="rect">
            <a:avLst/>
          </a:prstGeom>
          <a:noFill/>
        </p:spPr>
        <p:txBody>
          <a:bodyPr wrap="none" rtlCol="0">
            <a:spAutoFit/>
          </a:bodyPr>
          <a:lstStyle/>
          <a:p>
            <a:r>
              <a:rPr lang="en-US" altLang="zh-CN" sz="9600" b="1" dirty="0" smtClean="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rPr>
              <a:t>04</a:t>
            </a:r>
            <a:endParaRPr lang="zh-CN" altLang="en-US" sz="9600" b="1" dirty="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endParaRPr>
          </a:p>
        </p:txBody>
      </p:sp>
      <p:cxnSp>
        <p:nvCxnSpPr>
          <p:cNvPr id="10" name="直接连接符 9"/>
          <p:cNvCxnSpPr/>
          <p:nvPr/>
        </p:nvCxnSpPr>
        <p:spPr>
          <a:xfrm>
            <a:off x="3945377" y="4602443"/>
            <a:ext cx="0" cy="1623627"/>
          </a:xfrm>
          <a:prstGeom prst="line">
            <a:avLst/>
          </a:prstGeom>
          <a:ln w="28575">
            <a:gradFill>
              <a:gsLst>
                <a:gs pos="0">
                  <a:srgbClr val="0F90DD">
                    <a:alpha val="0"/>
                  </a:srgbClr>
                </a:gs>
                <a:gs pos="49500">
                  <a:srgbClr val="0F90DD"/>
                </a:gs>
                <a:gs pos="100000">
                  <a:srgbClr val="0F90D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745860" y="5804486"/>
            <a:ext cx="1363100" cy="369332"/>
          </a:xfrm>
          <a:prstGeom prst="rect">
            <a:avLst/>
          </a:prstGeom>
          <a:noFill/>
        </p:spPr>
        <p:txBody>
          <a:bodyPr wrap="square" rtlCol="0">
            <a:spAutoFit/>
          </a:bodyPr>
          <a:lstStyle/>
          <a:p>
            <a:pPr algn="dist"/>
            <a:r>
              <a:rPr lang="en-US" altLang="zh-CN" dirty="0" smtClean="0">
                <a:solidFill>
                  <a:schemeClr val="tx1">
                    <a:lumMod val="85000"/>
                    <a:lumOff val="15000"/>
                  </a:schemeClr>
                </a:solidFill>
                <a:latin typeface="思源宋体 CN Heavy" panose="02020900000000000000" pitchFamily="18" charset="-122"/>
                <a:ea typeface="思源宋体 CN Heavy" panose="02020900000000000000" pitchFamily="18" charset="-122"/>
              </a:rPr>
              <a:t>PART</a:t>
            </a:r>
            <a:endParaRPr lang="zh-CN" altLang="en-US" dirty="0">
              <a:solidFill>
                <a:schemeClr val="tx1">
                  <a:lumMod val="85000"/>
                  <a:lumOff val="15000"/>
                </a:schemeClr>
              </a:solidFill>
              <a:latin typeface="思源宋体 CN Heavy" panose="02020900000000000000" pitchFamily="18" charset="-122"/>
              <a:ea typeface="思源宋体 CN Heavy" panose="02020900000000000000" pitchFamily="18" charset="-122"/>
            </a:endParaRPr>
          </a:p>
        </p:txBody>
      </p:sp>
      <p:pic>
        <p:nvPicPr>
          <p:cNvPr id="13" name="图片 12" descr="凯美x2b"/>
          <p:cNvPicPr>
            <a:picLocks noChangeAspect="1"/>
          </p:cNvPicPr>
          <p:nvPr userDrawn="1"/>
        </p:nvPicPr>
        <p:blipFill>
          <a:blip r:embed="rId3" cstate="screen">
            <a:clrChange>
              <a:clrFrom>
                <a:srgbClr val="FDFDFD"/>
              </a:clrFrom>
              <a:clrTo>
                <a:srgbClr val="FDFDFD">
                  <a:alpha val="0"/>
                </a:srgbClr>
              </a:clrTo>
            </a:clrChange>
          </a:blip>
          <a:srcRect l="45471" t="24823" r="8855" b="60952"/>
          <a:stretch>
            <a:fillRect/>
          </a:stretch>
        </p:blipFill>
        <p:spPr>
          <a:xfrm>
            <a:off x="9610090" y="5969000"/>
            <a:ext cx="1200785" cy="4006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par>
    </p:tnLst>
    <p:bldLst>
      <p:bldP spid="7" grpId="0" bldLvl="0" animBg="1"/>
      <p:bldP spid="3" grpId="0"/>
      <p:bldP spid="4" grpId="0"/>
      <p:bldP spid="5" grpId="0"/>
      <p:bldP spid="35"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 name="矩形 20"/>
          <p:cNvSpPr/>
          <p:nvPr/>
        </p:nvSpPr>
        <p:spPr>
          <a:xfrm>
            <a:off x="635" y="5751195"/>
            <a:ext cx="12202795" cy="1107440"/>
          </a:xfrm>
          <a:prstGeom prst="rect">
            <a:avLst/>
          </a:prstGeom>
          <a:gradFill>
            <a:gsLst>
              <a:gs pos="0">
                <a:srgbClr val="0070C0"/>
              </a:gs>
              <a:gs pos="100000">
                <a:srgbClr val="00B0F0">
                  <a:alpha val="72000"/>
                </a:srgbClr>
              </a:gs>
            </a:gsLst>
            <a:lin ang="5400000" scaled="1"/>
          </a:gra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7F7F7F"/>
              </a:solidFill>
              <a:effectLst/>
              <a:uLnTx/>
              <a:uFillTx/>
              <a:latin typeface="Roboto Regular" panose="02000000000000000000"/>
              <a:ea typeface="思源黑体 CN Regular" panose="020B0500000000000000" charset="-122"/>
              <a:cs typeface="+mn-cs"/>
            </a:endParaRPr>
          </a:p>
        </p:txBody>
      </p:sp>
      <p:sp>
        <p:nvSpPr>
          <p:cNvPr id="61" name="同侧圆角矩形 60"/>
          <p:cNvSpPr/>
          <p:nvPr>
            <p:custDataLst>
              <p:tags r:id="rId1"/>
            </p:custDataLst>
          </p:nvPr>
        </p:nvSpPr>
        <p:spPr>
          <a:xfrm rot="5400000">
            <a:off x="199390" y="90170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1022350"/>
            <a:ext cx="4696460"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设备及</a:t>
            </a:r>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产能</a:t>
            </a:r>
            <a:endPar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生产能力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3" name="表格 2"/>
          <p:cNvGraphicFramePr/>
          <p:nvPr>
            <p:custDataLst>
              <p:tags r:id="rId6"/>
            </p:custDataLst>
          </p:nvPr>
        </p:nvGraphicFramePr>
        <p:xfrm>
          <a:off x="1932940" y="1677670"/>
          <a:ext cx="8326120" cy="2049780"/>
        </p:xfrm>
        <a:graphic>
          <a:graphicData uri="http://schemas.openxmlformats.org/drawingml/2006/table">
            <a:tbl>
              <a:tblPr firstRow="1" bandRow="1">
                <a:effectLst>
                  <a:outerShdw blurRad="368300" dist="38100" dir="2700000" algn="tl" rotWithShape="0">
                    <a:prstClr val="black">
                      <a:alpha val="48000"/>
                    </a:prstClr>
                  </a:outerShdw>
                </a:effectLst>
                <a:tableStyleId>{5C22544A-7EE6-4342-B048-85BDC9FD1C3A}</a:tableStyleId>
              </a:tblPr>
              <a:tblGrid>
                <a:gridCol w="2081530"/>
                <a:gridCol w="2081530"/>
                <a:gridCol w="2081530"/>
                <a:gridCol w="2081530"/>
              </a:tblGrid>
              <a:tr h="512445">
                <a:tc>
                  <a:txBody>
                    <a:bodyPr/>
                    <a:p>
                      <a:pPr algn="ctr">
                        <a:buNone/>
                      </a:pPr>
                      <a:r>
                        <a:rPr lang="zh-CN" altLang="en-US" sz="1600" dirty="0">
                          <a:latin typeface="微软雅黑" panose="020B0503020204020204" charset="-122"/>
                          <a:ea typeface="微软雅黑" panose="020B0503020204020204" charset="-122"/>
                          <a:cs typeface="微软雅黑" panose="020B0503020204020204" charset="-122"/>
                        </a:rPr>
                        <a:t>产品系列</a:t>
                      </a:r>
                      <a:endParaRPr lang="zh-CN" altLang="en-US" sz="1600" dirty="0">
                        <a:latin typeface="微软雅黑" panose="020B0503020204020204" charset="-122"/>
                        <a:ea typeface="微软雅黑" panose="020B0503020204020204" charset="-122"/>
                        <a:cs typeface="微软雅黑" panose="020B0503020204020204" charset="-122"/>
                      </a:endParaRPr>
                    </a:p>
                  </a:txBody>
                  <a:tcPr anchor="ctr" anchorCtr="0">
                    <a:solidFill>
                      <a:srgbClr val="0070C0"/>
                    </a:solidFill>
                  </a:tcPr>
                </a:tc>
                <a:tc>
                  <a:txBody>
                    <a:bodyPr/>
                    <a:p>
                      <a:pPr algn="ctr">
                        <a:buNone/>
                      </a:pPr>
                      <a:r>
                        <a:rPr lang="zh-CN" altLang="en-US" sz="1600" dirty="0">
                          <a:latin typeface="微软雅黑" panose="020B0503020204020204" charset="-122"/>
                          <a:ea typeface="微软雅黑" panose="020B0503020204020204" charset="-122"/>
                          <a:cs typeface="微软雅黑" panose="020B0503020204020204" charset="-122"/>
                        </a:rPr>
                        <a:t>日产能</a:t>
                      </a:r>
                      <a:endParaRPr lang="zh-CN" altLang="en-US" sz="1600" dirty="0">
                        <a:latin typeface="微软雅黑" panose="020B0503020204020204" charset="-122"/>
                        <a:ea typeface="微软雅黑" panose="020B0503020204020204" charset="-122"/>
                        <a:cs typeface="微软雅黑" panose="020B0503020204020204" charset="-122"/>
                      </a:endParaRPr>
                    </a:p>
                  </a:txBody>
                  <a:tcPr anchor="ctr" anchorCtr="0">
                    <a:solidFill>
                      <a:srgbClr val="0070C0"/>
                    </a:solidFill>
                  </a:tcPr>
                </a:tc>
                <a:tc>
                  <a:txBody>
                    <a:bodyPr/>
                    <a:p>
                      <a:pPr algn="ctr">
                        <a:buNone/>
                      </a:pPr>
                      <a:r>
                        <a:rPr lang="zh-CN" altLang="en-US">
                          <a:latin typeface="微软雅黑" panose="020B0503020204020204" charset="-122"/>
                          <a:ea typeface="微软雅黑" panose="020B0503020204020204" charset="-122"/>
                          <a:cs typeface="微软雅黑" panose="020B0503020204020204" charset="-122"/>
                        </a:rPr>
                        <a:t>设备数量</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solidFill>
                      <a:srgbClr val="0070C0"/>
                    </a:solidFill>
                  </a:tcPr>
                </a:tc>
                <a:tc>
                  <a:txBody>
                    <a:bodyPr/>
                    <a:p>
                      <a:pPr algn="ctr">
                        <a:buNone/>
                      </a:pPr>
                      <a:r>
                        <a:rPr lang="zh-CN" altLang="en-US">
                          <a:latin typeface="微软雅黑" panose="020B0503020204020204" charset="-122"/>
                          <a:ea typeface="微软雅黑" panose="020B0503020204020204" charset="-122"/>
                          <a:cs typeface="微软雅黑" panose="020B0503020204020204" charset="-122"/>
                        </a:rPr>
                        <a:t>核心设备</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solidFill>
                      <a:srgbClr val="0070C0"/>
                    </a:solidFill>
                  </a:tcPr>
                </a:tc>
              </a:tr>
              <a:tr h="512445">
                <a:tc>
                  <a:txBody>
                    <a:bodyPr/>
                    <a:p>
                      <a:pPr algn="ctr">
                        <a:buNone/>
                      </a:pPr>
                      <a:r>
                        <a:rPr lang="zh-CN" altLang="en-US" sz="1600" dirty="0">
                          <a:latin typeface="微软雅黑" panose="020B0503020204020204" charset="-122"/>
                          <a:ea typeface="微软雅黑" panose="020B0503020204020204" charset="-122"/>
                          <a:cs typeface="微软雅黑" panose="020B0503020204020204" charset="-122"/>
                        </a:rPr>
                        <a:t>卷绕产品</a:t>
                      </a:r>
                      <a:endParaRPr lang="zh-CN" altLang="en-US" sz="1600" dirty="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en-US" altLang="zh-CN" sz="1600" dirty="0">
                          <a:latin typeface="微软雅黑" panose="020B0503020204020204" charset="-122"/>
                          <a:ea typeface="微软雅黑" panose="020B0503020204020204" charset="-122"/>
                          <a:cs typeface="微软雅黑" panose="020B0503020204020204" charset="-122"/>
                        </a:rPr>
                        <a:t>80</a:t>
                      </a:r>
                      <a:r>
                        <a:rPr lang="zh-CN" altLang="en-US" sz="1600" dirty="0">
                          <a:latin typeface="微软雅黑" panose="020B0503020204020204" charset="-122"/>
                          <a:ea typeface="微软雅黑" panose="020B0503020204020204" charset="-122"/>
                          <a:cs typeface="微软雅黑" panose="020B0503020204020204" charset="-122"/>
                        </a:rPr>
                        <a:t>万只</a:t>
                      </a:r>
                      <a:endParaRPr lang="en-US" altLang="zh-CN" sz="1600" dirty="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zh-CN" altLang="en-US">
                          <a:latin typeface="微软雅黑" panose="020B0503020204020204" charset="-122"/>
                          <a:ea typeface="微软雅黑" panose="020B0503020204020204" charset="-122"/>
                          <a:cs typeface="微软雅黑" panose="020B0503020204020204" charset="-122"/>
                        </a:rPr>
                        <a:t>490台</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160</a:t>
                      </a:r>
                      <a:r>
                        <a:rPr lang="zh-CN" altLang="en-US" sz="1400">
                          <a:latin typeface="微软雅黑" panose="020B0503020204020204" charset="-122"/>
                          <a:ea typeface="微软雅黑" panose="020B0503020204020204" charset="-122"/>
                          <a:cs typeface="微软雅黑" panose="020B0503020204020204" charset="-122"/>
                          <a:sym typeface="+mn-ea"/>
                        </a:rPr>
                        <a:t>台</a:t>
                      </a:r>
                      <a:endParaRPr lang="en-US" altLang="zh-CN">
                        <a:latin typeface="微软雅黑" panose="020B0503020204020204" charset="-122"/>
                        <a:ea typeface="微软雅黑" panose="020B0503020204020204" charset="-122"/>
                        <a:cs typeface="微软雅黑" panose="020B0503020204020204" charset="-122"/>
                      </a:endParaRPr>
                    </a:p>
                  </a:txBody>
                  <a:tcPr anchor="ctr" anchorCtr="0"/>
                </a:tc>
              </a:tr>
              <a:tr h="512445">
                <a:tc>
                  <a:txBody>
                    <a:bodyPr/>
                    <a:p>
                      <a:pPr algn="ctr">
                        <a:buNone/>
                      </a:pPr>
                      <a:r>
                        <a:rPr lang="zh-CN" altLang="en-US" sz="1600" dirty="0">
                          <a:latin typeface="微软雅黑" panose="020B0503020204020204" charset="-122"/>
                          <a:ea typeface="微软雅黑" panose="020B0503020204020204" charset="-122"/>
                          <a:cs typeface="微软雅黑" panose="020B0503020204020204" charset="-122"/>
                        </a:rPr>
                        <a:t>叠片产品</a:t>
                      </a:r>
                      <a:endParaRPr lang="zh-CN" altLang="en-US" sz="1600" dirty="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en-US" altLang="zh-CN" sz="1600" dirty="0">
                          <a:latin typeface="微软雅黑" panose="020B0503020204020204" charset="-122"/>
                          <a:ea typeface="微软雅黑" panose="020B0503020204020204" charset="-122"/>
                          <a:cs typeface="微软雅黑" panose="020B0503020204020204" charset="-122"/>
                        </a:rPr>
                        <a:t>20</a:t>
                      </a:r>
                      <a:r>
                        <a:rPr lang="zh-CN" altLang="en-US" sz="1600" dirty="0">
                          <a:latin typeface="微软雅黑" panose="020B0503020204020204" charset="-122"/>
                          <a:ea typeface="微软雅黑" panose="020B0503020204020204" charset="-122"/>
                          <a:cs typeface="微软雅黑" panose="020B0503020204020204" charset="-122"/>
                        </a:rPr>
                        <a:t>万组</a:t>
                      </a:r>
                      <a:endParaRPr lang="en-US" altLang="zh-CN" sz="1600" dirty="0">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zh-CN" altLang="en-US">
                          <a:latin typeface="微软雅黑" panose="020B0503020204020204" charset="-122"/>
                          <a:ea typeface="微软雅黑" panose="020B0503020204020204" charset="-122"/>
                          <a:cs typeface="微软雅黑" panose="020B0503020204020204" charset="-122"/>
                        </a:rPr>
                        <a:t>210台</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40</a:t>
                      </a:r>
                      <a:r>
                        <a:rPr lang="zh-CN" altLang="en-US">
                          <a:latin typeface="微软雅黑" panose="020B0503020204020204" charset="-122"/>
                          <a:ea typeface="微软雅黑" panose="020B0503020204020204" charset="-122"/>
                          <a:cs typeface="微软雅黑" panose="020B0503020204020204" charset="-122"/>
                        </a:rPr>
                        <a:t>台</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tc>
              </a:tr>
              <a:tr h="512445">
                <a:tc>
                  <a:txBody>
                    <a:bodyPr/>
                    <a:p>
                      <a:pPr algn="ctr">
                        <a:buNone/>
                      </a:pPr>
                      <a:r>
                        <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rPr>
                        <a:t>模组产品</a:t>
                      </a:r>
                      <a:endParaRPr lang="zh-CN" altLang="en-US" sz="1600" kern="1200" dirty="0">
                        <a:solidFill>
                          <a:schemeClr val="dk1"/>
                        </a:solidFill>
                        <a:latin typeface="微软雅黑" panose="020B0503020204020204" charset="-122"/>
                        <a:ea typeface="微软雅黑" panose="020B0503020204020204" charset="-122"/>
                        <a:cs typeface="微软雅黑" panose="020B0503020204020204" charset="-122"/>
                      </a:endParaRPr>
                    </a:p>
                  </a:txBody>
                  <a:tcPr anchor="ctr" anchorCtr="0">
                    <a:lnB w="28575" cmpd="sng">
                      <a:solidFill>
                        <a:srgbClr val="0070C0"/>
                      </a:solidFill>
                      <a:prstDash val="solid"/>
                    </a:lnB>
                  </a:tcPr>
                </a:tc>
                <a:tc>
                  <a:txBody>
                    <a:bodyPr/>
                    <a:p>
                      <a:pPr algn="ctr">
                        <a:buNone/>
                      </a:pPr>
                      <a:r>
                        <a:rPr lang="en-US" sz="1600" kern="1200" dirty="0">
                          <a:solidFill>
                            <a:schemeClr val="tx1"/>
                          </a:solidFill>
                          <a:latin typeface="微软雅黑" panose="020B0503020204020204" charset="-122"/>
                          <a:ea typeface="微软雅黑" panose="020B0503020204020204" charset="-122"/>
                          <a:cs typeface="微软雅黑" panose="020B0503020204020204" charset="-122"/>
                        </a:rPr>
                        <a:t>5</a:t>
                      </a:r>
                      <a:r>
                        <a:rPr lang="en-US" altLang="zh-CN" sz="1600" kern="1200" dirty="0">
                          <a:solidFill>
                            <a:schemeClr val="tx1"/>
                          </a:solidFill>
                          <a:latin typeface="微软雅黑" panose="020B0503020204020204" charset="-122"/>
                          <a:ea typeface="微软雅黑" panose="020B0503020204020204" charset="-122"/>
                          <a:cs typeface="微软雅黑" panose="020B0503020204020204" charset="-122"/>
                        </a:rPr>
                        <a:t>000</a:t>
                      </a:r>
                      <a:r>
                        <a:rPr lang="zh-CN" altLang="en-US" sz="1600" kern="1200" dirty="0">
                          <a:solidFill>
                            <a:schemeClr val="tx1"/>
                          </a:solidFill>
                          <a:latin typeface="微软雅黑" panose="020B0503020204020204" charset="-122"/>
                          <a:ea typeface="微软雅黑" panose="020B0503020204020204" charset="-122"/>
                          <a:cs typeface="微软雅黑" panose="020B0503020204020204" charset="-122"/>
                        </a:rPr>
                        <a:t>组</a:t>
                      </a:r>
                      <a:endParaRPr lang="zh-CN" altLang="en-US" sz="1600" kern="1200" dirty="0">
                        <a:solidFill>
                          <a:schemeClr val="tx1"/>
                        </a:solidFill>
                        <a:latin typeface="微软雅黑" panose="020B0503020204020204" charset="-122"/>
                        <a:ea typeface="微软雅黑" panose="020B0503020204020204" charset="-122"/>
                        <a:cs typeface="微软雅黑" panose="020B0503020204020204" charset="-122"/>
                      </a:endParaRPr>
                    </a:p>
                  </a:txBody>
                  <a:tcPr anchor="ctr" anchorCtr="0">
                    <a:lnB w="28575" cmpd="sng">
                      <a:solidFill>
                        <a:srgbClr val="0070C0"/>
                      </a:solidFill>
                      <a:prstDash val="solid"/>
                    </a:lnB>
                  </a:tcPr>
                </a:tc>
                <a:tc>
                  <a:txBody>
                    <a:bodyPr/>
                    <a:p>
                      <a:pPr algn="ctr">
                        <a:buNone/>
                      </a:pPr>
                      <a:r>
                        <a:rPr lang="zh-CN" altLang="en-US">
                          <a:latin typeface="微软雅黑" panose="020B0503020204020204" charset="-122"/>
                          <a:ea typeface="微软雅黑" panose="020B0503020204020204" charset="-122"/>
                          <a:cs typeface="微软雅黑" panose="020B0503020204020204" charset="-122"/>
                        </a:rPr>
                        <a:t>95台</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lnB w="28575" cmpd="sng">
                      <a:solidFill>
                        <a:srgbClr val="0070C0"/>
                      </a:solidFill>
                      <a:prstDash val="solid"/>
                    </a:lnB>
                  </a:tcPr>
                </a:tc>
                <a:tc>
                  <a:txBody>
                    <a:bodyPr/>
                    <a:p>
                      <a:pPr algn="ctr">
                        <a:buNone/>
                      </a:pPr>
                      <a:r>
                        <a:rPr lang="en-US" altLang="zh-CN">
                          <a:latin typeface="微软雅黑" panose="020B0503020204020204" charset="-122"/>
                          <a:ea typeface="微软雅黑" panose="020B0503020204020204" charset="-122"/>
                          <a:cs typeface="微软雅黑" panose="020B0503020204020204" charset="-122"/>
                        </a:rPr>
                        <a:t>35</a:t>
                      </a:r>
                      <a:r>
                        <a:rPr lang="zh-CN" altLang="en-US">
                          <a:latin typeface="微软雅黑" panose="020B0503020204020204" charset="-122"/>
                          <a:ea typeface="微软雅黑" panose="020B0503020204020204" charset="-122"/>
                          <a:cs typeface="微软雅黑" panose="020B0503020204020204" charset="-122"/>
                        </a:rPr>
                        <a:t>台</a:t>
                      </a:r>
                      <a:endParaRPr lang="zh-CN" altLang="en-US">
                        <a:latin typeface="微软雅黑" panose="020B0503020204020204" charset="-122"/>
                        <a:ea typeface="微软雅黑" panose="020B0503020204020204" charset="-122"/>
                        <a:cs typeface="微软雅黑" panose="020B0503020204020204" charset="-122"/>
                      </a:endParaRPr>
                    </a:p>
                  </a:txBody>
                  <a:tcPr anchor="ctr" anchorCtr="0">
                    <a:lnB w="28575" cmpd="sng">
                      <a:solidFill>
                        <a:srgbClr val="0070C0"/>
                      </a:solidFill>
                      <a:prstDash val="solid"/>
                    </a:lnB>
                  </a:tcPr>
                </a:tc>
              </a:tr>
            </a:tbl>
          </a:graphicData>
        </a:graphic>
      </p:graphicFrame>
      <p:pic>
        <p:nvPicPr>
          <p:cNvPr id="5" name="图片 4" descr="DU2A8762"/>
          <p:cNvPicPr>
            <a:picLocks noChangeAspect="1"/>
          </p:cNvPicPr>
          <p:nvPr/>
        </p:nvPicPr>
        <p:blipFill>
          <a:blip r:embed="rId7"/>
          <a:stretch>
            <a:fillRect/>
          </a:stretch>
        </p:blipFill>
        <p:spPr>
          <a:xfrm>
            <a:off x="8794115" y="4232910"/>
            <a:ext cx="2616835" cy="1931035"/>
          </a:xfrm>
          <a:prstGeom prst="rect">
            <a:avLst/>
          </a:prstGeom>
          <a:effectLst>
            <a:outerShdw blurRad="279400" dist="76200" dir="2700000" algn="tl" rotWithShape="0">
              <a:prstClr val="black">
                <a:alpha val="52000"/>
              </a:prstClr>
            </a:outerShdw>
            <a:reflection blurRad="6350" stA="52000" endA="300" endPos="35000" dir="5400000" sy="-100000" algn="bl" rotWithShape="0"/>
          </a:effectLst>
        </p:spPr>
      </p:pic>
      <p:pic>
        <p:nvPicPr>
          <p:cNvPr id="12" name="图片 11" descr="DU2A8715"/>
          <p:cNvPicPr>
            <a:picLocks noChangeAspect="1"/>
          </p:cNvPicPr>
          <p:nvPr/>
        </p:nvPicPr>
        <p:blipFill>
          <a:blip r:embed="rId8"/>
          <a:stretch>
            <a:fillRect/>
          </a:stretch>
        </p:blipFill>
        <p:spPr>
          <a:xfrm>
            <a:off x="6054725" y="4234180"/>
            <a:ext cx="2616835" cy="1929130"/>
          </a:xfrm>
          <a:prstGeom prst="rect">
            <a:avLst/>
          </a:prstGeom>
          <a:effectLst>
            <a:outerShdw blurRad="279400" dist="76200" dir="2700000" algn="tl" rotWithShape="0">
              <a:prstClr val="black">
                <a:alpha val="52000"/>
              </a:prstClr>
            </a:outerShdw>
            <a:reflection blurRad="6350" stA="52000" endA="300" endPos="35000" dir="5400000" sy="-100000" algn="bl" rotWithShape="0"/>
          </a:effectLst>
        </p:spPr>
      </p:pic>
      <p:pic>
        <p:nvPicPr>
          <p:cNvPr id="18" name="图片 17" descr="DU2A8780"/>
          <p:cNvPicPr>
            <a:picLocks noChangeAspect="1"/>
          </p:cNvPicPr>
          <p:nvPr/>
        </p:nvPicPr>
        <p:blipFill>
          <a:blip r:embed="rId9"/>
          <a:stretch>
            <a:fillRect/>
          </a:stretch>
        </p:blipFill>
        <p:spPr>
          <a:xfrm>
            <a:off x="574675" y="4233545"/>
            <a:ext cx="2616835" cy="1929765"/>
          </a:xfrm>
          <a:prstGeom prst="rect">
            <a:avLst/>
          </a:prstGeom>
          <a:effectLst>
            <a:outerShdw blurRad="279400" dist="76200" dir="2700000" algn="tl" rotWithShape="0">
              <a:prstClr val="black">
                <a:alpha val="52000"/>
              </a:prstClr>
            </a:outerShdw>
            <a:reflection blurRad="6350" stA="52000" endA="300" endPos="35000" dir="5400000" sy="-100000" algn="bl" rotWithShape="0"/>
          </a:effectLst>
        </p:spPr>
      </p:pic>
      <p:pic>
        <p:nvPicPr>
          <p:cNvPr id="19" name="图片 18" descr="DU2A8787"/>
          <p:cNvPicPr>
            <a:picLocks noChangeAspect="1"/>
          </p:cNvPicPr>
          <p:nvPr/>
        </p:nvPicPr>
        <p:blipFill>
          <a:blip r:embed="rId10"/>
          <a:stretch>
            <a:fillRect/>
          </a:stretch>
        </p:blipFill>
        <p:spPr>
          <a:xfrm>
            <a:off x="3314700" y="4232910"/>
            <a:ext cx="2616835" cy="1931035"/>
          </a:xfrm>
          <a:prstGeom prst="rect">
            <a:avLst/>
          </a:prstGeom>
          <a:effectLst>
            <a:outerShdw blurRad="279400" dist="76200" dir="2700000" algn="tl" rotWithShape="0">
              <a:prstClr val="black">
                <a:alpha val="52000"/>
              </a:prstClr>
            </a:outerShdw>
            <a:reflection blurRad="6350" stA="52000" endA="300" endPos="35000" dir="5400000" sy="-100000" algn="bl" rotWithShape="0"/>
          </a:effectLst>
        </p:spPr>
      </p:pic>
      <p:pic>
        <p:nvPicPr>
          <p:cNvPr id="9" name="图片 8"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4225290" cy="429895"/>
          </a:xfrm>
          <a:prstGeom prst="rect">
            <a:avLst/>
          </a:prstGeom>
          <a:noFill/>
        </p:spPr>
        <p:txBody>
          <a:bodyPr wrap="square" rtlCol="0">
            <a:spAutoFit/>
          </a:bodyPr>
          <a:p>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场地平面布置图与场地分布图</a:t>
            </a:r>
            <a:endPar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 name="图片 2" descr="go_photo_1658381901347"/>
          <p:cNvPicPr>
            <a:picLocks noChangeAspect="1"/>
          </p:cNvPicPr>
          <p:nvPr/>
        </p:nvPicPr>
        <p:blipFill rotWithShape="1">
          <a:blip r:embed="rId1"/>
          <a:srcRect l="2428" t="392" r="17588" b="2307"/>
          <a:stretch>
            <a:fillRect/>
          </a:stretch>
        </p:blipFill>
        <p:spPr>
          <a:xfrm>
            <a:off x="-1270" y="1543685"/>
            <a:ext cx="6004560" cy="3935095"/>
          </a:xfrm>
          <a:prstGeom prst="rect">
            <a:avLst/>
          </a:prstGeom>
          <a:effectLst>
            <a:outerShdw blurRad="50800" dist="38100" dir="5400000" algn="t" rotWithShape="0">
              <a:prstClr val="black">
                <a:alpha val="40000"/>
              </a:prstClr>
            </a:outerShdw>
          </a:effectLst>
        </p:spPr>
      </p:pic>
      <p:pic>
        <p:nvPicPr>
          <p:cNvPr id="26" name="图片 25"/>
          <p:cNvPicPr>
            <a:picLocks noChangeAspect="1"/>
          </p:cNvPicPr>
          <p:nvPr/>
        </p:nvPicPr>
        <p:blipFill rotWithShape="1">
          <a:blip r:embed="rId2"/>
          <a:srcRect l="16840" t="9233" r="15675" b="11428"/>
          <a:stretch>
            <a:fillRect/>
          </a:stretch>
        </p:blipFill>
        <p:spPr>
          <a:xfrm>
            <a:off x="6003290" y="1543685"/>
            <a:ext cx="6177280" cy="3935095"/>
          </a:xfrm>
          <a:prstGeom prst="rect">
            <a:avLst/>
          </a:prstGeom>
          <a:effectLst>
            <a:outerShdw blurRad="50800" dist="38100" dir="5400000" algn="t" rotWithShape="0">
              <a:prstClr val="black">
                <a:alpha val="40000"/>
              </a:prstClr>
            </a:outerShdw>
          </a:effectLst>
        </p:spPr>
      </p:pic>
      <p:sp>
        <p:nvSpPr>
          <p:cNvPr id="17" name="矩形 16"/>
          <p:cNvSpPr/>
          <p:nvPr/>
        </p:nvSpPr>
        <p:spPr>
          <a:xfrm>
            <a:off x="-1270" y="5478780"/>
            <a:ext cx="6004560" cy="5353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文本框 71"/>
          <p:cNvSpPr txBox="1"/>
          <p:nvPr/>
        </p:nvSpPr>
        <p:spPr>
          <a:xfrm>
            <a:off x="1390015" y="5530215"/>
            <a:ext cx="3222625" cy="398780"/>
          </a:xfrm>
          <a:prstGeom prst="rect">
            <a:avLst/>
          </a:prstGeom>
          <a:noFill/>
        </p:spPr>
        <p:txBody>
          <a:bodyPr wrap="square" rtlCol="0">
            <a:spAutoFit/>
          </a:bodyPr>
          <a:p>
            <a:pPr indent="0" algn="ctr" fontAlgn="auto">
              <a:lnSpc>
                <a:spcPct val="100000"/>
              </a:lnSpc>
              <a:buNone/>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场地平面布置图</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9" name="矩形 18"/>
          <p:cNvSpPr/>
          <p:nvPr/>
        </p:nvSpPr>
        <p:spPr>
          <a:xfrm>
            <a:off x="6003290" y="5478780"/>
            <a:ext cx="6189345" cy="5353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394575" y="5530215"/>
            <a:ext cx="3327400" cy="398780"/>
          </a:xfrm>
          <a:prstGeom prst="rect">
            <a:avLst/>
          </a:prstGeom>
          <a:noFill/>
        </p:spPr>
        <p:txBody>
          <a:bodyPr wrap="square" rtlCol="0">
            <a:spAutoFit/>
          </a:bodyPr>
          <a:p>
            <a:pPr indent="0" algn="ctr" fontAlgn="auto">
              <a:lnSpc>
                <a:spcPct val="100000"/>
              </a:lnSpc>
              <a:buNone/>
            </a:pPr>
            <a:r>
              <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rPr>
              <a:t>场地分布图</a:t>
            </a:r>
            <a:endParaRPr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21" name="TextBox 32"/>
          <p:cNvSpPr txBox="1"/>
          <p:nvPr/>
        </p:nvSpPr>
        <p:spPr>
          <a:xfrm>
            <a:off x="1994535" y="6085840"/>
            <a:ext cx="8202930" cy="461645"/>
          </a:xfrm>
          <a:prstGeom prst="rect">
            <a:avLst/>
          </a:prstGeom>
          <a:noFill/>
        </p:spPr>
        <p:txBody>
          <a:bodyPr wrap="square" lIns="0" tIns="0" rIns="0" bIns="0" rtlCol="0">
            <a:spAutoFit/>
          </a:bodyPr>
          <a:p>
            <a:pPr algn="ctr">
              <a:lnSpc>
                <a:spcPct val="150000"/>
              </a:lnSpc>
            </a:pP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设计研发部门及生产制造场地均位于辽宁省锦州市凌河区锦义街</a:t>
            </a: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rPr>
              <a:t>141</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rPr>
              <a:t>号　</a:t>
            </a:r>
            <a:endParaRPr lang="zh-CN" altLang="en-US" sz="20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descr="凯美x2b"/>
          <p:cNvPicPr>
            <a:picLocks noChangeAspect="1"/>
          </p:cNvPicPr>
          <p:nvPr userDrawn="1"/>
        </p:nvPicPr>
        <p:blipFill>
          <a:blip r:embed="rId3"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3977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860425"/>
            <a:ext cx="6439535" cy="429895"/>
          </a:xfrm>
          <a:prstGeom prst="rect">
            <a:avLst/>
          </a:prstGeom>
          <a:noFill/>
        </p:spPr>
        <p:txBody>
          <a:bodyPr wrap="square" rtlCol="0">
            <a:spAutoFit/>
          </a:bodyPr>
          <a:p>
            <a:pPr algn="l"/>
            <a:r>
              <a:rPr lang="zh-CN" altLang="en-US" sz="2200" b="1" dirty="0">
                <a:solidFill>
                  <a:srgbClr val="0070C0"/>
                </a:solidFill>
                <a:latin typeface="+mj-ea"/>
                <a:ea typeface="+mj-ea"/>
                <a:cs typeface="微软雅黑" panose="020B0503020204020204" charset="-122"/>
                <a:sym typeface="+mn-ea"/>
              </a:rPr>
              <a:t>各车间主要生产设备</a:t>
            </a:r>
            <a:endParaRPr lang="zh-CN" altLang="en-US" sz="2200" b="1" dirty="0">
              <a:solidFill>
                <a:srgbClr val="0070C0"/>
              </a:solidFill>
              <a:effectLst/>
              <a:latin typeface="+mj-ea"/>
              <a:ea typeface="+mj-ea"/>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生产能力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5" name="矩形 3"/>
          <p:cNvSpPr>
            <a:spLocks noChangeArrowheads="1"/>
          </p:cNvSpPr>
          <p:nvPr/>
        </p:nvSpPr>
        <p:spPr bwMode="auto">
          <a:xfrm>
            <a:off x="701675" y="1322705"/>
            <a:ext cx="2854325" cy="397510"/>
          </a:xfrm>
          <a:prstGeom prst="rect">
            <a:avLst/>
          </a:prstGeom>
          <a:noFill/>
          <a:ln w="9525">
            <a:noFill/>
            <a:miter lim="800000"/>
          </a:ln>
        </p:spPr>
        <p:txBody>
          <a:bodyPr wrap="square" lIns="91431" tIns="45716" rIns="91431" bIns="45716">
            <a:spAutoFit/>
          </a:bodyPr>
          <a:p>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卷绕式产品生产线</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7" name="图片 26" descr="DU2A8737"/>
          <p:cNvPicPr>
            <a:picLocks noChangeAspect="1"/>
          </p:cNvPicPr>
          <p:nvPr/>
        </p:nvPicPr>
        <p:blipFill>
          <a:blip r:embed="rId6" cstate="screen"/>
          <a:stretch>
            <a:fillRect/>
          </a:stretch>
        </p:blipFill>
        <p:spPr bwMode="auto">
          <a:xfrm>
            <a:off x="5943600" y="1813560"/>
            <a:ext cx="3110865" cy="2074545"/>
          </a:xfrm>
          <a:prstGeom prst="roundRect">
            <a:avLst>
              <a:gd name="adj" fmla="val 7407"/>
            </a:avLst>
          </a:prstGeom>
          <a:blipFill dpi="0" rotWithShape="0">
            <a:blip r:embed="rId7" cstate="screen"/>
            <a:srcRect/>
            <a:stretch>
              <a:fillRect/>
            </a:stretch>
          </a:blipFill>
          <a:ln w="9525">
            <a:noFill/>
            <a:miter lim="800000"/>
            <a:headEnd/>
            <a:tailEnd/>
          </a:ln>
          <a:effectLst>
            <a:outerShdw blurRad="241300" dist="38100" dir="2700000" algn="tl" rotWithShape="0">
              <a:prstClr val="black">
                <a:alpha val="74000"/>
              </a:prstClr>
            </a:outerShdw>
          </a:effectLst>
        </p:spPr>
      </p:pic>
      <p:pic>
        <p:nvPicPr>
          <p:cNvPr id="10" name="图片 9" descr="DU2A8713"/>
          <p:cNvPicPr>
            <a:picLocks noChangeAspect="1"/>
          </p:cNvPicPr>
          <p:nvPr/>
        </p:nvPicPr>
        <p:blipFill>
          <a:blip r:embed="rId8" cstate="screen"/>
          <a:stretch>
            <a:fillRect/>
          </a:stretch>
        </p:blipFill>
        <p:spPr bwMode="auto">
          <a:xfrm>
            <a:off x="2437130" y="1813560"/>
            <a:ext cx="3110865" cy="2074545"/>
          </a:xfrm>
          <a:prstGeom prst="roundRect">
            <a:avLst>
              <a:gd name="adj" fmla="val 8876"/>
            </a:avLst>
          </a:prstGeom>
          <a:blipFill dpi="0" rotWithShape="0">
            <a:blip r:embed="rId7" cstate="screen"/>
            <a:srcRect/>
            <a:stretch>
              <a:fillRect/>
            </a:stretch>
          </a:blipFill>
          <a:ln w="9525">
            <a:noFill/>
            <a:miter lim="800000"/>
            <a:headEnd/>
            <a:tailEnd/>
          </a:ln>
          <a:effectLst>
            <a:outerShdw blurRad="241300" dist="38100" dir="2700000" algn="tl" rotWithShape="0">
              <a:prstClr val="black">
                <a:alpha val="74000"/>
              </a:prstClr>
            </a:outerShdw>
          </a:effectLst>
        </p:spPr>
      </p:pic>
      <p:grpSp>
        <p:nvGrpSpPr>
          <p:cNvPr id="29" name="组合 28"/>
          <p:cNvGrpSpPr/>
          <p:nvPr/>
        </p:nvGrpSpPr>
        <p:grpSpPr>
          <a:xfrm rot="0">
            <a:off x="3136265" y="3750310"/>
            <a:ext cx="5226050" cy="368300"/>
            <a:chOff x="1272" y="6147"/>
            <a:chExt cx="4542" cy="742"/>
          </a:xfrm>
        </p:grpSpPr>
        <p:sp>
          <p:nvSpPr>
            <p:cNvPr id="30" name="圆角矩形 29"/>
            <p:cNvSpPr/>
            <p:nvPr/>
          </p:nvSpPr>
          <p:spPr>
            <a:xfrm>
              <a:off x="1272" y="6147"/>
              <a:ext cx="4542" cy="726"/>
            </a:xfrm>
            <a:prstGeom prst="roundRect">
              <a:avLst>
                <a:gd name="adj" fmla="val 50000"/>
              </a:avLst>
            </a:prstGeom>
            <a:gradFill>
              <a:gsLst>
                <a:gs pos="0">
                  <a:srgbClr val="00B0F0"/>
                </a:gs>
                <a:gs pos="100000">
                  <a:srgbClr val="0070C0"/>
                </a:gs>
              </a:gsLst>
              <a:lin ang="5400000" scaled="0"/>
            </a:gradFill>
            <a:ln>
              <a:noFill/>
            </a:ln>
            <a:effectLst>
              <a:outerShdw blurRad="190500" dist="76200" dir="5400000" sx="102000" sy="102000" algn="ctr" rotWithShape="0">
                <a:srgbClr val="0070C0">
                  <a:alpha val="6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1524" y="6147"/>
              <a:ext cx="4038" cy="742"/>
            </a:xfrm>
            <a:prstGeom prst="rect">
              <a:avLst/>
            </a:prstGeom>
            <a:noFill/>
          </p:spPr>
          <p:txBody>
            <a:bodyPr wrap="square" rtlCol="0">
              <a:spAutoFit/>
            </a:bodyPr>
            <a:p>
              <a:pPr>
                <a:buFont typeface="微软雅黑" panose="020B0503020204020204" charset="-122"/>
                <a:buNone/>
                <a:defRPr/>
              </a:pPr>
              <a:r>
                <a:rPr lang="zh-CN" altLang="en-US" b="1">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全自动卷绕机  ——  超级电容器卷芯的卷制</a:t>
              </a:r>
              <a:endParaRPr lang="zh-CN" altLang="en-US" b="1">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pic>
        <p:nvPicPr>
          <p:cNvPr id="33" name="图片 32" descr="DU2A8723"/>
          <p:cNvPicPr>
            <a:picLocks noChangeAspect="1"/>
          </p:cNvPicPr>
          <p:nvPr/>
        </p:nvPicPr>
        <p:blipFill>
          <a:blip r:embed="rId9" cstate="screen"/>
          <a:stretch>
            <a:fillRect/>
          </a:stretch>
        </p:blipFill>
        <p:spPr bwMode="auto">
          <a:xfrm>
            <a:off x="1644650" y="4269105"/>
            <a:ext cx="3110865" cy="2068195"/>
          </a:xfrm>
          <a:prstGeom prst="roundRect">
            <a:avLst>
              <a:gd name="adj" fmla="val 8876"/>
            </a:avLst>
          </a:prstGeom>
          <a:blipFill dpi="0" rotWithShape="0">
            <a:blip r:embed="rId7" cstate="screen"/>
            <a:srcRect/>
            <a:stretch>
              <a:fillRect/>
            </a:stretch>
          </a:blipFill>
          <a:ln w="9525">
            <a:noFill/>
            <a:miter lim="800000"/>
            <a:headEnd/>
            <a:tailEnd/>
          </a:ln>
          <a:effectLst>
            <a:outerShdw blurRad="241300" dist="38100" dir="2700000" algn="tl" rotWithShape="0">
              <a:prstClr val="black">
                <a:alpha val="74000"/>
              </a:prstClr>
            </a:outerShdw>
          </a:effectLst>
        </p:spPr>
      </p:pic>
      <p:pic>
        <p:nvPicPr>
          <p:cNvPr id="34" name="图片 33" descr="DU2A8745"/>
          <p:cNvPicPr>
            <a:picLocks noChangeAspect="1"/>
          </p:cNvPicPr>
          <p:nvPr/>
        </p:nvPicPr>
        <p:blipFill>
          <a:blip r:embed="rId10" cstate="screen"/>
          <a:stretch>
            <a:fillRect/>
          </a:stretch>
        </p:blipFill>
        <p:spPr bwMode="auto">
          <a:xfrm>
            <a:off x="6827520" y="4269105"/>
            <a:ext cx="3110230" cy="2074545"/>
          </a:xfrm>
          <a:prstGeom prst="roundRect">
            <a:avLst>
              <a:gd name="adj" fmla="val 8876"/>
            </a:avLst>
          </a:prstGeom>
          <a:blipFill dpi="0" rotWithShape="0">
            <a:blip r:embed="rId7" cstate="screen"/>
            <a:srcRect/>
            <a:stretch>
              <a:fillRect/>
            </a:stretch>
          </a:blipFill>
          <a:ln w="9525">
            <a:noFill/>
            <a:miter lim="800000"/>
            <a:headEnd/>
            <a:tailEnd/>
          </a:ln>
          <a:effectLst>
            <a:outerShdw blurRad="241300" dist="38100" dir="2700000" algn="tl" rotWithShape="0">
              <a:prstClr val="black">
                <a:alpha val="74000"/>
              </a:prstClr>
            </a:outerShdw>
          </a:effectLst>
        </p:spPr>
      </p:pic>
      <p:grpSp>
        <p:nvGrpSpPr>
          <p:cNvPr id="39" name="组合 38"/>
          <p:cNvGrpSpPr/>
          <p:nvPr/>
        </p:nvGrpSpPr>
        <p:grpSpPr>
          <a:xfrm rot="0">
            <a:off x="1205865" y="6337300"/>
            <a:ext cx="3783330" cy="368237"/>
            <a:chOff x="1272" y="6147"/>
            <a:chExt cx="4542" cy="742"/>
          </a:xfrm>
        </p:grpSpPr>
        <p:sp>
          <p:nvSpPr>
            <p:cNvPr id="40" name="圆角矩形 39"/>
            <p:cNvSpPr/>
            <p:nvPr/>
          </p:nvSpPr>
          <p:spPr>
            <a:xfrm>
              <a:off x="1272" y="6147"/>
              <a:ext cx="4542" cy="726"/>
            </a:xfrm>
            <a:prstGeom prst="roundRect">
              <a:avLst>
                <a:gd name="adj" fmla="val 50000"/>
              </a:avLst>
            </a:prstGeom>
            <a:gradFill>
              <a:gsLst>
                <a:gs pos="0">
                  <a:srgbClr val="00B0F0"/>
                </a:gs>
                <a:gs pos="100000">
                  <a:srgbClr val="0070C0"/>
                </a:gs>
              </a:gsLst>
              <a:lin ang="5400000" scaled="0"/>
            </a:gradFill>
            <a:ln>
              <a:noFill/>
            </a:ln>
            <a:effectLst>
              <a:outerShdw blurRad="190500" dist="76200" dir="5400000" sx="102000" sy="102000" algn="ctr" rotWithShape="0">
                <a:srgbClr val="0070C0">
                  <a:alpha val="6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文本框 40"/>
            <p:cNvSpPr txBox="1"/>
            <p:nvPr/>
          </p:nvSpPr>
          <p:spPr>
            <a:xfrm>
              <a:off x="1524" y="6147"/>
              <a:ext cx="4038" cy="742"/>
            </a:xfrm>
            <a:prstGeom prst="rect">
              <a:avLst/>
            </a:prstGeom>
            <a:noFill/>
          </p:spPr>
          <p:txBody>
            <a:bodyPr wrap="square" rtlCol="0">
              <a:spAutoFit/>
            </a:bodyPr>
            <a:p>
              <a:pPr algn="ctr">
                <a:buFont typeface="微软雅黑" panose="020B0503020204020204" charset="-122"/>
                <a:buNone/>
                <a:defRPr/>
              </a:pP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插塞机 ——</a:t>
              </a:r>
              <a:r>
                <a:rPr lang="en-US" altLang="zh-CN"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卷芯上胶塞的安装</a:t>
              </a:r>
              <a:endParaRPr lang="zh-CN" altLang="en-US" b="1"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42" name="组合 41"/>
          <p:cNvGrpSpPr/>
          <p:nvPr/>
        </p:nvGrpSpPr>
        <p:grpSpPr>
          <a:xfrm rot="0">
            <a:off x="6734810" y="6329045"/>
            <a:ext cx="3296285" cy="368300"/>
            <a:chOff x="1272" y="6147"/>
            <a:chExt cx="4542" cy="742"/>
          </a:xfrm>
        </p:grpSpPr>
        <p:sp>
          <p:nvSpPr>
            <p:cNvPr id="43" name="圆角矩形 42"/>
            <p:cNvSpPr/>
            <p:nvPr/>
          </p:nvSpPr>
          <p:spPr>
            <a:xfrm>
              <a:off x="1272" y="6147"/>
              <a:ext cx="4542" cy="726"/>
            </a:xfrm>
            <a:prstGeom prst="roundRect">
              <a:avLst>
                <a:gd name="adj" fmla="val 50000"/>
              </a:avLst>
            </a:prstGeom>
            <a:gradFill>
              <a:gsLst>
                <a:gs pos="0">
                  <a:srgbClr val="00B0F0"/>
                </a:gs>
                <a:gs pos="100000">
                  <a:srgbClr val="0070C0"/>
                </a:gs>
              </a:gsLst>
              <a:lin ang="5400000" scaled="0"/>
            </a:gradFill>
            <a:ln>
              <a:noFill/>
            </a:ln>
            <a:effectLst>
              <a:outerShdw blurRad="190500" dist="76200" dir="5400000" sx="102000" sy="102000" algn="ctr" rotWithShape="0">
                <a:srgbClr val="0070C0">
                  <a:alpha val="6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524" y="6147"/>
              <a:ext cx="4038" cy="742"/>
            </a:xfrm>
            <a:prstGeom prst="rect">
              <a:avLst/>
            </a:prstGeom>
            <a:noFill/>
          </p:spPr>
          <p:txBody>
            <a:bodyPr wrap="square" rtlCol="0">
              <a:spAutoFit/>
            </a:bodyPr>
            <a:p>
              <a:pPr algn="ctr">
                <a:buFont typeface="微软雅黑" panose="020B0503020204020204" charset="-122"/>
                <a:buNone/>
                <a:defRPr/>
              </a:pP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自动套管机</a:t>
              </a:r>
              <a:r>
                <a:rPr lang="en-US" altLang="zh-CN"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套热缩管</a:t>
              </a:r>
              <a:endParaRPr lang="zh-CN" altLang="en-US" b="1"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4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2"/>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169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2345"/>
            <a:ext cx="6439535" cy="429895"/>
          </a:xfrm>
          <a:prstGeom prst="rect">
            <a:avLst/>
          </a:prstGeom>
          <a:noFill/>
        </p:spPr>
        <p:txBody>
          <a:bodyPr wrap="square" rtlCol="0">
            <a:spAutoFit/>
          </a:bodyPr>
          <a:p>
            <a:pPr algn="l"/>
            <a:r>
              <a:rPr lang="zh-CN" altLang="en-US" sz="2200" b="1" dirty="0">
                <a:solidFill>
                  <a:srgbClr val="0070C0"/>
                </a:solidFill>
                <a:latin typeface="+mj-ea"/>
                <a:ea typeface="+mj-ea"/>
                <a:cs typeface="微软雅黑" panose="020B0503020204020204" charset="-122"/>
                <a:sym typeface="+mn-ea"/>
              </a:rPr>
              <a:t>各车间主要生产设备</a:t>
            </a:r>
            <a:endParaRPr lang="zh-CN" altLang="en-US" sz="2200" b="1" dirty="0">
              <a:solidFill>
                <a:srgbClr val="0070C0"/>
              </a:solidFill>
              <a:effectLst/>
              <a:latin typeface="+mj-ea"/>
              <a:ea typeface="+mj-ea"/>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生产能力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5" name="矩形 3"/>
          <p:cNvSpPr>
            <a:spLocks noChangeArrowheads="1"/>
          </p:cNvSpPr>
          <p:nvPr/>
        </p:nvSpPr>
        <p:spPr bwMode="auto">
          <a:xfrm>
            <a:off x="701675" y="1464945"/>
            <a:ext cx="3250565" cy="397510"/>
          </a:xfrm>
          <a:prstGeom prst="rect">
            <a:avLst/>
          </a:prstGeom>
          <a:noFill/>
          <a:ln w="9525">
            <a:noFill/>
            <a:miter lim="800000"/>
          </a:ln>
        </p:spPr>
        <p:txBody>
          <a:bodyPr wrap="square" lIns="91431" tIns="45716" rIns="91431" bIns="45716">
            <a:spAutoFit/>
          </a:bodyPr>
          <a:p>
            <a:pPr algn="just"/>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纽扣式产品（叠片）生产线</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3" name="图片 2"/>
          <p:cNvPicPr>
            <a:picLocks noChangeAspect="1"/>
          </p:cNvPicPr>
          <p:nvPr/>
        </p:nvPicPr>
        <p:blipFill>
          <a:blip r:embed="rId6" cstate="screen"/>
          <a:stretch>
            <a:fillRect/>
          </a:stretch>
        </p:blipFill>
        <p:spPr>
          <a:xfrm>
            <a:off x="8100695" y="3110865"/>
            <a:ext cx="3332480" cy="2265045"/>
          </a:xfrm>
          <a:prstGeom prst="rect">
            <a:avLst/>
          </a:prstGeom>
          <a:effectLst>
            <a:outerShdw blurRad="228600" dist="165100" dir="2700000" algn="tl" rotWithShape="0">
              <a:prstClr val="black">
                <a:alpha val="53000"/>
              </a:prstClr>
            </a:outerShdw>
          </a:effectLst>
        </p:spPr>
      </p:pic>
      <p:pic>
        <p:nvPicPr>
          <p:cNvPr id="5" name="图片 4"/>
          <p:cNvPicPr>
            <a:picLocks noChangeAspect="1"/>
          </p:cNvPicPr>
          <p:nvPr/>
        </p:nvPicPr>
        <p:blipFill>
          <a:blip r:embed="rId7" cstate="screen"/>
          <a:stretch>
            <a:fillRect/>
          </a:stretch>
        </p:blipFill>
        <p:spPr>
          <a:xfrm>
            <a:off x="4521200" y="2209800"/>
            <a:ext cx="3333115" cy="2265045"/>
          </a:xfrm>
          <a:prstGeom prst="rect">
            <a:avLst/>
          </a:prstGeom>
          <a:effectLst>
            <a:outerShdw blurRad="228600" dist="165100" dir="2700000" algn="tl" rotWithShape="0">
              <a:prstClr val="black">
                <a:alpha val="53000"/>
              </a:prstClr>
            </a:outerShdw>
          </a:effectLst>
        </p:spPr>
      </p:pic>
      <p:pic>
        <p:nvPicPr>
          <p:cNvPr id="9" name="图片 8" descr="DU2A8771"/>
          <p:cNvPicPr>
            <a:picLocks noChangeAspect="1"/>
          </p:cNvPicPr>
          <p:nvPr/>
        </p:nvPicPr>
        <p:blipFill>
          <a:blip r:embed="rId8"/>
          <a:stretch>
            <a:fillRect/>
          </a:stretch>
        </p:blipFill>
        <p:spPr>
          <a:xfrm>
            <a:off x="942975" y="3110865"/>
            <a:ext cx="3332480" cy="2266315"/>
          </a:xfrm>
          <a:prstGeom prst="rect">
            <a:avLst/>
          </a:prstGeom>
          <a:effectLst>
            <a:outerShdw blurRad="228600" dist="165100" dir="2700000" algn="tl" rotWithShape="0">
              <a:prstClr val="black">
                <a:alpha val="53000"/>
              </a:prstClr>
            </a:outerShdw>
          </a:effectLst>
        </p:spPr>
      </p:pic>
      <p:grpSp>
        <p:nvGrpSpPr>
          <p:cNvPr id="12" name="组合 11"/>
          <p:cNvGrpSpPr/>
          <p:nvPr/>
        </p:nvGrpSpPr>
        <p:grpSpPr>
          <a:xfrm rot="0">
            <a:off x="1562735" y="5584190"/>
            <a:ext cx="2280285" cy="369570"/>
            <a:chOff x="1272" y="6147"/>
            <a:chExt cx="4542" cy="726"/>
          </a:xfrm>
        </p:grpSpPr>
        <p:sp>
          <p:nvSpPr>
            <p:cNvPr id="16" name="圆角矩形 15"/>
            <p:cNvSpPr/>
            <p:nvPr/>
          </p:nvSpPr>
          <p:spPr>
            <a:xfrm>
              <a:off x="1272" y="6147"/>
              <a:ext cx="4542" cy="726"/>
            </a:xfrm>
            <a:prstGeom prst="roundRect">
              <a:avLst>
                <a:gd name="adj" fmla="val 50000"/>
              </a:avLst>
            </a:prstGeom>
            <a:gradFill>
              <a:gsLst>
                <a:gs pos="0">
                  <a:srgbClr val="00B0F0"/>
                </a:gs>
                <a:gs pos="100000">
                  <a:srgbClr val="0070C0"/>
                </a:gs>
              </a:gsLst>
              <a:lin ang="5400000" scaled="0"/>
            </a:gradFill>
            <a:ln>
              <a:noFill/>
            </a:ln>
            <a:effectLst>
              <a:outerShdw blurRad="190500" dist="76200" dir="5400000" sx="102000" sy="102000" algn="ctr" rotWithShape="0">
                <a:srgbClr val="0070C0">
                  <a:alpha val="6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微软雅黑" panose="020B0503020204020204" charset="-122"/>
                <a:ea typeface="微软雅黑" panose="020B0503020204020204" charset="-122"/>
              </a:endParaRPr>
            </a:p>
          </p:txBody>
        </p:sp>
        <p:sp>
          <p:nvSpPr>
            <p:cNvPr id="17" name="文本框 16"/>
            <p:cNvSpPr txBox="1"/>
            <p:nvPr/>
          </p:nvSpPr>
          <p:spPr>
            <a:xfrm>
              <a:off x="1524" y="6147"/>
              <a:ext cx="4038" cy="724"/>
            </a:xfrm>
            <a:prstGeom prst="rect">
              <a:avLst/>
            </a:prstGeom>
            <a:noFill/>
          </p:spPr>
          <p:txBody>
            <a:bodyPr wrap="square" rtlCol="0">
              <a:spAutoFit/>
            </a:bodyPr>
            <a:p>
              <a:pPr algn="ctr">
                <a:buFont typeface="微软雅黑" panose="020B0503020204020204" charset="-122"/>
                <a:buNone/>
                <a:defRPr/>
              </a:pP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充电测试</a:t>
              </a:r>
              <a:endParaRPr lang="zh-CN" altLang="en-US" b="1"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18" name="组合 17"/>
          <p:cNvGrpSpPr/>
          <p:nvPr/>
        </p:nvGrpSpPr>
        <p:grpSpPr>
          <a:xfrm rot="0">
            <a:off x="4819650" y="4721860"/>
            <a:ext cx="2736850" cy="369570"/>
            <a:chOff x="1272" y="6147"/>
            <a:chExt cx="4542" cy="726"/>
          </a:xfrm>
        </p:grpSpPr>
        <p:sp>
          <p:nvSpPr>
            <p:cNvPr id="19" name="圆角矩形 18"/>
            <p:cNvSpPr/>
            <p:nvPr/>
          </p:nvSpPr>
          <p:spPr>
            <a:xfrm>
              <a:off x="1272" y="6147"/>
              <a:ext cx="4542" cy="726"/>
            </a:xfrm>
            <a:prstGeom prst="roundRect">
              <a:avLst>
                <a:gd name="adj" fmla="val 50000"/>
              </a:avLst>
            </a:prstGeom>
            <a:gradFill>
              <a:gsLst>
                <a:gs pos="0">
                  <a:srgbClr val="00B0F0"/>
                </a:gs>
                <a:gs pos="100000">
                  <a:srgbClr val="0070C0"/>
                </a:gs>
              </a:gsLst>
              <a:lin ang="5400000" scaled="0"/>
            </a:gradFill>
            <a:ln>
              <a:noFill/>
            </a:ln>
            <a:effectLst>
              <a:outerShdw blurRad="190500" dist="76200" dir="5400000" sx="102000" sy="102000" algn="ctr" rotWithShape="0">
                <a:srgbClr val="0070C0">
                  <a:alpha val="6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20" name="文本框 19"/>
            <p:cNvSpPr txBox="1"/>
            <p:nvPr/>
          </p:nvSpPr>
          <p:spPr>
            <a:xfrm>
              <a:off x="1524" y="6147"/>
              <a:ext cx="4038" cy="724"/>
            </a:xfrm>
            <a:prstGeom prst="rect">
              <a:avLst/>
            </a:prstGeom>
            <a:noFill/>
          </p:spPr>
          <p:txBody>
            <a:bodyPr wrap="square" rtlCol="0">
              <a:spAutoFit/>
            </a:bodyPr>
            <a:p>
              <a:pPr algn="ctr">
                <a:buFont typeface="微软雅黑" panose="020B0503020204020204" charset="-122"/>
                <a:buNone/>
                <a:defRPr/>
              </a:pP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叠片产品激光点焊</a:t>
              </a:r>
              <a:endParaRPr lang="zh-CN" altLang="en-US" b="1"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22" name="组合 21"/>
          <p:cNvGrpSpPr/>
          <p:nvPr/>
        </p:nvGrpSpPr>
        <p:grpSpPr>
          <a:xfrm rot="0">
            <a:off x="8520430" y="5584190"/>
            <a:ext cx="2493010" cy="369570"/>
            <a:chOff x="1272" y="6147"/>
            <a:chExt cx="4542" cy="726"/>
          </a:xfrm>
        </p:grpSpPr>
        <p:sp>
          <p:nvSpPr>
            <p:cNvPr id="23" name="圆角矩形 22"/>
            <p:cNvSpPr/>
            <p:nvPr/>
          </p:nvSpPr>
          <p:spPr>
            <a:xfrm>
              <a:off x="1272" y="6147"/>
              <a:ext cx="4542" cy="726"/>
            </a:xfrm>
            <a:prstGeom prst="roundRect">
              <a:avLst>
                <a:gd name="adj" fmla="val 50000"/>
              </a:avLst>
            </a:prstGeom>
            <a:gradFill>
              <a:gsLst>
                <a:gs pos="0">
                  <a:srgbClr val="00B0F0"/>
                </a:gs>
                <a:gs pos="100000">
                  <a:srgbClr val="0070C0"/>
                </a:gs>
              </a:gsLst>
              <a:lin ang="5400000" scaled="0"/>
            </a:gradFill>
            <a:ln>
              <a:noFill/>
            </a:ln>
            <a:effectLst>
              <a:outerShdw blurRad="190500" dist="76200" dir="5400000" sx="102000" sy="102000" algn="ctr" rotWithShape="0">
                <a:srgbClr val="0070C0">
                  <a:alpha val="6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微软雅黑" panose="020B0503020204020204" charset="-122"/>
                <a:ea typeface="微软雅黑" panose="020B0503020204020204" charset="-122"/>
              </a:endParaRPr>
            </a:p>
          </p:txBody>
        </p:sp>
        <p:sp>
          <p:nvSpPr>
            <p:cNvPr id="24" name="文本框 23"/>
            <p:cNvSpPr txBox="1"/>
            <p:nvPr/>
          </p:nvSpPr>
          <p:spPr>
            <a:xfrm>
              <a:off x="1524" y="6147"/>
              <a:ext cx="4038" cy="724"/>
            </a:xfrm>
            <a:prstGeom prst="rect">
              <a:avLst/>
            </a:prstGeom>
            <a:noFill/>
          </p:spPr>
          <p:txBody>
            <a:bodyPr wrap="square" rtlCol="0">
              <a:spAutoFit/>
            </a:bodyPr>
            <a:p>
              <a:pPr algn="ctr">
                <a:buFont typeface="微软雅黑" panose="020B0503020204020204" charset="-122"/>
                <a:buNone/>
                <a:defRPr/>
              </a:pPr>
              <a:r>
                <a:rPr lang="zh-CN" altLang="en-US"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套热塑管</a:t>
              </a:r>
              <a:endParaRPr lang="zh-CN" altLang="en-US" b="1"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sp>
        <p:nvSpPr>
          <p:cNvPr id="2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descr="凯美x2b"/>
          <p:cNvPicPr>
            <a:picLocks noChangeAspect="1"/>
          </p:cNvPicPr>
          <p:nvPr userDrawn="1"/>
        </p:nvPicPr>
        <p:blipFill>
          <a:blip r:embed="rId9"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0"/>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169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2345"/>
            <a:ext cx="6439535" cy="429895"/>
          </a:xfrm>
          <a:prstGeom prst="rect">
            <a:avLst/>
          </a:prstGeom>
          <a:noFill/>
        </p:spPr>
        <p:txBody>
          <a:bodyPr wrap="square" rtlCol="0">
            <a:spAutoFit/>
          </a:bodyPr>
          <a:p>
            <a:pPr algn="l"/>
            <a:r>
              <a:rPr lang="zh-CN" altLang="en-US" sz="2200" b="1" dirty="0">
                <a:solidFill>
                  <a:srgbClr val="0070C0"/>
                </a:solidFill>
                <a:latin typeface="+mj-ea"/>
                <a:ea typeface="+mj-ea"/>
                <a:cs typeface="微软雅黑" panose="020B0503020204020204" charset="-122"/>
                <a:sym typeface="+mn-ea"/>
              </a:rPr>
              <a:t>各车间主要生产设备</a:t>
            </a:r>
            <a:endParaRPr lang="zh-CN" altLang="en-US" sz="2200" b="1" dirty="0">
              <a:solidFill>
                <a:srgbClr val="0070C0"/>
              </a:solidFill>
              <a:effectLst/>
              <a:latin typeface="+mj-ea"/>
              <a:ea typeface="+mj-ea"/>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生产能力</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75" name="矩形 3"/>
          <p:cNvSpPr>
            <a:spLocks noChangeArrowheads="1"/>
          </p:cNvSpPr>
          <p:nvPr/>
        </p:nvSpPr>
        <p:spPr bwMode="auto">
          <a:xfrm>
            <a:off x="1671320" y="1925320"/>
            <a:ext cx="1788160" cy="397510"/>
          </a:xfrm>
          <a:prstGeom prst="rect">
            <a:avLst/>
          </a:prstGeom>
          <a:noFill/>
          <a:ln w="9525">
            <a:noFill/>
            <a:miter lim="800000"/>
          </a:ln>
        </p:spPr>
        <p:txBody>
          <a:bodyPr wrap="square" lIns="91431" tIns="45716" rIns="91431" bIns="45716">
            <a:spAutoFit/>
          </a:bodyPr>
          <a:p>
            <a:pPr algn="ct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产品测试线</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10" name="图片 9" descr="DU2A8767"/>
          <p:cNvPicPr>
            <a:picLocks noChangeAspect="1"/>
          </p:cNvPicPr>
          <p:nvPr/>
        </p:nvPicPr>
        <p:blipFill>
          <a:blip r:embed="rId6"/>
          <a:stretch>
            <a:fillRect/>
          </a:stretch>
        </p:blipFill>
        <p:spPr>
          <a:xfrm>
            <a:off x="960755" y="2472055"/>
            <a:ext cx="3209290" cy="2139950"/>
          </a:xfrm>
          <a:prstGeom prst="rect">
            <a:avLst/>
          </a:prstGeom>
          <a:effectLst>
            <a:outerShdw blurRad="228600" dist="165100" dir="2700000" algn="tl" rotWithShape="0">
              <a:prstClr val="black">
                <a:alpha val="53000"/>
              </a:prstClr>
            </a:outerShdw>
          </a:effectLst>
        </p:spPr>
      </p:pic>
      <p:grpSp>
        <p:nvGrpSpPr>
          <p:cNvPr id="21" name="组合 20"/>
          <p:cNvGrpSpPr/>
          <p:nvPr/>
        </p:nvGrpSpPr>
        <p:grpSpPr>
          <a:xfrm rot="0">
            <a:off x="664210" y="4761230"/>
            <a:ext cx="3803650" cy="369693"/>
            <a:chOff x="1272" y="6147"/>
            <a:chExt cx="4542" cy="726"/>
          </a:xfrm>
        </p:grpSpPr>
        <p:sp>
          <p:nvSpPr>
            <p:cNvPr id="25" name="圆角矩形 24"/>
            <p:cNvSpPr/>
            <p:nvPr/>
          </p:nvSpPr>
          <p:spPr>
            <a:xfrm>
              <a:off x="1272" y="6147"/>
              <a:ext cx="4542" cy="726"/>
            </a:xfrm>
            <a:prstGeom prst="roundRect">
              <a:avLst>
                <a:gd name="adj" fmla="val 50000"/>
              </a:avLst>
            </a:prstGeom>
            <a:gradFill>
              <a:gsLst>
                <a:gs pos="0">
                  <a:srgbClr val="00B0F0"/>
                </a:gs>
                <a:gs pos="100000">
                  <a:srgbClr val="0070C0"/>
                </a:gs>
              </a:gsLst>
              <a:lin ang="5400000" scaled="0"/>
            </a:gradFill>
            <a:ln>
              <a:noFill/>
            </a:ln>
            <a:effectLst>
              <a:outerShdw blurRad="190500" dist="76200" dir="5400000" sx="102000" sy="102000" algn="ctr" rotWithShape="0">
                <a:srgbClr val="0070C0">
                  <a:alpha val="6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微软雅黑" panose="020B0503020204020204" charset="-122"/>
                <a:ea typeface="微软雅黑" panose="020B0503020204020204" charset="-122"/>
              </a:endParaRPr>
            </a:p>
          </p:txBody>
        </p:sp>
        <p:sp>
          <p:nvSpPr>
            <p:cNvPr id="26" name="文本框 25"/>
            <p:cNvSpPr txBox="1"/>
            <p:nvPr/>
          </p:nvSpPr>
          <p:spPr>
            <a:xfrm>
              <a:off x="1524" y="6147"/>
              <a:ext cx="4038" cy="662"/>
            </a:xfrm>
            <a:prstGeom prst="rect">
              <a:avLst/>
            </a:prstGeom>
            <a:noFill/>
          </p:spPr>
          <p:txBody>
            <a:bodyPr wrap="square" rtlCol="0">
              <a:spAutoFit/>
            </a:bodyPr>
            <a:p>
              <a:pPr algn="ctr">
                <a:buFont typeface="微软雅黑" panose="020B0503020204020204" charset="-122"/>
                <a:buNone/>
                <a:defRPr/>
              </a:pP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测试分选机—— 产品性能筛选</a:t>
              </a:r>
              <a:endParaRPr lang="zh-CN" altLang="en-US" sz="1600" b="1"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pic>
        <p:nvPicPr>
          <p:cNvPr id="27" name="图片 26" descr="DU2A8789"/>
          <p:cNvPicPr>
            <a:picLocks noChangeAspect="1"/>
          </p:cNvPicPr>
          <p:nvPr>
            <p:custDataLst>
              <p:tags r:id="rId7"/>
            </p:custDataLst>
          </p:nvPr>
        </p:nvPicPr>
        <p:blipFill>
          <a:blip r:embed="rId8"/>
          <a:stretch>
            <a:fillRect/>
          </a:stretch>
        </p:blipFill>
        <p:spPr>
          <a:xfrm>
            <a:off x="4702175" y="2465070"/>
            <a:ext cx="2848610" cy="1899920"/>
          </a:xfrm>
          <a:prstGeom prst="rect">
            <a:avLst/>
          </a:prstGeom>
          <a:effectLst>
            <a:outerShdw blurRad="228600" dist="165100" dir="2700000" algn="tl" rotWithShape="0">
              <a:prstClr val="black">
                <a:alpha val="53000"/>
              </a:prstClr>
            </a:outerShdw>
          </a:effectLst>
        </p:spPr>
      </p:pic>
      <p:pic>
        <p:nvPicPr>
          <p:cNvPr id="28" name="图片 27" descr="DU2A8778"/>
          <p:cNvPicPr>
            <a:picLocks noChangeAspect="1"/>
          </p:cNvPicPr>
          <p:nvPr>
            <p:custDataLst>
              <p:tags r:id="rId9"/>
            </p:custDataLst>
          </p:nvPr>
        </p:nvPicPr>
        <p:blipFill>
          <a:blip r:embed="rId10"/>
          <a:stretch>
            <a:fillRect/>
          </a:stretch>
        </p:blipFill>
        <p:spPr>
          <a:xfrm>
            <a:off x="8669020" y="2465705"/>
            <a:ext cx="2848610" cy="1899285"/>
          </a:xfrm>
          <a:prstGeom prst="rect">
            <a:avLst/>
          </a:prstGeom>
          <a:effectLst>
            <a:outerShdw blurRad="228600" dist="165100" dir="2700000" algn="tl" rotWithShape="0">
              <a:prstClr val="black">
                <a:alpha val="53000"/>
              </a:prstClr>
            </a:outerShdw>
          </a:effectLst>
        </p:spPr>
      </p:pic>
      <p:pic>
        <p:nvPicPr>
          <p:cNvPr id="29" name="图片 28" descr="DU2A8786"/>
          <p:cNvPicPr>
            <a:picLocks noChangeAspect="1"/>
          </p:cNvPicPr>
          <p:nvPr>
            <p:custDataLst>
              <p:tags r:id="rId11"/>
            </p:custDataLst>
          </p:nvPr>
        </p:nvPicPr>
        <p:blipFill>
          <a:blip r:embed="rId12"/>
          <a:stretch>
            <a:fillRect/>
          </a:stretch>
        </p:blipFill>
        <p:spPr>
          <a:xfrm>
            <a:off x="6720205" y="4039870"/>
            <a:ext cx="2849245" cy="1899920"/>
          </a:xfrm>
          <a:prstGeom prst="rect">
            <a:avLst/>
          </a:prstGeom>
          <a:effectLst>
            <a:outerShdw blurRad="228600" dist="165100" dir="2700000" algn="tl" rotWithShape="0">
              <a:prstClr val="black">
                <a:alpha val="53000"/>
              </a:prstClr>
            </a:outerShdw>
          </a:effectLst>
        </p:spPr>
      </p:pic>
      <p:sp>
        <p:nvSpPr>
          <p:cNvPr id="31" name="矩形 3"/>
          <p:cNvSpPr>
            <a:spLocks noChangeArrowheads="1"/>
          </p:cNvSpPr>
          <p:nvPr/>
        </p:nvSpPr>
        <p:spPr bwMode="auto">
          <a:xfrm>
            <a:off x="6985000" y="1925320"/>
            <a:ext cx="2319020" cy="397510"/>
          </a:xfrm>
          <a:prstGeom prst="rect">
            <a:avLst/>
          </a:prstGeom>
          <a:noFill/>
          <a:ln w="9525">
            <a:noFill/>
            <a:miter lim="800000"/>
          </a:ln>
        </p:spPr>
        <p:txBody>
          <a:bodyPr wrap="square" lIns="91431" tIns="45716" rIns="91431" bIns="45716">
            <a:spAutoFit/>
          </a:bodyPr>
          <a:p>
            <a:pPr algn="ct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模组产品生产线</a:t>
            </a: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凯美x2b"/>
          <p:cNvPicPr>
            <a:picLocks noChangeAspect="1"/>
          </p:cNvPicPr>
          <p:nvPr userDrawn="1"/>
        </p:nvPicPr>
        <p:blipFill>
          <a:blip r:embed="rId13"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4"/>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20558"/>
            <a:ext cx="12218008" cy="3786652"/>
          </a:xfrm>
          <a:custGeom>
            <a:avLst/>
            <a:gdLst>
              <a:gd name="connsiteX0" fmla="*/ 0 w 12192000"/>
              <a:gd name="connsiteY0" fmla="*/ 0 h 3436523"/>
              <a:gd name="connsiteX1" fmla="*/ 12192000 w 12192000"/>
              <a:gd name="connsiteY1" fmla="*/ 0 h 3436523"/>
              <a:gd name="connsiteX2" fmla="*/ 12192000 w 12192000"/>
              <a:gd name="connsiteY2" fmla="*/ 3436523 h 3436523"/>
              <a:gd name="connsiteX3" fmla="*/ 0 w 12192000"/>
              <a:gd name="connsiteY3" fmla="*/ 3436523 h 3436523"/>
              <a:gd name="connsiteX4" fmla="*/ 0 w 12192000"/>
              <a:gd name="connsiteY4" fmla="*/ 0 h 3436523"/>
              <a:gd name="connsiteX0-1" fmla="*/ 0 w 12192000"/>
              <a:gd name="connsiteY0-2" fmla="*/ 0 h 3436523"/>
              <a:gd name="connsiteX1-3" fmla="*/ 12192000 w 12192000"/>
              <a:gd name="connsiteY1-4" fmla="*/ 0 h 3436523"/>
              <a:gd name="connsiteX2-5" fmla="*/ 12192000 w 12192000"/>
              <a:gd name="connsiteY2-6" fmla="*/ 3436523 h 3436523"/>
              <a:gd name="connsiteX3-7" fmla="*/ 5052447 w 12192000"/>
              <a:gd name="connsiteY3-8" fmla="*/ 3414688 h 3436523"/>
              <a:gd name="connsiteX4-9" fmla="*/ 0 w 12192000"/>
              <a:gd name="connsiteY4-10" fmla="*/ 3436523 h 3436523"/>
              <a:gd name="connsiteX5" fmla="*/ 0 w 12192000"/>
              <a:gd name="connsiteY5" fmla="*/ 0 h 3436523"/>
              <a:gd name="connsiteX0-11" fmla="*/ 0 w 12192000"/>
              <a:gd name="connsiteY0-12" fmla="*/ 0 h 3436523"/>
              <a:gd name="connsiteX1-13" fmla="*/ 12192000 w 12192000"/>
              <a:gd name="connsiteY1-14" fmla="*/ 0 h 3436523"/>
              <a:gd name="connsiteX2-15" fmla="*/ 12192000 w 12192000"/>
              <a:gd name="connsiteY2-16" fmla="*/ 3436523 h 3436523"/>
              <a:gd name="connsiteX3-17" fmla="*/ 3192651 w 12192000"/>
              <a:gd name="connsiteY3-18" fmla="*/ 3151217 h 3436523"/>
              <a:gd name="connsiteX4-19" fmla="*/ 5052447 w 12192000"/>
              <a:gd name="connsiteY4-20" fmla="*/ 3414688 h 3436523"/>
              <a:gd name="connsiteX5-21" fmla="*/ 0 w 12192000"/>
              <a:gd name="connsiteY5-22" fmla="*/ 3436523 h 3436523"/>
              <a:gd name="connsiteX6" fmla="*/ 0 w 12192000"/>
              <a:gd name="connsiteY6" fmla="*/ 0 h 3436523"/>
              <a:gd name="connsiteX0-23" fmla="*/ 0 w 12192000"/>
              <a:gd name="connsiteY0-24" fmla="*/ 0 h 3786656"/>
              <a:gd name="connsiteX1-25" fmla="*/ 12192000 w 12192000"/>
              <a:gd name="connsiteY1-26" fmla="*/ 0 h 3786656"/>
              <a:gd name="connsiteX2-27" fmla="*/ 12192000 w 12192000"/>
              <a:gd name="connsiteY2-28" fmla="*/ 3436523 h 3786656"/>
              <a:gd name="connsiteX3-29" fmla="*/ 6664271 w 12192000"/>
              <a:gd name="connsiteY3-30" fmla="*/ 3786647 h 3786656"/>
              <a:gd name="connsiteX4-31" fmla="*/ 5052447 w 12192000"/>
              <a:gd name="connsiteY4-32" fmla="*/ 3414688 h 3786656"/>
              <a:gd name="connsiteX5-33" fmla="*/ 0 w 12192000"/>
              <a:gd name="connsiteY5-34" fmla="*/ 3436523 h 3786656"/>
              <a:gd name="connsiteX6-35" fmla="*/ 0 w 12192000"/>
              <a:gd name="connsiteY6-36" fmla="*/ 0 h 3786656"/>
              <a:gd name="connsiteX0-37" fmla="*/ 0 w 12192000"/>
              <a:gd name="connsiteY0-38" fmla="*/ 0 h 3786656"/>
              <a:gd name="connsiteX1-39" fmla="*/ 12192000 w 12192000"/>
              <a:gd name="connsiteY1-40" fmla="*/ 0 h 3786656"/>
              <a:gd name="connsiteX2-41" fmla="*/ 12192000 w 12192000"/>
              <a:gd name="connsiteY2-42" fmla="*/ 3436523 h 3786656"/>
              <a:gd name="connsiteX3-43" fmla="*/ 6664271 w 12192000"/>
              <a:gd name="connsiteY3-44" fmla="*/ 3786647 h 3786656"/>
              <a:gd name="connsiteX4-45" fmla="*/ 3766088 w 12192000"/>
              <a:gd name="connsiteY4-46" fmla="*/ 3197712 h 3786656"/>
              <a:gd name="connsiteX5-47" fmla="*/ 0 w 12192000"/>
              <a:gd name="connsiteY5-48" fmla="*/ 3436523 h 3786656"/>
              <a:gd name="connsiteX6-49" fmla="*/ 0 w 12192000"/>
              <a:gd name="connsiteY6-50" fmla="*/ 0 h 3786656"/>
              <a:gd name="connsiteX0-51" fmla="*/ 0 w 12192000"/>
              <a:gd name="connsiteY0-52" fmla="*/ 0 h 3786656"/>
              <a:gd name="connsiteX1-53" fmla="*/ 12192000 w 12192000"/>
              <a:gd name="connsiteY1-54" fmla="*/ 0 h 3786656"/>
              <a:gd name="connsiteX2-55" fmla="*/ 12192000 w 12192000"/>
              <a:gd name="connsiteY2-56" fmla="*/ 3436523 h 3786656"/>
              <a:gd name="connsiteX3-57" fmla="*/ 6664271 w 12192000"/>
              <a:gd name="connsiteY3-58" fmla="*/ 3786647 h 3786656"/>
              <a:gd name="connsiteX4-59" fmla="*/ 3766088 w 12192000"/>
              <a:gd name="connsiteY4-60" fmla="*/ 3197712 h 3786656"/>
              <a:gd name="connsiteX5-61" fmla="*/ 0 w 12192000"/>
              <a:gd name="connsiteY5-62" fmla="*/ 3436523 h 3786656"/>
              <a:gd name="connsiteX6-63" fmla="*/ 0 w 12192000"/>
              <a:gd name="connsiteY6-64" fmla="*/ 0 h 3786656"/>
              <a:gd name="connsiteX0-65" fmla="*/ 0 w 12192000"/>
              <a:gd name="connsiteY0-66" fmla="*/ 0 h 3786656"/>
              <a:gd name="connsiteX1-67" fmla="*/ 12192000 w 12192000"/>
              <a:gd name="connsiteY1-68" fmla="*/ 0 h 3786656"/>
              <a:gd name="connsiteX2-69" fmla="*/ 12192000 w 12192000"/>
              <a:gd name="connsiteY2-70" fmla="*/ 3436523 h 3786656"/>
              <a:gd name="connsiteX3-71" fmla="*/ 6664271 w 12192000"/>
              <a:gd name="connsiteY3-72" fmla="*/ 3786647 h 3786656"/>
              <a:gd name="connsiteX4-73" fmla="*/ 3766088 w 12192000"/>
              <a:gd name="connsiteY4-74" fmla="*/ 3197712 h 3786656"/>
              <a:gd name="connsiteX5-75" fmla="*/ 0 w 12192000"/>
              <a:gd name="connsiteY5-76" fmla="*/ 3436523 h 3786656"/>
              <a:gd name="connsiteX6-77" fmla="*/ 0 w 12192000"/>
              <a:gd name="connsiteY6-78" fmla="*/ 0 h 3786656"/>
              <a:gd name="connsiteX0-79" fmla="*/ 0 w 12207498"/>
              <a:gd name="connsiteY0-80" fmla="*/ 0 h 3786651"/>
              <a:gd name="connsiteX1-81" fmla="*/ 12192000 w 12207498"/>
              <a:gd name="connsiteY1-82" fmla="*/ 0 h 3786651"/>
              <a:gd name="connsiteX2-83" fmla="*/ 12207498 w 12207498"/>
              <a:gd name="connsiteY2-84" fmla="*/ 3095561 h 3786651"/>
              <a:gd name="connsiteX3-85" fmla="*/ 6664271 w 12207498"/>
              <a:gd name="connsiteY3-86" fmla="*/ 3786647 h 3786651"/>
              <a:gd name="connsiteX4-87" fmla="*/ 3766088 w 12207498"/>
              <a:gd name="connsiteY4-88" fmla="*/ 3197712 h 3786651"/>
              <a:gd name="connsiteX5-89" fmla="*/ 0 w 12207498"/>
              <a:gd name="connsiteY5-90" fmla="*/ 3436523 h 3786651"/>
              <a:gd name="connsiteX6-91" fmla="*/ 0 w 12207498"/>
              <a:gd name="connsiteY6-92" fmla="*/ 0 h 3786651"/>
              <a:gd name="connsiteX0-93" fmla="*/ 0 w 12218008"/>
              <a:gd name="connsiteY0-94" fmla="*/ 0 h 3786652"/>
              <a:gd name="connsiteX1-95" fmla="*/ 12192000 w 12218008"/>
              <a:gd name="connsiteY1-96" fmla="*/ 0 h 3786652"/>
              <a:gd name="connsiteX2-97" fmla="*/ 12218008 w 12218008"/>
              <a:gd name="connsiteY2-98" fmla="*/ 3169134 h 3786652"/>
              <a:gd name="connsiteX3-99" fmla="*/ 6664271 w 12218008"/>
              <a:gd name="connsiteY3-100" fmla="*/ 3786647 h 3786652"/>
              <a:gd name="connsiteX4-101" fmla="*/ 3766088 w 12218008"/>
              <a:gd name="connsiteY4-102" fmla="*/ 3197712 h 3786652"/>
              <a:gd name="connsiteX5-103" fmla="*/ 0 w 12218008"/>
              <a:gd name="connsiteY5-104" fmla="*/ 3436523 h 3786652"/>
              <a:gd name="connsiteX6-105" fmla="*/ 0 w 12218008"/>
              <a:gd name="connsiteY6-106" fmla="*/ 0 h 37866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Lst>
            <a:rect l="l" t="t" r="r" b="b"/>
            <a:pathLst>
              <a:path w="12218008" h="3786652">
                <a:moveTo>
                  <a:pt x="0" y="0"/>
                </a:moveTo>
                <a:lnTo>
                  <a:pt x="12192000" y="0"/>
                </a:lnTo>
                <a:lnTo>
                  <a:pt x="12218008" y="3169134"/>
                </a:lnTo>
                <a:cubicBezTo>
                  <a:pt x="9869154" y="3167022"/>
                  <a:pt x="9013125" y="3788759"/>
                  <a:pt x="6664271" y="3786647"/>
                </a:cubicBezTo>
                <a:lnTo>
                  <a:pt x="3766088" y="3197712"/>
                </a:lnTo>
                <a:cubicBezTo>
                  <a:pt x="2510725" y="3277316"/>
                  <a:pt x="1177872" y="3093448"/>
                  <a:pt x="0" y="3436523"/>
                </a:cubicBezTo>
                <a:lnTo>
                  <a:pt x="0" y="0"/>
                </a:lnTo>
                <a:close/>
              </a:path>
            </a:pathLst>
          </a:custGeom>
          <a:blipFill dpi="0" rotWithShape="1">
            <a:blip r:embed="rId1">
              <a:extLst>
                <a:ext uri="{28A0092B-C50C-407E-A947-70E740481C1C}">
                  <a14:useLocalDpi xmlns:a14="http://schemas.microsoft.com/office/drawing/2010/main" val="0"/>
                </a:ext>
              </a:extLst>
            </a:blip>
            <a:srcRect/>
            <a:stretch>
              <a:fillRect t="-43308" b="-267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文本框 50"/>
          <p:cNvSpPr txBox="1"/>
          <p:nvPr>
            <p:custDataLst>
              <p:tags r:id="rId2"/>
            </p:custDataLst>
          </p:nvPr>
        </p:nvSpPr>
        <p:spPr>
          <a:xfrm>
            <a:off x="4705985" y="5643880"/>
            <a:ext cx="6253480" cy="460375"/>
          </a:xfrm>
          <a:prstGeom prst="rect">
            <a:avLst/>
          </a:prstGeom>
          <a:noFill/>
        </p:spPr>
        <p:txBody>
          <a:bodyPr wrap="square" rtlCol="0">
            <a:spAutoFit/>
          </a:bodyPr>
          <a:lstStyle/>
          <a:p>
            <a:pPr>
              <a:lnSpc>
                <a:spcPct val="150000"/>
              </a:lnSpc>
            </a:pPr>
            <a:r>
              <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rPr>
              <a:t>做超级电容器，打造优质的超级电容器制造企业！</a:t>
            </a:r>
            <a:endParaRPr lang="zh-CN" altLang="en-US" sz="1600" b="1" dirty="0">
              <a:solidFill>
                <a:srgbClr val="C0000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660536" y="5045320"/>
            <a:ext cx="2225040" cy="706755"/>
          </a:xfrm>
          <a:prstGeom prst="rect">
            <a:avLst/>
          </a:prstGeom>
          <a:noFill/>
        </p:spPr>
        <p:txBody>
          <a:bodyPr wrap="none" rtlCol="0">
            <a:spAutoFit/>
          </a:bodyPr>
          <a:lstStyle/>
          <a:p>
            <a:r>
              <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rPr>
              <a:t>产品</a:t>
            </a:r>
            <a:r>
              <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rPr>
              <a:t>介绍</a:t>
            </a:r>
            <a:endParaRPr lang="zh-CN" altLang="en-US" sz="4000" b="1"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sp>
        <p:nvSpPr>
          <p:cNvPr id="5" name="文本框 4"/>
          <p:cNvSpPr txBox="1"/>
          <p:nvPr/>
        </p:nvSpPr>
        <p:spPr>
          <a:xfrm>
            <a:off x="4706257" y="4620632"/>
            <a:ext cx="1554480" cy="460375"/>
          </a:xfrm>
          <a:prstGeom prst="rect">
            <a:avLst/>
          </a:prstGeom>
          <a:noFill/>
        </p:spPr>
        <p:txBody>
          <a:bodyPr wrap="none" rtlCol="0">
            <a:spAutoFit/>
          </a:bodyPr>
          <a:lstStyle/>
          <a:p>
            <a:r>
              <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rPr>
              <a:t>PART FOUR</a:t>
            </a:r>
            <a:endParaRPr lang="en-US" altLang="zh-CN" sz="2400" dirty="0" smtClean="0">
              <a:solidFill>
                <a:schemeClr val="tx1">
                  <a:lumMod val="85000"/>
                  <a:lumOff val="15000"/>
                </a:schemeClr>
              </a:solidFill>
              <a:latin typeface="思源黑体" panose="020B0500000000000000" pitchFamily="34" charset="-122"/>
              <a:ea typeface="思源黑体" panose="020B0500000000000000" pitchFamily="34" charset="-122"/>
            </a:endParaRPr>
          </a:p>
        </p:txBody>
      </p:sp>
      <p:grpSp>
        <p:nvGrpSpPr>
          <p:cNvPr id="11" name="组合 10"/>
          <p:cNvGrpSpPr/>
          <p:nvPr/>
        </p:nvGrpSpPr>
        <p:grpSpPr>
          <a:xfrm>
            <a:off x="-11151" y="2526223"/>
            <a:ext cx="12229159" cy="1544453"/>
            <a:chOff x="-11151" y="2535878"/>
            <a:chExt cx="12203151" cy="1333321"/>
          </a:xfrm>
          <a:effectLst>
            <a:outerShdw blurRad="190500" dist="63500" dir="2700000" algn="tl" rotWithShape="0">
              <a:prstClr val="black">
                <a:alpha val="25000"/>
              </a:prstClr>
            </a:outerShdw>
          </a:effectLst>
        </p:grpSpPr>
        <p:sp>
          <p:nvSpPr>
            <p:cNvPr id="22" name="矩形 2"/>
            <p:cNvSpPr/>
            <p:nvPr/>
          </p:nvSpPr>
          <p:spPr>
            <a:xfrm>
              <a:off x="-11151" y="2798232"/>
              <a:ext cx="6402285" cy="718734"/>
            </a:xfrm>
            <a:custGeom>
              <a:avLst/>
              <a:gdLst>
                <a:gd name="connsiteX0" fmla="*/ 0 w 6391134"/>
                <a:gd name="connsiteY0" fmla="*/ 0 h 931991"/>
                <a:gd name="connsiteX1" fmla="*/ 6391134 w 6391134"/>
                <a:gd name="connsiteY1" fmla="*/ 0 h 931991"/>
                <a:gd name="connsiteX2" fmla="*/ 6391134 w 6391134"/>
                <a:gd name="connsiteY2" fmla="*/ 931991 h 931991"/>
                <a:gd name="connsiteX3" fmla="*/ 0 w 6391134"/>
                <a:gd name="connsiteY3" fmla="*/ 931991 h 931991"/>
                <a:gd name="connsiteX4" fmla="*/ 0 w 6391134"/>
                <a:gd name="connsiteY4" fmla="*/ 0 h 931991"/>
                <a:gd name="connsiteX0-1" fmla="*/ 0 w 6391134"/>
                <a:gd name="connsiteY0-2" fmla="*/ 0 h 931991"/>
                <a:gd name="connsiteX1-3" fmla="*/ 6391134 w 6391134"/>
                <a:gd name="connsiteY1-4" fmla="*/ 524107 h 931991"/>
                <a:gd name="connsiteX2-5" fmla="*/ 6391134 w 6391134"/>
                <a:gd name="connsiteY2-6" fmla="*/ 931991 h 931991"/>
                <a:gd name="connsiteX3-7" fmla="*/ 0 w 6391134"/>
                <a:gd name="connsiteY3-8" fmla="*/ 931991 h 931991"/>
                <a:gd name="connsiteX4-9" fmla="*/ 0 w 6391134"/>
                <a:gd name="connsiteY4-10" fmla="*/ 0 h 931991"/>
                <a:gd name="connsiteX0-11" fmla="*/ 11151 w 6402285"/>
                <a:gd name="connsiteY0-12" fmla="*/ 0 h 931991"/>
                <a:gd name="connsiteX1-13" fmla="*/ 6402285 w 6402285"/>
                <a:gd name="connsiteY1-14" fmla="*/ 524107 h 931991"/>
                <a:gd name="connsiteX2-15" fmla="*/ 6402285 w 6402285"/>
                <a:gd name="connsiteY2-16" fmla="*/ 931991 h 931991"/>
                <a:gd name="connsiteX3-17" fmla="*/ 0 w 6402285"/>
                <a:gd name="connsiteY3-18" fmla="*/ 363279 h 931991"/>
                <a:gd name="connsiteX4-19" fmla="*/ 11151 w 6402285"/>
                <a:gd name="connsiteY4-20" fmla="*/ 0 h 931991"/>
                <a:gd name="connsiteX0-21" fmla="*/ 11151 w 6402285"/>
                <a:gd name="connsiteY0-22" fmla="*/ 0 h 931991"/>
                <a:gd name="connsiteX1-23" fmla="*/ 6402285 w 6402285"/>
                <a:gd name="connsiteY1-24" fmla="*/ 524107 h 931991"/>
                <a:gd name="connsiteX2-25" fmla="*/ 6402285 w 6402285"/>
                <a:gd name="connsiteY2-26" fmla="*/ 931991 h 931991"/>
                <a:gd name="connsiteX3-27" fmla="*/ 0 w 6402285"/>
                <a:gd name="connsiteY3-28" fmla="*/ 363279 h 931991"/>
                <a:gd name="connsiteX4-29" fmla="*/ 11151 w 6402285"/>
                <a:gd name="connsiteY4-30" fmla="*/ 0 h 931991"/>
                <a:gd name="connsiteX0-31" fmla="*/ 11151 w 6402285"/>
                <a:gd name="connsiteY0-32" fmla="*/ 191938 h 1123929"/>
                <a:gd name="connsiteX1-33" fmla="*/ 6402285 w 6402285"/>
                <a:gd name="connsiteY1-34" fmla="*/ 716045 h 1123929"/>
                <a:gd name="connsiteX2-35" fmla="*/ 6402285 w 6402285"/>
                <a:gd name="connsiteY2-36" fmla="*/ 1123929 h 1123929"/>
                <a:gd name="connsiteX3-37" fmla="*/ 0 w 6402285"/>
                <a:gd name="connsiteY3-38" fmla="*/ 555217 h 1123929"/>
                <a:gd name="connsiteX4-39" fmla="*/ 11151 w 6402285"/>
                <a:gd name="connsiteY4-40" fmla="*/ 191938 h 1123929"/>
                <a:gd name="connsiteX0-41" fmla="*/ 11151 w 6402285"/>
                <a:gd name="connsiteY0-42" fmla="*/ 191938 h 733636"/>
                <a:gd name="connsiteX1-43" fmla="*/ 6402285 w 6402285"/>
                <a:gd name="connsiteY1-44" fmla="*/ 716045 h 733636"/>
                <a:gd name="connsiteX2-45" fmla="*/ 5153348 w 6402285"/>
                <a:gd name="connsiteY2-46" fmla="*/ 733636 h 733636"/>
                <a:gd name="connsiteX3-47" fmla="*/ 0 w 6402285"/>
                <a:gd name="connsiteY3-48" fmla="*/ 555217 h 733636"/>
                <a:gd name="connsiteX4-49" fmla="*/ 11151 w 6402285"/>
                <a:gd name="connsiteY4-50" fmla="*/ 191938 h 733636"/>
                <a:gd name="connsiteX0-51" fmla="*/ 11151 w 6402285"/>
                <a:gd name="connsiteY0-52" fmla="*/ 191938 h 762784"/>
                <a:gd name="connsiteX1-53" fmla="*/ 6402285 w 6402285"/>
                <a:gd name="connsiteY1-54" fmla="*/ 716045 h 762784"/>
                <a:gd name="connsiteX2-55" fmla="*/ 5153348 w 6402285"/>
                <a:gd name="connsiteY2-56" fmla="*/ 733636 h 762784"/>
                <a:gd name="connsiteX3-57" fmla="*/ 0 w 6402285"/>
                <a:gd name="connsiteY3-58" fmla="*/ 555217 h 762784"/>
                <a:gd name="connsiteX4-59" fmla="*/ 11151 w 6402285"/>
                <a:gd name="connsiteY4-60" fmla="*/ 191938 h 762784"/>
                <a:gd name="connsiteX0-61" fmla="*/ 11151 w 6402285"/>
                <a:gd name="connsiteY0-62" fmla="*/ 191938 h 762784"/>
                <a:gd name="connsiteX1-63" fmla="*/ 6402285 w 6402285"/>
                <a:gd name="connsiteY1-64" fmla="*/ 716045 h 762784"/>
                <a:gd name="connsiteX2-65" fmla="*/ 5153348 w 6402285"/>
                <a:gd name="connsiteY2-66" fmla="*/ 733636 h 762784"/>
                <a:gd name="connsiteX3-67" fmla="*/ 0 w 6402285"/>
                <a:gd name="connsiteY3-68" fmla="*/ 555217 h 762784"/>
                <a:gd name="connsiteX4-69" fmla="*/ 11151 w 6402285"/>
                <a:gd name="connsiteY4-70" fmla="*/ 191938 h 762784"/>
                <a:gd name="connsiteX0-71" fmla="*/ 11151 w 6402285"/>
                <a:gd name="connsiteY0-72" fmla="*/ 191938 h 762784"/>
                <a:gd name="connsiteX1-73" fmla="*/ 6402285 w 6402285"/>
                <a:gd name="connsiteY1-74" fmla="*/ 716045 h 762784"/>
                <a:gd name="connsiteX2-75" fmla="*/ 5153348 w 6402285"/>
                <a:gd name="connsiteY2-76" fmla="*/ 733636 h 762784"/>
                <a:gd name="connsiteX3-77" fmla="*/ 0 w 6402285"/>
                <a:gd name="connsiteY3-78" fmla="*/ 555217 h 762784"/>
                <a:gd name="connsiteX4-79" fmla="*/ 11151 w 6402285"/>
                <a:gd name="connsiteY4-80" fmla="*/ 191938 h 762784"/>
                <a:gd name="connsiteX0-81" fmla="*/ 11151 w 6402285"/>
                <a:gd name="connsiteY0-82" fmla="*/ 191938 h 716808"/>
                <a:gd name="connsiteX1-83" fmla="*/ 6402285 w 6402285"/>
                <a:gd name="connsiteY1-84" fmla="*/ 716045 h 716808"/>
                <a:gd name="connsiteX2-85" fmla="*/ 4640392 w 6402285"/>
                <a:gd name="connsiteY2-86" fmla="*/ 622124 h 716808"/>
                <a:gd name="connsiteX3-87" fmla="*/ 0 w 6402285"/>
                <a:gd name="connsiteY3-88" fmla="*/ 555217 h 716808"/>
                <a:gd name="connsiteX4-89" fmla="*/ 11151 w 6402285"/>
                <a:gd name="connsiteY4-90" fmla="*/ 191938 h 716808"/>
                <a:gd name="connsiteX0-91" fmla="*/ 11151 w 6402285"/>
                <a:gd name="connsiteY0-92" fmla="*/ 191938 h 720424"/>
                <a:gd name="connsiteX1-93" fmla="*/ 6402285 w 6402285"/>
                <a:gd name="connsiteY1-94" fmla="*/ 716045 h 720424"/>
                <a:gd name="connsiteX2-95" fmla="*/ 4640392 w 6402285"/>
                <a:gd name="connsiteY2-96" fmla="*/ 622124 h 720424"/>
                <a:gd name="connsiteX3-97" fmla="*/ 0 w 6402285"/>
                <a:gd name="connsiteY3-98" fmla="*/ 555217 h 720424"/>
                <a:gd name="connsiteX4-99" fmla="*/ 11151 w 6402285"/>
                <a:gd name="connsiteY4-100" fmla="*/ 191938 h 720424"/>
                <a:gd name="connsiteX0-101" fmla="*/ 11151 w 6402285"/>
                <a:gd name="connsiteY0-102" fmla="*/ 191938 h 720424"/>
                <a:gd name="connsiteX1-103" fmla="*/ 6402285 w 6402285"/>
                <a:gd name="connsiteY1-104" fmla="*/ 716045 h 720424"/>
                <a:gd name="connsiteX2-105" fmla="*/ 4640392 w 6402285"/>
                <a:gd name="connsiteY2-106" fmla="*/ 622124 h 720424"/>
                <a:gd name="connsiteX3-107" fmla="*/ 0 w 6402285"/>
                <a:gd name="connsiteY3-108" fmla="*/ 555217 h 720424"/>
                <a:gd name="connsiteX4-109" fmla="*/ 11151 w 6402285"/>
                <a:gd name="connsiteY4-110" fmla="*/ 191938 h 720424"/>
                <a:gd name="connsiteX0-111" fmla="*/ 11151 w 6402285"/>
                <a:gd name="connsiteY0-112" fmla="*/ 191938 h 720424"/>
                <a:gd name="connsiteX1-113" fmla="*/ 6402285 w 6402285"/>
                <a:gd name="connsiteY1-114" fmla="*/ 716045 h 720424"/>
                <a:gd name="connsiteX2-115" fmla="*/ 4640392 w 6402285"/>
                <a:gd name="connsiteY2-116" fmla="*/ 622124 h 720424"/>
                <a:gd name="connsiteX3-117" fmla="*/ 0 w 6402285"/>
                <a:gd name="connsiteY3-118" fmla="*/ 555217 h 720424"/>
                <a:gd name="connsiteX4-119" fmla="*/ 11151 w 6402285"/>
                <a:gd name="connsiteY4-120" fmla="*/ 191938 h 720424"/>
                <a:gd name="connsiteX0-121" fmla="*/ 11151 w 6402285"/>
                <a:gd name="connsiteY0-122" fmla="*/ 191938 h 720424"/>
                <a:gd name="connsiteX1-123" fmla="*/ 6402285 w 6402285"/>
                <a:gd name="connsiteY1-124" fmla="*/ 716045 h 720424"/>
                <a:gd name="connsiteX2-125" fmla="*/ 4640392 w 6402285"/>
                <a:gd name="connsiteY2-126" fmla="*/ 622124 h 720424"/>
                <a:gd name="connsiteX3-127" fmla="*/ 0 w 6402285"/>
                <a:gd name="connsiteY3-128" fmla="*/ 555217 h 720424"/>
                <a:gd name="connsiteX4-129" fmla="*/ 11151 w 6402285"/>
                <a:gd name="connsiteY4-130" fmla="*/ 191938 h 720424"/>
                <a:gd name="connsiteX0-131" fmla="*/ 11151 w 6402285"/>
                <a:gd name="connsiteY0-132" fmla="*/ 191938 h 718734"/>
                <a:gd name="connsiteX1-133" fmla="*/ 6402285 w 6402285"/>
                <a:gd name="connsiteY1-134" fmla="*/ 716045 h 718734"/>
                <a:gd name="connsiteX2-135" fmla="*/ 4640392 w 6402285"/>
                <a:gd name="connsiteY2-136" fmla="*/ 622124 h 718734"/>
                <a:gd name="connsiteX3-137" fmla="*/ 0 w 6402285"/>
                <a:gd name="connsiteY3-138" fmla="*/ 555217 h 718734"/>
                <a:gd name="connsiteX4-139" fmla="*/ 11151 w 6402285"/>
                <a:gd name="connsiteY4-140" fmla="*/ 191938 h 71873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02285" h="718734">
                  <a:moveTo>
                    <a:pt x="11151" y="191938"/>
                  </a:moveTo>
                  <a:cubicBezTo>
                    <a:pt x="981802" y="-101711"/>
                    <a:pt x="3669741" y="-150033"/>
                    <a:pt x="6402285" y="716045"/>
                  </a:cubicBezTo>
                  <a:cubicBezTo>
                    <a:pt x="5985973" y="721909"/>
                    <a:pt x="5513904" y="727773"/>
                    <a:pt x="4640392" y="622124"/>
                  </a:cubicBezTo>
                  <a:cubicBezTo>
                    <a:pt x="1484102" y="116602"/>
                    <a:pt x="156612" y="525480"/>
                    <a:pt x="0" y="555217"/>
                  </a:cubicBezTo>
                  <a:lnTo>
                    <a:pt x="11151" y="191938"/>
                  </a:lnTo>
                  <a:close/>
                </a:path>
              </a:pathLst>
            </a:custGeom>
            <a:gradFill>
              <a:gsLst>
                <a:gs pos="0">
                  <a:srgbClr val="0F90DD"/>
                </a:gs>
                <a:gs pos="100000">
                  <a:srgbClr val="0155B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
            <p:cNvSpPr/>
            <p:nvPr/>
          </p:nvSpPr>
          <p:spPr>
            <a:xfrm>
              <a:off x="4973444" y="2535878"/>
              <a:ext cx="7218556" cy="1333321"/>
            </a:xfrm>
            <a:custGeom>
              <a:avLst/>
              <a:gdLst>
                <a:gd name="connsiteX0" fmla="*/ 0 w 6984380"/>
                <a:gd name="connsiteY0" fmla="*/ 0 h 544932"/>
                <a:gd name="connsiteX1" fmla="*/ 6984380 w 6984380"/>
                <a:gd name="connsiteY1" fmla="*/ 0 h 544932"/>
                <a:gd name="connsiteX2" fmla="*/ 6984380 w 6984380"/>
                <a:gd name="connsiteY2" fmla="*/ 544932 h 544932"/>
                <a:gd name="connsiteX3" fmla="*/ 0 w 6984380"/>
                <a:gd name="connsiteY3" fmla="*/ 544932 h 544932"/>
                <a:gd name="connsiteX4" fmla="*/ 0 w 6984380"/>
                <a:gd name="connsiteY4" fmla="*/ 0 h 544932"/>
                <a:gd name="connsiteX0-1" fmla="*/ 0 w 6984380"/>
                <a:gd name="connsiteY0-2" fmla="*/ 0 h 1280912"/>
                <a:gd name="connsiteX1-3" fmla="*/ 6984380 w 6984380"/>
                <a:gd name="connsiteY1-4" fmla="*/ 0 h 1280912"/>
                <a:gd name="connsiteX2-5" fmla="*/ 6984380 w 6984380"/>
                <a:gd name="connsiteY2-6" fmla="*/ 544932 h 1280912"/>
                <a:gd name="connsiteX3-7" fmla="*/ 3423424 w 6984380"/>
                <a:gd name="connsiteY3-8" fmla="*/ 1280912 h 1280912"/>
                <a:gd name="connsiteX4-9" fmla="*/ 0 w 6984380"/>
                <a:gd name="connsiteY4-10" fmla="*/ 0 h 1280912"/>
                <a:gd name="connsiteX0-11" fmla="*/ 0 w 7218556"/>
                <a:gd name="connsiteY0-12" fmla="*/ 869795 h 1280912"/>
                <a:gd name="connsiteX1-13" fmla="*/ 7218556 w 7218556"/>
                <a:gd name="connsiteY1-14" fmla="*/ 0 h 1280912"/>
                <a:gd name="connsiteX2-15" fmla="*/ 7218556 w 7218556"/>
                <a:gd name="connsiteY2-16" fmla="*/ 544932 h 1280912"/>
                <a:gd name="connsiteX3-17" fmla="*/ 3657600 w 7218556"/>
                <a:gd name="connsiteY3-18" fmla="*/ 1280912 h 1280912"/>
                <a:gd name="connsiteX4-19" fmla="*/ 0 w 7218556"/>
                <a:gd name="connsiteY4-20" fmla="*/ 869795 h 1280912"/>
                <a:gd name="connsiteX0-21" fmla="*/ 0 w 7218556"/>
                <a:gd name="connsiteY0-22" fmla="*/ 869795 h 1280912"/>
                <a:gd name="connsiteX1-23" fmla="*/ 7218556 w 7218556"/>
                <a:gd name="connsiteY1-24" fmla="*/ 0 h 1280912"/>
                <a:gd name="connsiteX2-25" fmla="*/ 7218556 w 7218556"/>
                <a:gd name="connsiteY2-26" fmla="*/ 544932 h 1280912"/>
                <a:gd name="connsiteX3-27" fmla="*/ 3657600 w 7218556"/>
                <a:gd name="connsiteY3-28" fmla="*/ 1280912 h 1280912"/>
                <a:gd name="connsiteX4-29" fmla="*/ 0 w 7218556"/>
                <a:gd name="connsiteY4-30" fmla="*/ 869795 h 1280912"/>
                <a:gd name="connsiteX0-31" fmla="*/ 0 w 7218556"/>
                <a:gd name="connsiteY0-32" fmla="*/ 913485 h 1324602"/>
                <a:gd name="connsiteX1-33" fmla="*/ 7218556 w 7218556"/>
                <a:gd name="connsiteY1-34" fmla="*/ 43690 h 1324602"/>
                <a:gd name="connsiteX2-35" fmla="*/ 7218556 w 7218556"/>
                <a:gd name="connsiteY2-36" fmla="*/ 588622 h 1324602"/>
                <a:gd name="connsiteX3-37" fmla="*/ 3657600 w 7218556"/>
                <a:gd name="connsiteY3-38" fmla="*/ 1324602 h 1324602"/>
                <a:gd name="connsiteX4-39" fmla="*/ 0 w 7218556"/>
                <a:gd name="connsiteY4-40" fmla="*/ 913485 h 1324602"/>
                <a:gd name="connsiteX0-41" fmla="*/ 0 w 7218556"/>
                <a:gd name="connsiteY0-42" fmla="*/ 914730 h 1325847"/>
                <a:gd name="connsiteX1-43" fmla="*/ 7218556 w 7218556"/>
                <a:gd name="connsiteY1-44" fmla="*/ 44935 h 1325847"/>
                <a:gd name="connsiteX2-45" fmla="*/ 7218556 w 7218556"/>
                <a:gd name="connsiteY2-46" fmla="*/ 589867 h 1325847"/>
                <a:gd name="connsiteX3-47" fmla="*/ 3657600 w 7218556"/>
                <a:gd name="connsiteY3-48" fmla="*/ 1325847 h 1325847"/>
                <a:gd name="connsiteX4-49" fmla="*/ 0 w 7218556"/>
                <a:gd name="connsiteY4-50" fmla="*/ 914730 h 1325847"/>
                <a:gd name="connsiteX0-51" fmla="*/ 0 w 7218556"/>
                <a:gd name="connsiteY0-52" fmla="*/ 914730 h 1325847"/>
                <a:gd name="connsiteX1-53" fmla="*/ 7218556 w 7218556"/>
                <a:gd name="connsiteY1-54" fmla="*/ 44935 h 1325847"/>
                <a:gd name="connsiteX2-55" fmla="*/ 7218556 w 7218556"/>
                <a:gd name="connsiteY2-56" fmla="*/ 589867 h 1325847"/>
                <a:gd name="connsiteX3-57" fmla="*/ 3657600 w 7218556"/>
                <a:gd name="connsiteY3-58" fmla="*/ 1325847 h 1325847"/>
                <a:gd name="connsiteX4-59" fmla="*/ 0 w 7218556"/>
                <a:gd name="connsiteY4-60" fmla="*/ 914730 h 1325847"/>
                <a:gd name="connsiteX0-61" fmla="*/ 0 w 7218556"/>
                <a:gd name="connsiteY0-62" fmla="*/ 914730 h 1325847"/>
                <a:gd name="connsiteX1-63" fmla="*/ 7218556 w 7218556"/>
                <a:gd name="connsiteY1-64" fmla="*/ 44935 h 1325847"/>
                <a:gd name="connsiteX2-65" fmla="*/ 7218556 w 7218556"/>
                <a:gd name="connsiteY2-66" fmla="*/ 589867 h 1325847"/>
                <a:gd name="connsiteX3-67" fmla="*/ 3657600 w 7218556"/>
                <a:gd name="connsiteY3-68" fmla="*/ 1325847 h 1325847"/>
                <a:gd name="connsiteX4-69" fmla="*/ 0 w 7218556"/>
                <a:gd name="connsiteY4-70" fmla="*/ 914730 h 1325847"/>
                <a:gd name="connsiteX0-71" fmla="*/ 0 w 7218556"/>
                <a:gd name="connsiteY0-72" fmla="*/ 914730 h 1335241"/>
                <a:gd name="connsiteX1-73" fmla="*/ 7218556 w 7218556"/>
                <a:gd name="connsiteY1-74" fmla="*/ 44935 h 1335241"/>
                <a:gd name="connsiteX2-75" fmla="*/ 7218556 w 7218556"/>
                <a:gd name="connsiteY2-76" fmla="*/ 589867 h 1335241"/>
                <a:gd name="connsiteX3-77" fmla="*/ 3657600 w 7218556"/>
                <a:gd name="connsiteY3-78" fmla="*/ 1325847 h 1335241"/>
                <a:gd name="connsiteX4-79" fmla="*/ 0 w 7218556"/>
                <a:gd name="connsiteY4-80" fmla="*/ 914730 h 1335241"/>
                <a:gd name="connsiteX0-81" fmla="*/ 0 w 7218556"/>
                <a:gd name="connsiteY0-82" fmla="*/ 914730 h 1333321"/>
                <a:gd name="connsiteX1-83" fmla="*/ 7218556 w 7218556"/>
                <a:gd name="connsiteY1-84" fmla="*/ 44935 h 1333321"/>
                <a:gd name="connsiteX2-85" fmla="*/ 7218556 w 7218556"/>
                <a:gd name="connsiteY2-86" fmla="*/ 589867 h 1333321"/>
                <a:gd name="connsiteX3-87" fmla="*/ 3657600 w 7218556"/>
                <a:gd name="connsiteY3-88" fmla="*/ 1325847 h 1333321"/>
                <a:gd name="connsiteX4-89" fmla="*/ 0 w 7218556"/>
                <a:gd name="connsiteY4-90" fmla="*/ 914730 h 133332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218556" h="1333321">
                  <a:moveTo>
                    <a:pt x="0" y="914730"/>
                  </a:moveTo>
                  <a:cubicBezTo>
                    <a:pt x="2919142" y="1059696"/>
                    <a:pt x="6451600" y="-256147"/>
                    <a:pt x="7218556" y="44935"/>
                  </a:cubicBezTo>
                  <a:lnTo>
                    <a:pt x="7218556" y="589867"/>
                  </a:lnTo>
                  <a:cubicBezTo>
                    <a:pt x="6625063" y="803352"/>
                    <a:pt x="5311698" y="1407129"/>
                    <a:pt x="3657600" y="1325847"/>
                  </a:cubicBezTo>
                  <a:cubicBezTo>
                    <a:pt x="2003502" y="1244565"/>
                    <a:pt x="1219200" y="1051769"/>
                    <a:pt x="0" y="914730"/>
                  </a:cubicBezTo>
                  <a:close/>
                </a:path>
              </a:pathLst>
            </a:custGeom>
            <a:gradFill>
              <a:gsLst>
                <a:gs pos="0">
                  <a:srgbClr val="A3DEFD"/>
                </a:gs>
                <a:gs pos="100000">
                  <a:srgbClr val="0F90D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文本框 34"/>
          <p:cNvSpPr txBox="1"/>
          <p:nvPr/>
        </p:nvSpPr>
        <p:spPr>
          <a:xfrm>
            <a:off x="1628291" y="4400626"/>
            <a:ext cx="1412240" cy="1568450"/>
          </a:xfrm>
          <a:prstGeom prst="rect">
            <a:avLst/>
          </a:prstGeom>
          <a:noFill/>
        </p:spPr>
        <p:txBody>
          <a:bodyPr wrap="none" rtlCol="0">
            <a:spAutoFit/>
          </a:bodyPr>
          <a:lstStyle/>
          <a:p>
            <a:r>
              <a:rPr lang="en-US" altLang="zh-CN" sz="9600" b="1" dirty="0" smtClean="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rPr>
              <a:t>04</a:t>
            </a:r>
            <a:endParaRPr lang="zh-CN" altLang="en-US" sz="9600" b="1" dirty="0">
              <a:gradFill>
                <a:gsLst>
                  <a:gs pos="95000">
                    <a:srgbClr val="0155BD"/>
                  </a:gs>
                  <a:gs pos="0">
                    <a:srgbClr val="0F90DD"/>
                  </a:gs>
                </a:gsLst>
                <a:lin ang="5400000" scaled="0"/>
              </a:gradFill>
              <a:latin typeface="思源宋体 CN Heavy" panose="02020900000000000000" pitchFamily="18" charset="-122"/>
              <a:ea typeface="思源宋体 CN Heavy" panose="02020900000000000000" pitchFamily="18" charset="-122"/>
            </a:endParaRPr>
          </a:p>
        </p:txBody>
      </p:sp>
      <p:cxnSp>
        <p:nvCxnSpPr>
          <p:cNvPr id="10" name="直接连接符 9"/>
          <p:cNvCxnSpPr/>
          <p:nvPr/>
        </p:nvCxnSpPr>
        <p:spPr>
          <a:xfrm>
            <a:off x="3945377" y="4602443"/>
            <a:ext cx="0" cy="1623627"/>
          </a:xfrm>
          <a:prstGeom prst="line">
            <a:avLst/>
          </a:prstGeom>
          <a:ln w="28575">
            <a:gradFill>
              <a:gsLst>
                <a:gs pos="0">
                  <a:srgbClr val="0F90DD">
                    <a:alpha val="0"/>
                  </a:srgbClr>
                </a:gs>
                <a:gs pos="49500">
                  <a:srgbClr val="0F90DD"/>
                </a:gs>
                <a:gs pos="100000">
                  <a:srgbClr val="0F90DD">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745860" y="5804486"/>
            <a:ext cx="1363100" cy="369332"/>
          </a:xfrm>
          <a:prstGeom prst="rect">
            <a:avLst/>
          </a:prstGeom>
          <a:noFill/>
        </p:spPr>
        <p:txBody>
          <a:bodyPr wrap="square" rtlCol="0">
            <a:spAutoFit/>
          </a:bodyPr>
          <a:lstStyle/>
          <a:p>
            <a:pPr algn="dist"/>
            <a:r>
              <a:rPr lang="en-US" altLang="zh-CN" dirty="0" smtClean="0">
                <a:solidFill>
                  <a:schemeClr val="tx1">
                    <a:lumMod val="85000"/>
                    <a:lumOff val="15000"/>
                  </a:schemeClr>
                </a:solidFill>
                <a:latin typeface="思源宋体 CN Heavy" panose="02020900000000000000" pitchFamily="18" charset="-122"/>
                <a:ea typeface="思源宋体 CN Heavy" panose="02020900000000000000" pitchFamily="18" charset="-122"/>
              </a:rPr>
              <a:t>PART</a:t>
            </a:r>
            <a:endParaRPr lang="zh-CN" altLang="en-US" dirty="0">
              <a:solidFill>
                <a:schemeClr val="tx1">
                  <a:lumMod val="85000"/>
                  <a:lumOff val="15000"/>
                </a:schemeClr>
              </a:solidFill>
              <a:latin typeface="思源宋体 CN Heavy" panose="02020900000000000000" pitchFamily="18" charset="-122"/>
              <a:ea typeface="思源宋体 CN Heavy" panose="02020900000000000000" pitchFamily="18" charset="-122"/>
            </a:endParaRPr>
          </a:p>
        </p:txBody>
      </p:sp>
      <p:pic>
        <p:nvPicPr>
          <p:cNvPr id="2" name="图片 1" descr="凯美x2b"/>
          <p:cNvPicPr>
            <a:picLocks noChangeAspect="1"/>
          </p:cNvPicPr>
          <p:nvPr userDrawn="1"/>
        </p:nvPicPr>
        <p:blipFill>
          <a:blip r:embed="rId3" cstate="screen">
            <a:clrChange>
              <a:clrFrom>
                <a:srgbClr val="FDFDFD"/>
              </a:clrFrom>
              <a:clrTo>
                <a:srgbClr val="FDFDFD">
                  <a:alpha val="0"/>
                </a:srgbClr>
              </a:clrTo>
            </a:clrChange>
          </a:blip>
          <a:srcRect l="45471" t="24823" r="8855" b="60952"/>
          <a:stretch>
            <a:fillRect/>
          </a:stretch>
        </p:blipFill>
        <p:spPr>
          <a:xfrm>
            <a:off x="9695815" y="6104255"/>
            <a:ext cx="1200785" cy="40068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50" advClick="0" advTm="0">
        <p14:flip dir="r"/>
      </p:transition>
    </mc:Choice>
    <mc:Fallback>
      <p:transition spd="slow" advClick="0" advTm="0">
        <p:fade/>
      </p:transition>
    </mc:Fallback>
  </mc:AlternateContent>
  <p:timing>
    <p:tnLst>
      <p:par>
        <p:cTn id="1" dur="indefinite" restart="never" nodeType="tmRoot"/>
      </p:par>
    </p:tnLst>
    <p:bldLst>
      <p:bldP spid="7" grpId="0" bldLvl="0" animBg="1"/>
      <p:bldP spid="3" grpId="0"/>
      <p:bldP spid="4" grpId="0"/>
      <p:bldP spid="5" grpId="0"/>
      <p:bldP spid="35"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86169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82345"/>
            <a:ext cx="6439535" cy="429895"/>
          </a:xfrm>
          <a:prstGeom prst="rect">
            <a:avLst/>
          </a:prstGeom>
          <a:noFill/>
        </p:spPr>
        <p:txBody>
          <a:bodyPr wrap="square" rtlCol="0">
            <a:spAutoFit/>
          </a:bodyPr>
          <a:p>
            <a:pPr algn="l"/>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超级电容产品介绍</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产品</a:t>
            </a:r>
            <a:r>
              <a:rPr lang="zh-CN" altLang="en-US" sz="2800" b="1">
                <a:solidFill>
                  <a:schemeClr val="accent5">
                    <a:lumMod val="75000"/>
                  </a:schemeClr>
                </a:solidFill>
                <a:latin typeface="微软雅黑" panose="020B0503020204020204" charset="-122"/>
                <a:ea typeface="微软雅黑" panose="020B0503020204020204" charset="-122"/>
              </a:rPr>
              <a:t>介绍</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p:cNvPicPr>
            <a:picLocks noChangeAspect="1"/>
          </p:cNvPicPr>
          <p:nvPr/>
        </p:nvPicPr>
        <p:blipFill>
          <a:blip r:embed="rId6"/>
          <a:stretch>
            <a:fillRect/>
          </a:stretch>
        </p:blipFill>
        <p:spPr>
          <a:xfrm>
            <a:off x="945515" y="4173855"/>
            <a:ext cx="4494530" cy="2346960"/>
          </a:xfrm>
          <a:prstGeom prst="rect">
            <a:avLst/>
          </a:prstGeom>
          <a:solidFill>
            <a:schemeClr val="bg1"/>
          </a:solidFill>
          <a:effectLst>
            <a:outerShdw blurRad="279400" dist="38100" dir="2700000" algn="tl" rotWithShape="0">
              <a:prstClr val="black">
                <a:alpha val="48000"/>
              </a:prstClr>
            </a:outerShdw>
          </a:effectLst>
        </p:spPr>
      </p:pic>
      <p:pic>
        <p:nvPicPr>
          <p:cNvPr id="9" name="图片 8"/>
          <p:cNvPicPr>
            <a:picLocks noChangeAspect="1"/>
          </p:cNvPicPr>
          <p:nvPr/>
        </p:nvPicPr>
        <p:blipFill>
          <a:blip r:embed="rId7"/>
          <a:stretch>
            <a:fillRect/>
          </a:stretch>
        </p:blipFill>
        <p:spPr>
          <a:xfrm>
            <a:off x="7094855" y="4151630"/>
            <a:ext cx="3835400" cy="2454910"/>
          </a:xfrm>
          <a:prstGeom prst="rect">
            <a:avLst/>
          </a:prstGeom>
          <a:solidFill>
            <a:schemeClr val="bg1"/>
          </a:solidFill>
        </p:spPr>
      </p:pic>
      <p:sp>
        <p:nvSpPr>
          <p:cNvPr id="19" name="矩形: 圆角 7"/>
          <p:cNvSpPr/>
          <p:nvPr/>
        </p:nvSpPr>
        <p:spPr>
          <a:xfrm>
            <a:off x="594360" y="1597660"/>
            <a:ext cx="5463540" cy="2311400"/>
          </a:xfrm>
          <a:prstGeom prst="roundRect">
            <a:avLst>
              <a:gd name="adj" fmla="val 6914"/>
            </a:avLst>
          </a:prstGeom>
          <a:solidFill>
            <a:srgbClr val="0070C0"/>
          </a:solidFill>
          <a:ln>
            <a:noFill/>
          </a:ln>
          <a:effectLst>
            <a:outerShdw blurRad="457200" sx="102000" sy="102000" algn="ctr"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dirty="0">
              <a:latin typeface="微软雅黑" panose="020B0503020204020204" charset="-122"/>
              <a:ea typeface="微软雅黑" panose="020B0503020204020204" charset="-122"/>
            </a:endParaRPr>
          </a:p>
        </p:txBody>
      </p:sp>
      <p:sp>
        <p:nvSpPr>
          <p:cNvPr id="34" name="文本框 33"/>
          <p:cNvSpPr txBox="1"/>
          <p:nvPr/>
        </p:nvSpPr>
        <p:spPr>
          <a:xfrm>
            <a:off x="723900" y="2356485"/>
            <a:ext cx="5180330" cy="1370965"/>
          </a:xfrm>
          <a:prstGeom prst="rect">
            <a:avLst/>
          </a:prstGeom>
          <a:noFill/>
        </p:spPr>
        <p:txBody>
          <a:bodyPr wrap="square" rtlCol="0">
            <a:spAutoFit/>
          </a:bodyPr>
          <a:p>
            <a:pPr algn="just">
              <a:lnSpc>
                <a:spcPct val="130000"/>
              </a:lnSpc>
            </a:pPr>
            <a:r>
              <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超级电容储能模块，带有保护电路，具有稳定性好，转换效率高等特点，可在</a:t>
            </a:r>
            <a:r>
              <a:rPr lang="en-US" altLang="zh-CN"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-40℃~+85℃</a:t>
            </a:r>
            <a:r>
              <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温度范围内使用。通过串并联提高了超级电容的电压和容量，在汽车领域和储能领域具有很好的应用前景</a:t>
            </a:r>
            <a:endPar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5" name="文本框 34"/>
          <p:cNvSpPr txBox="1"/>
          <p:nvPr/>
        </p:nvSpPr>
        <p:spPr>
          <a:xfrm>
            <a:off x="723900" y="1872615"/>
            <a:ext cx="3305175" cy="429895"/>
          </a:xfrm>
          <a:prstGeom prst="rect">
            <a:avLst/>
          </a:prstGeom>
          <a:noFill/>
        </p:spPr>
        <p:txBody>
          <a:bodyPr wrap="square" lIns="91440" tIns="45720" rIns="91440" bIns="45720" rtlCol="0">
            <a:spAutoFit/>
          </a:bodyPr>
          <a:p>
            <a:pPr lvl="0" algn="l" fontAlgn="base">
              <a:buClrTx/>
              <a:buSzTx/>
              <a:buFont typeface="微软雅黑" panose="020B0503020204020204" charset="-122"/>
              <a:defRPr/>
            </a:pPr>
            <a:r>
              <a:rPr lang="zh-CN" altLang="en-US" sz="2000" b="1" ker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模组产品系列</a:t>
            </a:r>
            <a:endParaRPr lang="zh-CN" altLang="en-US" sz="2000" b="1" ker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2" name="矩形: 圆角 7"/>
          <p:cNvSpPr/>
          <p:nvPr/>
        </p:nvSpPr>
        <p:spPr>
          <a:xfrm>
            <a:off x="6280785" y="1597660"/>
            <a:ext cx="5463540" cy="2311400"/>
          </a:xfrm>
          <a:prstGeom prst="roundRect">
            <a:avLst>
              <a:gd name="adj" fmla="val 6914"/>
            </a:avLst>
          </a:prstGeom>
          <a:solidFill>
            <a:srgbClr val="00B0F0"/>
          </a:solidFill>
          <a:ln>
            <a:noFill/>
          </a:ln>
          <a:effectLst>
            <a:outerShdw blurRad="457200" sx="102000" sy="102000" algn="ctr" rotWithShape="0">
              <a:prstClr val="black">
                <a:alpha val="4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p>
            <a:pPr algn="ctr"/>
            <a:endParaRPr lang="zh-CN" altLang="en-US" dirty="0">
              <a:latin typeface="微软雅黑" panose="020B0503020204020204" charset="-122"/>
              <a:ea typeface="微软雅黑" panose="020B0503020204020204" charset="-122"/>
            </a:endParaRPr>
          </a:p>
        </p:txBody>
      </p:sp>
      <p:sp>
        <p:nvSpPr>
          <p:cNvPr id="24" name="文本框 23"/>
          <p:cNvSpPr txBox="1"/>
          <p:nvPr/>
        </p:nvSpPr>
        <p:spPr>
          <a:xfrm>
            <a:off x="6425565" y="2356485"/>
            <a:ext cx="5195570" cy="1173480"/>
          </a:xfrm>
          <a:prstGeom prst="rect">
            <a:avLst/>
          </a:prstGeom>
          <a:noFill/>
        </p:spPr>
        <p:txBody>
          <a:bodyPr wrap="square" rtlCol="0">
            <a:spAutoFit/>
          </a:bodyPr>
          <a:p>
            <a:pPr marL="285750" lvl="0" indent="-285750" algn="just">
              <a:lnSpc>
                <a:spcPct val="110000"/>
              </a:lnSpc>
              <a:buClrTx/>
              <a:buSzTx/>
              <a:buFont typeface="Arial" panose="020B0604020202020204" pitchFamily="34" charset="0"/>
              <a:buChar char="•"/>
            </a:pPr>
            <a:r>
              <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350F / 3000F </a:t>
            </a:r>
            <a:r>
              <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超级电容器为全焊接式圆柱形产品，低内阻特性，适合大电流工作，</a:t>
            </a:r>
            <a:r>
              <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广泛用在军工、汽车领域</a:t>
            </a:r>
            <a:r>
              <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lvl="0" indent="0" algn="just">
              <a:lnSpc>
                <a:spcPct val="110000"/>
              </a:lnSpc>
              <a:buClrTx/>
              <a:buSzTx/>
              <a:buFont typeface="Arial" panose="020B0604020202020204" pitchFamily="34" charset="0"/>
              <a:buNone/>
            </a:pPr>
            <a:endParaRPr lang="zh-CN" altLang="en-US" sz="1600" kern="0"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3" name="文本框 32"/>
          <p:cNvSpPr txBox="1"/>
          <p:nvPr/>
        </p:nvSpPr>
        <p:spPr>
          <a:xfrm>
            <a:off x="6425565" y="1872615"/>
            <a:ext cx="4064000" cy="398780"/>
          </a:xfrm>
          <a:prstGeom prst="rect">
            <a:avLst/>
          </a:prstGeom>
          <a:noFill/>
        </p:spPr>
        <p:txBody>
          <a:bodyPr wrap="square" rtlCol="0">
            <a:spAutoFit/>
          </a:bodyPr>
          <a:p>
            <a:pPr marL="0" marR="0" lvl="0" indent="0" defTabSz="914400" eaLnBrk="1" fontAlgn="base" latinLnBrk="0" hangingPunct="1">
              <a:lnSpc>
                <a:spcPct val="100000"/>
              </a:lnSpc>
              <a:spcBef>
                <a:spcPct val="0"/>
              </a:spcBef>
              <a:spcAft>
                <a:spcPct val="0"/>
              </a:spcAft>
              <a:buClrTx/>
              <a:buSzTx/>
              <a:buFont typeface="微软雅黑" panose="020B0503020204020204" charset="-122"/>
              <a:buNone/>
              <a:defRPr/>
            </a:pPr>
            <a:r>
              <a:rPr lang="zh-CN" altLang="en-US" sz="2000" b="1" ker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全焊接系列产品</a:t>
            </a:r>
            <a:endParaRPr lang="zh-CN" altLang="en-US" sz="2000" b="1" kern="0">
              <a:ln>
                <a:noFill/>
              </a:ln>
              <a:solidFill>
                <a:schemeClr val="bg1"/>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3" name="图片 2" descr="凯美x2b"/>
          <p:cNvPicPr>
            <a:picLocks noChangeAspect="1"/>
          </p:cNvPicPr>
          <p:nvPr userDrawn="1"/>
        </p:nvPicPr>
        <p:blipFill>
          <a:blip r:embed="rId8"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9"/>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041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1065"/>
            <a:ext cx="2864485" cy="429895"/>
          </a:xfrm>
          <a:prstGeom prst="rect">
            <a:avLst/>
          </a:prstGeom>
          <a:noFill/>
        </p:spPr>
        <p:txBody>
          <a:bodyPr wrap="square" rtlCol="0">
            <a:spAutoFit/>
          </a:bodyPr>
          <a:p>
            <a:pPr algn="just"/>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电容产品介绍</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产品</a:t>
            </a:r>
            <a:r>
              <a:rPr lang="zh-CN" altLang="en-US" sz="2800" b="1">
                <a:solidFill>
                  <a:schemeClr val="accent5">
                    <a:lumMod val="75000"/>
                  </a:schemeClr>
                </a:solidFill>
                <a:latin typeface="微软雅黑" panose="020B0503020204020204" charset="-122"/>
                <a:ea typeface="微软雅黑" panose="020B0503020204020204" charset="-122"/>
              </a:rPr>
              <a:t>介绍</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3" name="图片 2" descr="2.7v120f."/>
          <p:cNvPicPr>
            <a:picLocks noChangeAspect="1" noChangeArrowheads="1"/>
          </p:cNvPicPr>
          <p:nvPr/>
        </p:nvPicPr>
        <p:blipFill rotWithShape="1">
          <a:blip r:embed="rId6" cstate="screen">
            <a:clrChange>
              <a:clrFrom>
                <a:srgbClr val="FFFFFF"/>
              </a:clrFrom>
              <a:clrTo>
                <a:srgbClr val="FFFFFF">
                  <a:alpha val="0"/>
                </a:srgbClr>
              </a:clrTo>
            </a:clrChange>
          </a:blip>
          <a:srcRect l="13629" t="26587" r="17819" b="22419"/>
          <a:stretch>
            <a:fillRect/>
          </a:stretch>
        </p:blipFill>
        <p:spPr bwMode="auto">
          <a:xfrm>
            <a:off x="5094605" y="5103495"/>
            <a:ext cx="1833245" cy="1363980"/>
          </a:xfrm>
          <a:prstGeom prst="rect">
            <a:avLst/>
          </a:prstGeom>
          <a:solidFill>
            <a:schemeClr val="bg1"/>
          </a:solidFill>
          <a:ln>
            <a:noFill/>
          </a:ln>
          <a:effectLst>
            <a:outerShdw blurRad="114300" dist="38100" dir="2700000" algn="tl" rotWithShape="0">
              <a:prstClr val="black">
                <a:alpha val="45000"/>
              </a:prstClr>
            </a:outerShdw>
            <a:reflection blurRad="6350" stA="33000" endA="300" endPos="26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descr="2.7V3.3F."/>
          <p:cNvPicPr>
            <a:picLocks noChangeAspect="1" noChangeArrowheads="1"/>
          </p:cNvPicPr>
          <p:nvPr/>
        </p:nvPicPr>
        <p:blipFill>
          <a:blip r:embed="rId7" cstate="screen">
            <a:clrChange>
              <a:clrFrom>
                <a:srgbClr val="FFFFFF"/>
              </a:clrFrom>
              <a:clrTo>
                <a:srgbClr val="FFFFFF">
                  <a:alpha val="0"/>
                </a:srgbClr>
              </a:clrTo>
            </a:clrChange>
          </a:blip>
          <a:srcRect l="13432" t="22443" r="19942" b="10930"/>
          <a:stretch>
            <a:fillRect/>
          </a:stretch>
        </p:blipFill>
        <p:spPr bwMode="auto">
          <a:xfrm>
            <a:off x="3201670" y="5152390"/>
            <a:ext cx="1350010" cy="1350010"/>
          </a:xfrm>
          <a:prstGeom prst="rect">
            <a:avLst/>
          </a:prstGeom>
          <a:solidFill>
            <a:schemeClr val="bg1"/>
          </a:solidFill>
          <a:ln>
            <a:noFill/>
          </a:ln>
          <a:effectLst>
            <a:outerShdw blurRad="114300" dist="38100" dir="2700000" algn="tl" rotWithShape="0">
              <a:prstClr val="black">
                <a:alpha val="45000"/>
              </a:prstClr>
            </a:outerShdw>
            <a:reflection blurRad="6350" stA="33000" endA="300" endPos="26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未标题-1"/>
          <p:cNvPicPr>
            <a:picLocks noChangeAspect="1"/>
          </p:cNvPicPr>
          <p:nvPr/>
        </p:nvPicPr>
        <p:blipFill>
          <a:blip r:embed="rId8" cstate="screen"/>
          <a:srcRect l="33833" r="23750"/>
          <a:stretch>
            <a:fillRect/>
          </a:stretch>
        </p:blipFill>
        <p:spPr>
          <a:xfrm>
            <a:off x="7850505" y="4473575"/>
            <a:ext cx="899160" cy="2028825"/>
          </a:xfrm>
          <a:prstGeom prst="rect">
            <a:avLst/>
          </a:prstGeom>
          <a:solidFill>
            <a:schemeClr val="bg1"/>
          </a:solidFill>
          <a:effectLst>
            <a:outerShdw blurRad="114300" dist="38100" dir="2700000" algn="tl" rotWithShape="0">
              <a:prstClr val="black">
                <a:alpha val="45000"/>
              </a:prstClr>
            </a:outerShdw>
            <a:reflection blurRad="6350" stA="33000" endA="300" endPos="26000" dir="5400000" sy="-100000" algn="bl" rotWithShape="0"/>
          </a:effectLst>
        </p:spPr>
      </p:pic>
      <p:pic>
        <p:nvPicPr>
          <p:cNvPr id="17" name="图片 16" descr="未标题-2"/>
          <p:cNvPicPr>
            <a:picLocks noChangeAspect="1"/>
          </p:cNvPicPr>
          <p:nvPr/>
        </p:nvPicPr>
        <p:blipFill>
          <a:blip r:embed="rId9" cstate="screen"/>
          <a:srcRect l="26292" r="30333"/>
          <a:stretch>
            <a:fillRect/>
          </a:stretch>
        </p:blipFill>
        <p:spPr>
          <a:xfrm>
            <a:off x="8999855" y="4473575"/>
            <a:ext cx="919480" cy="2028825"/>
          </a:xfrm>
          <a:prstGeom prst="rect">
            <a:avLst/>
          </a:prstGeom>
          <a:solidFill>
            <a:schemeClr val="bg1"/>
          </a:solidFill>
          <a:effectLst>
            <a:outerShdw blurRad="114300" dist="38100" dir="2700000" algn="tl" rotWithShape="0">
              <a:prstClr val="black">
                <a:alpha val="45000"/>
              </a:prstClr>
            </a:outerShdw>
            <a:reflection blurRad="6350" stA="33000" endA="300" endPos="26000" dir="5400000" sy="-100000" algn="bl" rotWithShape="0"/>
          </a:effectLst>
        </p:spPr>
      </p:pic>
      <p:pic>
        <p:nvPicPr>
          <p:cNvPr id="20" name="图片 19" descr="未标题-3"/>
          <p:cNvPicPr>
            <a:picLocks noChangeAspect="1"/>
          </p:cNvPicPr>
          <p:nvPr/>
        </p:nvPicPr>
        <p:blipFill>
          <a:blip r:embed="rId10" cstate="screen"/>
          <a:srcRect l="24750" r="25250"/>
          <a:stretch>
            <a:fillRect/>
          </a:stretch>
        </p:blipFill>
        <p:spPr>
          <a:xfrm>
            <a:off x="10104120" y="4438650"/>
            <a:ext cx="1060450" cy="2028825"/>
          </a:xfrm>
          <a:prstGeom prst="rect">
            <a:avLst/>
          </a:prstGeom>
          <a:solidFill>
            <a:schemeClr val="bg1"/>
          </a:solidFill>
          <a:effectLst>
            <a:outerShdw blurRad="114300" dist="38100" dir="2700000" algn="tl" rotWithShape="0">
              <a:prstClr val="black">
                <a:alpha val="45000"/>
              </a:prstClr>
            </a:outerShdw>
            <a:reflection blurRad="6350" stA="33000" endA="300" endPos="26000" dir="5400000" sy="-100000" algn="bl" rotWithShape="0"/>
          </a:effectLst>
        </p:spPr>
      </p:pic>
      <p:pic>
        <p:nvPicPr>
          <p:cNvPr id="21" name="图片 20" descr="未标题-4"/>
          <p:cNvPicPr>
            <a:picLocks noChangeAspect="1"/>
          </p:cNvPicPr>
          <p:nvPr/>
        </p:nvPicPr>
        <p:blipFill>
          <a:blip r:embed="rId11" cstate="screen"/>
          <a:srcRect l="39958" r="35375"/>
          <a:stretch>
            <a:fillRect/>
          </a:stretch>
        </p:blipFill>
        <p:spPr>
          <a:xfrm>
            <a:off x="1231265" y="4438650"/>
            <a:ext cx="575945" cy="2028825"/>
          </a:xfrm>
          <a:prstGeom prst="rect">
            <a:avLst/>
          </a:prstGeom>
          <a:solidFill>
            <a:schemeClr val="bg1"/>
          </a:solidFill>
          <a:effectLst>
            <a:outerShdw blurRad="114300" dist="38100" dir="2700000" algn="tl" rotWithShape="0">
              <a:prstClr val="black">
                <a:alpha val="45000"/>
              </a:prstClr>
            </a:outerShdw>
            <a:reflection blurRad="6350" stA="33000" endA="300" endPos="26000" dir="5400000" sy="-100000" algn="bl" rotWithShape="0"/>
          </a:effectLst>
        </p:spPr>
      </p:pic>
      <p:grpSp>
        <p:nvGrpSpPr>
          <p:cNvPr id="30" name="组合 29"/>
          <p:cNvGrpSpPr/>
          <p:nvPr/>
        </p:nvGrpSpPr>
        <p:grpSpPr>
          <a:xfrm>
            <a:off x="685800" y="1957070"/>
            <a:ext cx="3370580" cy="2418715"/>
            <a:chOff x="1360" y="2650"/>
            <a:chExt cx="5943" cy="3809"/>
          </a:xfrm>
        </p:grpSpPr>
        <p:sp>
          <p:nvSpPr>
            <p:cNvPr id="26" name="圆角矩形 6"/>
            <p:cNvSpPr/>
            <p:nvPr/>
          </p:nvSpPr>
          <p:spPr>
            <a:xfrm>
              <a:off x="1360" y="3028"/>
              <a:ext cx="5943" cy="3431"/>
            </a:xfrm>
            <a:prstGeom prst="roundRect">
              <a:avLst>
                <a:gd name="adj" fmla="val 3888"/>
              </a:avLst>
            </a:prstGeom>
            <a:solidFill>
              <a:schemeClr val="bg1"/>
            </a:solidFill>
            <a:ln w="12700">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charset="-122"/>
                <a:ea typeface="微软雅黑" panose="020B0503020204020204" charset="-122"/>
              </a:endParaRPr>
            </a:p>
          </p:txBody>
        </p:sp>
        <p:sp>
          <p:nvSpPr>
            <p:cNvPr id="27" name="圆角矩形 4"/>
            <p:cNvSpPr/>
            <p:nvPr/>
          </p:nvSpPr>
          <p:spPr>
            <a:xfrm>
              <a:off x="2278" y="2650"/>
              <a:ext cx="4106" cy="756"/>
            </a:xfrm>
            <a:prstGeom prst="roundRect">
              <a:avLst/>
            </a:prstGeom>
            <a:solidFill>
              <a:srgbClr val="0070C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4400" eaLnBrk="1" fontAlgn="base" latinLnBrk="0" hangingPunct="1">
                <a:lnSpc>
                  <a:spcPct val="100000"/>
                </a:lnSpc>
                <a:spcBef>
                  <a:spcPct val="0"/>
                </a:spcBef>
                <a:spcAft>
                  <a:spcPct val="0"/>
                </a:spcAft>
                <a:buClrTx/>
                <a:buSzTx/>
                <a:buFont typeface="微软雅黑" panose="020B0503020204020204" charset="-122"/>
                <a:buNone/>
                <a:defRPr/>
              </a:pPr>
              <a:r>
                <a:rPr lang="zh-CN" altLang="en-US"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卷绕单只系列</a:t>
              </a:r>
              <a:endParaRPr lang="zh-CN" altLang="en-US" b="1" kern="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8" name="Rectangle 12"/>
            <p:cNvSpPr/>
            <p:nvPr/>
          </p:nvSpPr>
          <p:spPr>
            <a:xfrm>
              <a:off x="1584" y="3633"/>
              <a:ext cx="5507" cy="2700"/>
            </a:xfrm>
            <a:prstGeom prst="rect">
              <a:avLst/>
            </a:prstGeom>
          </p:spPr>
          <p:txBody>
            <a:bodyPr wrap="square">
              <a:spAutoFit/>
            </a:bodyPr>
            <a:p>
              <a:pPr marL="285750" marR="0" lvl="0" indent="-285750" algn="just" defTabSz="914400" eaLnBrk="1" fontAlgn="base" latinLnBrk="0" hangingPunct="1">
                <a:lnSpc>
                  <a:spcPct val="110000"/>
                </a:lnSpc>
                <a:spcBef>
                  <a:spcPct val="0"/>
                </a:spcBef>
                <a:spcAft>
                  <a:spcPct val="0"/>
                </a:spcAft>
                <a:buClrTx/>
                <a:buSzTx/>
                <a:buFont typeface="Arial" panose="020B0604020202020204" pitchFamily="34" charset="0"/>
                <a:buChar char="•"/>
                <a:defRPr/>
              </a:pPr>
              <a:r>
                <a:rPr lang="zh-CN" altLang="en-US"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SE/HP L</a:t>
              </a:r>
              <a:r>
                <a:rPr lang="en-US" altLang="zh-CN"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L</a:t>
              </a:r>
              <a:r>
                <a:rPr lang="zh-CN" altLang="en-US"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型产品使用温度范围-25℃~70℃ 低漏电，适合小电流长时间持续放电</a:t>
              </a:r>
              <a:endParaRPr kumimoji="0" lang="zh-CN" altLang="en-US" sz="1600" b="0" i="0" u="none" strike="noStrike" kern="0" cap="none" spc="0" normalizeH="0" baseline="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285750" marR="0" lvl="0" indent="-285750" algn="just" defTabSz="914400" eaLnBrk="1" fontAlgn="base" latinLnBrk="0" hangingPunct="1">
                <a:lnSpc>
                  <a:spcPct val="110000"/>
                </a:lnSpc>
                <a:spcBef>
                  <a:spcPct val="0"/>
                </a:spcBef>
                <a:spcAft>
                  <a:spcPct val="0"/>
                </a:spcAft>
                <a:buClrTx/>
                <a:buSzTx/>
                <a:buFont typeface="Arial" panose="020B0604020202020204" pitchFamily="34" charset="0"/>
                <a:buChar char="•"/>
                <a:defRPr/>
              </a:pPr>
              <a:r>
                <a:rPr lang="zh-CN" altLang="en-US"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SP/HP LR型产品使用温度范围-40℃~70℃ 低内阻，提供瞬间大电流输出</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sym typeface="+mn-lt"/>
              </a:endParaRPr>
            </a:p>
          </p:txBody>
        </p:sp>
      </p:grpSp>
      <p:grpSp>
        <p:nvGrpSpPr>
          <p:cNvPr id="31" name="组合 30"/>
          <p:cNvGrpSpPr/>
          <p:nvPr/>
        </p:nvGrpSpPr>
        <p:grpSpPr>
          <a:xfrm>
            <a:off x="4410710" y="1957070"/>
            <a:ext cx="3370580" cy="2418715"/>
            <a:chOff x="1360" y="2650"/>
            <a:chExt cx="5943" cy="3809"/>
          </a:xfrm>
        </p:grpSpPr>
        <p:sp>
          <p:nvSpPr>
            <p:cNvPr id="36" name="圆角矩形 6"/>
            <p:cNvSpPr/>
            <p:nvPr/>
          </p:nvSpPr>
          <p:spPr>
            <a:xfrm>
              <a:off x="1360" y="3028"/>
              <a:ext cx="5943" cy="3431"/>
            </a:xfrm>
            <a:prstGeom prst="roundRect">
              <a:avLst>
                <a:gd name="adj" fmla="val 3888"/>
              </a:avLst>
            </a:prstGeom>
            <a:solidFill>
              <a:schemeClr val="bg1"/>
            </a:solidFill>
            <a:ln w="12700">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charset="-122"/>
                <a:ea typeface="微软雅黑" panose="020B0503020204020204" charset="-122"/>
              </a:endParaRPr>
            </a:p>
          </p:txBody>
        </p:sp>
        <p:sp>
          <p:nvSpPr>
            <p:cNvPr id="37" name="圆角矩形 4"/>
            <p:cNvSpPr/>
            <p:nvPr/>
          </p:nvSpPr>
          <p:spPr>
            <a:xfrm>
              <a:off x="2278" y="2650"/>
              <a:ext cx="4106" cy="756"/>
            </a:xfrm>
            <a:prstGeom prst="roundRect">
              <a:avLst/>
            </a:prstGeom>
            <a:solidFill>
              <a:srgbClr val="C0000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4400" eaLnBrk="1" fontAlgn="base" latinLnBrk="0" hangingPunct="1">
                <a:lnSpc>
                  <a:spcPct val="100000"/>
                </a:lnSpc>
                <a:spcBef>
                  <a:spcPct val="0"/>
                </a:spcBef>
                <a:spcAft>
                  <a:spcPct val="0"/>
                </a:spcAft>
                <a:buClrTx/>
                <a:buSzTx/>
                <a:buFont typeface="微软雅黑" panose="020B0503020204020204" charset="-122"/>
                <a:buNone/>
                <a:defRPr/>
              </a:pPr>
              <a:r>
                <a:rPr lang="zh-CN" altLang="en-US"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卷绕高温系列</a:t>
              </a:r>
              <a:endParaRPr lang="zh-CN" altLang="en-US" b="1" kern="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8" name="Rectangle 12"/>
            <p:cNvSpPr/>
            <p:nvPr/>
          </p:nvSpPr>
          <p:spPr>
            <a:xfrm>
              <a:off x="1796" y="3668"/>
              <a:ext cx="5071" cy="2159"/>
            </a:xfrm>
            <a:prstGeom prst="rect">
              <a:avLst/>
            </a:prstGeom>
          </p:spPr>
          <p:txBody>
            <a:bodyPr wrap="square">
              <a:spAutoFit/>
            </a:bodyPr>
            <a:p>
              <a:pPr marL="285750" marR="0" lvl="0" indent="-285750" algn="just" defTabSz="914400" eaLnBrk="1" fontAlgn="base" latinLnBrk="0" hangingPunct="1">
                <a:lnSpc>
                  <a:spcPct val="130000"/>
                </a:lnSpc>
                <a:spcBef>
                  <a:spcPct val="0"/>
                </a:spcBef>
                <a:spcAft>
                  <a:spcPct val="0"/>
                </a:spcAft>
                <a:buClrTx/>
                <a:buSzTx/>
                <a:buFont typeface="Arial" panose="020B0604020202020204" pitchFamily="34" charset="0"/>
                <a:buChar char="•"/>
                <a:defRPr/>
              </a:pPr>
              <a:r>
                <a:rPr lang="zh-CN" altLang="en-US"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高温系列产品的使用温度范围为-</a:t>
              </a:r>
              <a:r>
                <a:rPr lang="en-US" altLang="zh-CN"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40</a:t>
              </a:r>
              <a:r>
                <a:rPr lang="zh-CN" altLang="en-US"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℃~85℃，适合在特殊高温环境下长期稳定工作</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sym typeface="+mn-lt"/>
              </a:endParaRPr>
            </a:p>
          </p:txBody>
        </p:sp>
      </p:grpSp>
      <p:grpSp>
        <p:nvGrpSpPr>
          <p:cNvPr id="40" name="组合 39"/>
          <p:cNvGrpSpPr/>
          <p:nvPr/>
        </p:nvGrpSpPr>
        <p:grpSpPr>
          <a:xfrm>
            <a:off x="8136255" y="1957070"/>
            <a:ext cx="3370580" cy="2418715"/>
            <a:chOff x="1360" y="2650"/>
            <a:chExt cx="5943" cy="3809"/>
          </a:xfrm>
        </p:grpSpPr>
        <p:sp>
          <p:nvSpPr>
            <p:cNvPr id="41" name="圆角矩形 6"/>
            <p:cNvSpPr/>
            <p:nvPr/>
          </p:nvSpPr>
          <p:spPr>
            <a:xfrm>
              <a:off x="1360" y="3028"/>
              <a:ext cx="5943" cy="3431"/>
            </a:xfrm>
            <a:prstGeom prst="roundRect">
              <a:avLst>
                <a:gd name="adj" fmla="val 3888"/>
              </a:avLst>
            </a:prstGeom>
            <a:solidFill>
              <a:schemeClr val="bg1"/>
            </a:solidFill>
            <a:ln w="12700">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charset="-122"/>
                <a:ea typeface="微软雅黑" panose="020B0503020204020204" charset="-122"/>
              </a:endParaRPr>
            </a:p>
          </p:txBody>
        </p:sp>
        <p:sp>
          <p:nvSpPr>
            <p:cNvPr id="42" name="圆角矩形 4"/>
            <p:cNvSpPr/>
            <p:nvPr/>
          </p:nvSpPr>
          <p:spPr>
            <a:xfrm>
              <a:off x="2278" y="2650"/>
              <a:ext cx="4106" cy="756"/>
            </a:xfrm>
            <a:prstGeom prst="roundRect">
              <a:avLst/>
            </a:prstGeom>
            <a:solidFill>
              <a:srgbClr val="0070C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4400" eaLnBrk="1" fontAlgn="base" latinLnBrk="0" hangingPunct="1">
                <a:lnSpc>
                  <a:spcPct val="100000"/>
                </a:lnSpc>
                <a:spcBef>
                  <a:spcPct val="0"/>
                </a:spcBef>
                <a:spcAft>
                  <a:spcPct val="0"/>
                </a:spcAft>
                <a:buClrTx/>
                <a:buSzTx/>
                <a:buFont typeface="微软雅黑" panose="020B0503020204020204" charset="-122"/>
                <a:buNone/>
                <a:defRPr/>
              </a:pPr>
              <a:r>
                <a:rPr lang="zh-CN" altLang="en-US"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卷绕</a:t>
              </a:r>
              <a:r>
                <a:rPr lang="en-US" altLang="zh-CN"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3V</a:t>
              </a:r>
              <a:r>
                <a:rPr lang="zh-CN" altLang="en-US"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系列</a:t>
              </a:r>
              <a:endParaRPr lang="zh-CN" altLang="en-US" b="1" kern="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3" name="Rectangle 12"/>
            <p:cNvSpPr/>
            <p:nvPr/>
          </p:nvSpPr>
          <p:spPr>
            <a:xfrm>
              <a:off x="1855" y="3680"/>
              <a:ext cx="4812" cy="2159"/>
            </a:xfrm>
            <a:prstGeom prst="rect">
              <a:avLst/>
            </a:prstGeom>
          </p:spPr>
          <p:txBody>
            <a:bodyPr wrap="square">
              <a:spAutoFit/>
            </a:bodyPr>
            <a:p>
              <a:pPr marL="285750" marR="0" lvl="0" indent="-285750" algn="just" defTabSz="914400" eaLnBrk="1" fontAlgn="base" latinLnBrk="0" hangingPunct="1">
                <a:lnSpc>
                  <a:spcPct val="130000"/>
                </a:lnSpc>
                <a:spcBef>
                  <a:spcPct val="0"/>
                </a:spcBef>
                <a:spcAft>
                  <a:spcPct val="0"/>
                </a:spcAft>
                <a:buClrTx/>
                <a:buSzTx/>
                <a:buFont typeface="Arial" panose="020B0604020202020204" pitchFamily="34" charset="0"/>
                <a:buChar char="•"/>
                <a:defRPr/>
              </a:pPr>
              <a:r>
                <a:rPr lang="en-US" altLang="zh-CN"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3V</a:t>
              </a:r>
              <a:r>
                <a:rPr lang="zh-CN" altLang="en-US"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系列产品的使用温度范围为</a:t>
              </a:r>
              <a:r>
                <a:rPr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-40 ~ +65℃</a:t>
              </a:r>
              <a:r>
                <a:rPr lang="zh-CN" altLang="en-US" sz="1600" kern="0" noProof="0" dirty="0">
                  <a:ln>
                    <a:noFill/>
                  </a:ln>
                  <a:solidFill>
                    <a:srgbClr val="E7E6E6">
                      <a:lumMod val="25000"/>
                    </a:srgbClr>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，适合在高压环境下长期稳定工作</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sym typeface="+mn-lt"/>
              </a:endParaRPr>
            </a:p>
          </p:txBody>
        </p:sp>
      </p:grpSp>
      <p:sp>
        <p:nvSpPr>
          <p:cNvPr id="44" name="文本框 43"/>
          <p:cNvSpPr txBox="1"/>
          <p:nvPr/>
        </p:nvSpPr>
        <p:spPr>
          <a:xfrm>
            <a:off x="670560" y="1325880"/>
            <a:ext cx="2395855" cy="398780"/>
          </a:xfrm>
          <a:prstGeom prst="rect">
            <a:avLst/>
          </a:prstGeom>
          <a:noFill/>
        </p:spPr>
        <p:txBody>
          <a:bodyPr wrap="square" rtlCol="0">
            <a:spAutoFit/>
          </a:bodyPr>
          <a:p>
            <a:pPr lvl="0" algn="just"/>
            <a:r>
              <a:rPr lang="zh-CN" altLang="en-US" sz="2000" b="1" kern="0" dirty="0">
                <a:solidFill>
                  <a:srgbClr val="000000"/>
                </a:solidFill>
                <a:latin typeface="微软雅黑" panose="020B0503020204020204" charset="-122"/>
                <a:ea typeface="微软雅黑" panose="020B0503020204020204" charset="-122"/>
                <a:cs typeface="微软雅黑" panose="020B0503020204020204" charset="-122"/>
              </a:rPr>
              <a:t>圆柱式超级电容器</a:t>
            </a:r>
            <a:endParaRPr lang="zh-CN" altLang="en-US" sz="2000" b="1" kern="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5" name="图片 4" descr="凯美x2b"/>
          <p:cNvPicPr>
            <a:picLocks noChangeAspect="1"/>
          </p:cNvPicPr>
          <p:nvPr userDrawn="1"/>
        </p:nvPicPr>
        <p:blipFill>
          <a:blip r:embed="rId12"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srcRect t="-8504"/>
          <a:stretch>
            <a:fillRect/>
          </a:stretch>
        </p:blipFill>
        <p:spPr>
          <a:xfrm>
            <a:off x="1617980" y="3836035"/>
            <a:ext cx="8138160" cy="3026410"/>
          </a:xfrm>
          <a:prstGeom prst="rect">
            <a:avLst/>
          </a:prstGeom>
        </p:spPr>
      </p:pic>
      <p:sp>
        <p:nvSpPr>
          <p:cNvPr id="61" name="同侧圆角矩形 60"/>
          <p:cNvSpPr/>
          <p:nvPr>
            <p:custDataLst>
              <p:tags r:id="rId2"/>
            </p:custDataLst>
          </p:nvPr>
        </p:nvSpPr>
        <p:spPr>
          <a:xfrm rot="5400000">
            <a:off x="199390" y="78041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1065"/>
            <a:ext cx="2864485" cy="429895"/>
          </a:xfrm>
          <a:prstGeom prst="rect">
            <a:avLst/>
          </a:prstGeom>
          <a:noFill/>
        </p:spPr>
        <p:txBody>
          <a:bodyPr wrap="square" rtlCol="0">
            <a:spAutoFit/>
          </a:bodyPr>
          <a:p>
            <a:pPr algn="just"/>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电容产品介绍</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3"/>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4"/>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产品</a:t>
            </a:r>
            <a:r>
              <a:rPr lang="zh-CN" altLang="en-US" sz="2800" b="1">
                <a:solidFill>
                  <a:schemeClr val="accent5">
                    <a:lumMod val="75000"/>
                  </a:schemeClr>
                </a:solidFill>
                <a:latin typeface="微软雅黑" panose="020B0503020204020204" charset="-122"/>
                <a:ea typeface="微软雅黑" panose="020B0503020204020204" charset="-122"/>
              </a:rPr>
              <a:t>介绍</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5"/>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6"/>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30" name="组合 29"/>
          <p:cNvGrpSpPr/>
          <p:nvPr/>
        </p:nvGrpSpPr>
        <p:grpSpPr>
          <a:xfrm>
            <a:off x="685800" y="1957070"/>
            <a:ext cx="3370580" cy="2418715"/>
            <a:chOff x="1360" y="2650"/>
            <a:chExt cx="5943" cy="3809"/>
          </a:xfrm>
        </p:grpSpPr>
        <p:sp>
          <p:nvSpPr>
            <p:cNvPr id="26" name="圆角矩形 6"/>
            <p:cNvSpPr/>
            <p:nvPr/>
          </p:nvSpPr>
          <p:spPr>
            <a:xfrm>
              <a:off x="1360" y="3028"/>
              <a:ext cx="5943" cy="3431"/>
            </a:xfrm>
            <a:prstGeom prst="roundRect">
              <a:avLst>
                <a:gd name="adj" fmla="val 3888"/>
              </a:avLst>
            </a:prstGeom>
            <a:solidFill>
              <a:schemeClr val="bg1"/>
            </a:solidFill>
            <a:ln w="12700">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charset="-122"/>
                <a:ea typeface="微软雅黑" panose="020B0503020204020204" charset="-122"/>
              </a:endParaRPr>
            </a:p>
          </p:txBody>
        </p:sp>
        <p:sp>
          <p:nvSpPr>
            <p:cNvPr id="27" name="圆角矩形 4"/>
            <p:cNvSpPr/>
            <p:nvPr/>
          </p:nvSpPr>
          <p:spPr>
            <a:xfrm>
              <a:off x="2278" y="2650"/>
              <a:ext cx="4106" cy="756"/>
            </a:xfrm>
            <a:prstGeom prst="roundRect">
              <a:avLst/>
            </a:prstGeom>
            <a:solidFill>
              <a:srgbClr val="0070C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4400" eaLnBrk="1" fontAlgn="base" latinLnBrk="0" hangingPunct="1">
                <a:lnSpc>
                  <a:spcPct val="100000"/>
                </a:lnSpc>
                <a:spcBef>
                  <a:spcPct val="0"/>
                </a:spcBef>
                <a:spcAft>
                  <a:spcPct val="0"/>
                </a:spcAft>
                <a:buClrTx/>
                <a:buSzTx/>
                <a:buFont typeface="微软雅黑" panose="020B0503020204020204" charset="-122"/>
                <a:buNone/>
                <a:defRPr/>
              </a:pPr>
              <a:r>
                <a:rPr lang="en-US" altLang="zh-CN"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HBM 2.3V</a:t>
              </a:r>
              <a:r>
                <a:rPr lang="zh-CN" altLang="en-US"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系列</a:t>
              </a:r>
              <a:endParaRPr lang="zh-CN" altLang="en-US" b="1" kern="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28" name="Rectangle 12"/>
            <p:cNvSpPr/>
            <p:nvPr/>
          </p:nvSpPr>
          <p:spPr>
            <a:xfrm>
              <a:off x="1584" y="3633"/>
              <a:ext cx="5507" cy="1848"/>
            </a:xfrm>
            <a:prstGeom prst="rect">
              <a:avLst/>
            </a:prstGeom>
          </p:spPr>
          <p:txBody>
            <a:bodyPr wrap="square">
              <a:spAutoFit/>
            </a:bodyPr>
            <a:p>
              <a:pPr marL="285750" marR="0" lvl="0" indent="-285750" algn="just" defTabSz="914400" eaLnBrk="1" fontAlgn="base" latinLnBrk="0" hangingPunct="1">
                <a:lnSpc>
                  <a:spcPct val="110000"/>
                </a:lnSpc>
                <a:spcBef>
                  <a:spcPct val="0"/>
                </a:spcBef>
                <a:spcAft>
                  <a:spcPct val="0"/>
                </a:spcAft>
                <a:buClrTx/>
                <a:buSzTx/>
                <a:buFont typeface="Arial" panose="020B0604020202020204" pitchFamily="34" charset="0"/>
                <a:buChar char="•"/>
                <a:defRPr/>
              </a:pPr>
              <a:r>
                <a:rPr lang="zh-CN" altLang="en-US" sz="1600" kern="0" noProof="0" dirty="0" smtClean="0">
                  <a:ln>
                    <a:noFill/>
                  </a:ln>
                  <a:solidFill>
                    <a:srgbClr val="E7E6E6">
                      <a:lumMod val="25000"/>
                    </a:srgbClr>
                  </a:solidFill>
                  <a:effectLst/>
                  <a:uLnTx/>
                  <a:uFillTx/>
                  <a:latin typeface="微软雅黑" panose="020B0503020204020204" charset="-122"/>
                  <a:ea typeface="宋体" panose="02010600030101010101" pitchFamily="2" charset="-122"/>
                  <a:cs typeface="+mn-ea"/>
                  <a:sym typeface="微软雅黑" panose="020B0503020204020204" charset="-122"/>
                </a:rPr>
                <a:t>工作温度</a:t>
              </a:r>
              <a:r>
                <a:rPr lang="zh-CN" altLang="en-US" sz="1600" kern="0" dirty="0" smtClean="0">
                  <a:solidFill>
                    <a:srgbClr val="E7E6E6">
                      <a:lumMod val="25000"/>
                    </a:srgbClr>
                  </a:solidFill>
                  <a:latin typeface="微软雅黑" panose="020B0503020204020204" charset="-122"/>
                  <a:ea typeface="宋体" panose="02010600030101010101" pitchFamily="2" charset="-122"/>
                  <a:cs typeface="+mn-ea"/>
                  <a:sym typeface="微软雅黑" panose="020B0503020204020204" charset="-122"/>
                </a:rPr>
                <a:t>-25℃~</a:t>
              </a:r>
              <a:r>
                <a:rPr lang="en-US" altLang="zh-CN" sz="1600" kern="0" dirty="0" smtClean="0">
                  <a:solidFill>
                    <a:srgbClr val="E7E6E6">
                      <a:lumMod val="25000"/>
                    </a:srgbClr>
                  </a:solidFill>
                  <a:latin typeface="微软雅黑" panose="020B0503020204020204" charset="-122"/>
                  <a:ea typeface="宋体" panose="02010600030101010101" pitchFamily="2" charset="-122"/>
                  <a:cs typeface="+mn-ea"/>
                  <a:sym typeface="微软雅黑" panose="020B0503020204020204" charset="-122"/>
                </a:rPr>
                <a:t>6</a:t>
              </a:r>
              <a:r>
                <a:rPr lang="zh-CN" altLang="en-US" sz="1600" kern="0" dirty="0" smtClean="0">
                  <a:solidFill>
                    <a:srgbClr val="E7E6E6">
                      <a:lumMod val="25000"/>
                    </a:srgbClr>
                  </a:solidFill>
                  <a:latin typeface="微软雅黑" panose="020B0503020204020204" charset="-122"/>
                  <a:ea typeface="宋体" panose="02010600030101010101" pitchFamily="2" charset="-122"/>
                  <a:cs typeface="+mn-ea"/>
                  <a:sym typeface="微软雅黑" panose="020B0503020204020204" charset="-122"/>
                </a:rPr>
                <a:t>0℃，高能量密度。</a:t>
              </a:r>
              <a:endParaRPr lang="zh-CN" altLang="en-US" sz="1600" kern="0" dirty="0" smtClean="0">
                <a:solidFill>
                  <a:srgbClr val="E7E6E6">
                    <a:lumMod val="25000"/>
                  </a:srgbClr>
                </a:solidFill>
                <a:latin typeface="微软雅黑" panose="020B0503020204020204" charset="-122"/>
                <a:ea typeface="宋体" panose="02010600030101010101" pitchFamily="2" charset="-122"/>
                <a:cs typeface="+mn-ea"/>
                <a:sym typeface="微软雅黑" panose="020B0503020204020204" charset="-122"/>
              </a:endParaRPr>
            </a:p>
            <a:p>
              <a:pPr marL="285750" marR="0" lvl="0" indent="-285750" algn="just" defTabSz="914400" eaLnBrk="1" fontAlgn="base" latinLnBrk="0" hangingPunct="1">
                <a:lnSpc>
                  <a:spcPct val="110000"/>
                </a:lnSpc>
                <a:spcBef>
                  <a:spcPct val="0"/>
                </a:spcBef>
                <a:spcAft>
                  <a:spcPct val="0"/>
                </a:spcAft>
                <a:buClrTx/>
                <a:buSzTx/>
                <a:buFont typeface="Arial" panose="020B0604020202020204" pitchFamily="34" charset="0"/>
                <a:buChar char="•"/>
                <a:defRPr/>
              </a:pPr>
              <a:r>
                <a:rPr lang="zh-CN" altLang="en-US" sz="1600" kern="0" dirty="0" smtClean="0">
                  <a:solidFill>
                    <a:srgbClr val="E7E6E6">
                      <a:lumMod val="25000"/>
                    </a:srgbClr>
                  </a:solidFill>
                  <a:latin typeface="微软雅黑" panose="020B0503020204020204" charset="-122"/>
                  <a:ea typeface="宋体" panose="02010600030101010101" pitchFamily="2" charset="-122"/>
                  <a:cs typeface="+mn-ea"/>
                  <a:sym typeface="微软雅黑" panose="020B0503020204020204" charset="-122"/>
                </a:rPr>
                <a:t>适用于电动工具，光伏照明领域。</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sym typeface="+mn-lt"/>
              </a:endParaRPr>
            </a:p>
          </p:txBody>
        </p:sp>
      </p:grpSp>
      <p:grpSp>
        <p:nvGrpSpPr>
          <p:cNvPr id="31" name="组合 30"/>
          <p:cNvGrpSpPr/>
          <p:nvPr/>
        </p:nvGrpSpPr>
        <p:grpSpPr>
          <a:xfrm>
            <a:off x="4410710" y="1957070"/>
            <a:ext cx="3370580" cy="2418715"/>
            <a:chOff x="1360" y="2650"/>
            <a:chExt cx="5943" cy="3809"/>
          </a:xfrm>
        </p:grpSpPr>
        <p:sp>
          <p:nvSpPr>
            <p:cNvPr id="36" name="圆角矩形 6"/>
            <p:cNvSpPr/>
            <p:nvPr/>
          </p:nvSpPr>
          <p:spPr>
            <a:xfrm>
              <a:off x="1360" y="3028"/>
              <a:ext cx="5943" cy="3431"/>
            </a:xfrm>
            <a:prstGeom prst="roundRect">
              <a:avLst>
                <a:gd name="adj" fmla="val 3888"/>
              </a:avLst>
            </a:prstGeom>
            <a:solidFill>
              <a:schemeClr val="bg1"/>
            </a:solidFill>
            <a:ln w="12700">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charset="-122"/>
                <a:ea typeface="微软雅黑" panose="020B0503020204020204" charset="-122"/>
              </a:endParaRPr>
            </a:p>
          </p:txBody>
        </p:sp>
        <p:sp>
          <p:nvSpPr>
            <p:cNvPr id="37" name="圆角矩形 4"/>
            <p:cNvSpPr/>
            <p:nvPr/>
          </p:nvSpPr>
          <p:spPr>
            <a:xfrm>
              <a:off x="2278" y="2650"/>
              <a:ext cx="4106" cy="756"/>
            </a:xfrm>
            <a:prstGeom prst="roundRect">
              <a:avLst/>
            </a:prstGeom>
            <a:solidFill>
              <a:srgbClr val="C0000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4400" eaLnBrk="1" fontAlgn="base" latinLnBrk="0" hangingPunct="1">
                <a:lnSpc>
                  <a:spcPct val="100000"/>
                </a:lnSpc>
                <a:spcBef>
                  <a:spcPct val="0"/>
                </a:spcBef>
                <a:spcAft>
                  <a:spcPct val="0"/>
                </a:spcAft>
                <a:buClrTx/>
                <a:buSzTx/>
                <a:buFont typeface="微软雅黑" panose="020B0503020204020204" charset="-122"/>
                <a:buNone/>
                <a:defRPr/>
              </a:pPr>
              <a:r>
                <a:rPr lang="en-US" altLang="zh-CN"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HBA 3.8V</a:t>
              </a:r>
              <a:r>
                <a:rPr lang="zh-CN" altLang="en-US"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系列</a:t>
              </a:r>
              <a:endParaRPr lang="zh-CN" altLang="en-US" b="1" kern="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8" name="Rectangle 12"/>
            <p:cNvSpPr/>
            <p:nvPr/>
          </p:nvSpPr>
          <p:spPr>
            <a:xfrm>
              <a:off x="1796" y="3668"/>
              <a:ext cx="5071" cy="2663"/>
            </a:xfrm>
            <a:prstGeom prst="rect">
              <a:avLst/>
            </a:prstGeom>
          </p:spPr>
          <p:txBody>
            <a:bodyPr wrap="square">
              <a:spAutoFit/>
            </a:bodyPr>
            <a:p>
              <a:pPr marL="285750" marR="0" lvl="0" indent="-285750" algn="just" defTabSz="914400" eaLnBrk="1" fontAlgn="base" latinLnBrk="0" hangingPunct="1">
                <a:lnSpc>
                  <a:spcPct val="130000"/>
                </a:lnSpc>
                <a:spcBef>
                  <a:spcPct val="0"/>
                </a:spcBef>
                <a:spcAft>
                  <a:spcPct val="0"/>
                </a:spcAft>
                <a:buClrTx/>
                <a:buSzTx/>
                <a:buFont typeface="Arial" panose="020B0604020202020204" pitchFamily="34" charset="0"/>
                <a:buChar char="•"/>
                <a:defRPr/>
              </a:pPr>
              <a:r>
                <a:rPr lang="zh-CN" altLang="en-US" sz="1600" kern="0" smtClean="0">
                  <a:solidFill>
                    <a:srgbClr val="E7E6E6">
                      <a:lumMod val="25000"/>
                    </a:srgbClr>
                  </a:solidFill>
                  <a:latin typeface="微软雅黑" panose="020B0503020204020204" charset="-122"/>
                  <a:ea typeface="宋体" panose="02010600030101010101" pitchFamily="2" charset="-122"/>
                  <a:cs typeface="+mn-ea"/>
                  <a:sym typeface="Arial" panose="020B0604020202020204" pitchFamily="34" charset="0"/>
                </a:rPr>
                <a:t>循环寿命</a:t>
              </a:r>
              <a:r>
                <a:rPr lang="en-US" altLang="zh-CN" sz="1600" kern="0" smtClean="0">
                  <a:solidFill>
                    <a:srgbClr val="E7E6E6">
                      <a:lumMod val="25000"/>
                    </a:srgbClr>
                  </a:solidFill>
                  <a:latin typeface="微软雅黑" panose="020B0503020204020204" charset="-122"/>
                  <a:ea typeface="宋体" panose="02010600030101010101" pitchFamily="2" charset="-122"/>
                  <a:cs typeface="+mn-ea"/>
                  <a:sym typeface="Arial" panose="020B0604020202020204" pitchFamily="34" charset="0"/>
                </a:rPr>
                <a:t>25</a:t>
              </a:r>
              <a:r>
                <a:rPr lang="zh-CN" altLang="en-US" sz="1600" kern="0" smtClean="0">
                  <a:solidFill>
                    <a:srgbClr val="E7E6E6">
                      <a:lumMod val="25000"/>
                    </a:srgbClr>
                  </a:solidFill>
                  <a:latin typeface="微软雅黑" panose="020B0503020204020204" charset="-122"/>
                  <a:ea typeface="宋体" panose="02010600030101010101" pitchFamily="2" charset="-122"/>
                  <a:cs typeface="+mn-ea"/>
                  <a:sym typeface="Arial" panose="020B0604020202020204" pitchFamily="34" charset="0"/>
                </a:rPr>
                <a:t>万次，具有较高的放电倍率和能量密度，产品自放电率低。适用于遥控器、手写笔、玩具等电子产品以及储能领域等。</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sym typeface="+mn-lt"/>
              </a:endParaRPr>
            </a:p>
          </p:txBody>
        </p:sp>
      </p:grpSp>
      <p:grpSp>
        <p:nvGrpSpPr>
          <p:cNvPr id="40" name="组合 39"/>
          <p:cNvGrpSpPr/>
          <p:nvPr/>
        </p:nvGrpSpPr>
        <p:grpSpPr>
          <a:xfrm>
            <a:off x="8136255" y="1957070"/>
            <a:ext cx="3370580" cy="2418715"/>
            <a:chOff x="1360" y="2650"/>
            <a:chExt cx="5943" cy="3809"/>
          </a:xfrm>
        </p:grpSpPr>
        <p:sp>
          <p:nvSpPr>
            <p:cNvPr id="41" name="圆角矩形 6"/>
            <p:cNvSpPr/>
            <p:nvPr/>
          </p:nvSpPr>
          <p:spPr>
            <a:xfrm>
              <a:off x="1360" y="3028"/>
              <a:ext cx="5943" cy="3431"/>
            </a:xfrm>
            <a:prstGeom prst="roundRect">
              <a:avLst>
                <a:gd name="adj" fmla="val 3888"/>
              </a:avLst>
            </a:prstGeom>
            <a:solidFill>
              <a:schemeClr val="bg1"/>
            </a:solidFill>
            <a:ln w="12700">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dirty="0">
                <a:latin typeface="微软雅黑" panose="020B0503020204020204" charset="-122"/>
                <a:ea typeface="微软雅黑" panose="020B0503020204020204" charset="-122"/>
              </a:endParaRPr>
            </a:p>
          </p:txBody>
        </p:sp>
        <p:sp>
          <p:nvSpPr>
            <p:cNvPr id="42" name="圆角矩形 4"/>
            <p:cNvSpPr/>
            <p:nvPr/>
          </p:nvSpPr>
          <p:spPr>
            <a:xfrm>
              <a:off x="2278" y="2650"/>
              <a:ext cx="4106" cy="756"/>
            </a:xfrm>
            <a:prstGeom prst="roundRect">
              <a:avLst/>
            </a:prstGeom>
            <a:solidFill>
              <a:srgbClr val="0070C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marL="0" marR="0" lvl="0" indent="0" algn="ctr" defTabSz="914400" eaLnBrk="1" fontAlgn="base" latinLnBrk="0" hangingPunct="1">
                <a:lnSpc>
                  <a:spcPct val="100000"/>
                </a:lnSpc>
                <a:spcBef>
                  <a:spcPct val="0"/>
                </a:spcBef>
                <a:spcAft>
                  <a:spcPct val="0"/>
                </a:spcAft>
                <a:buClrTx/>
                <a:buSzTx/>
                <a:buFont typeface="微软雅黑" panose="020B0503020204020204" charset="-122"/>
                <a:buNone/>
                <a:defRPr/>
              </a:pPr>
              <a:r>
                <a:rPr lang="en-US" altLang="zh-CN"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HBC 4.2V</a:t>
              </a:r>
              <a:r>
                <a:rPr lang="zh-CN" altLang="en-US" b="1" kern="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系列</a:t>
              </a:r>
              <a:endParaRPr lang="zh-CN" altLang="en-US" b="1" kern="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3" name="Rectangle 12"/>
            <p:cNvSpPr/>
            <p:nvPr/>
          </p:nvSpPr>
          <p:spPr>
            <a:xfrm>
              <a:off x="1855" y="3680"/>
              <a:ext cx="4812" cy="1655"/>
            </a:xfrm>
            <a:prstGeom prst="rect">
              <a:avLst/>
            </a:prstGeom>
          </p:spPr>
          <p:txBody>
            <a:bodyPr wrap="square">
              <a:spAutoFit/>
            </a:bodyPr>
            <a:p>
              <a:pPr marL="285750" marR="0" lvl="0" indent="-285750" algn="just" defTabSz="914400" eaLnBrk="1" fontAlgn="base" latinLnBrk="0" hangingPunct="1">
                <a:lnSpc>
                  <a:spcPct val="130000"/>
                </a:lnSpc>
                <a:spcBef>
                  <a:spcPct val="0"/>
                </a:spcBef>
                <a:spcAft>
                  <a:spcPct val="0"/>
                </a:spcAft>
                <a:buClrTx/>
                <a:buSzTx/>
                <a:buFont typeface="Arial" panose="020B0604020202020204" pitchFamily="34" charset="0"/>
                <a:buChar char="•"/>
                <a:defRPr/>
              </a:pPr>
              <a:r>
                <a:rPr lang="zh-CN" altLang="en-US" sz="1600" kern="0" smtClean="0">
                  <a:solidFill>
                    <a:srgbClr val="E7E6E6">
                      <a:lumMod val="25000"/>
                    </a:srgbClr>
                  </a:solidFill>
                  <a:latin typeface="微软雅黑" panose="020B0503020204020204" charset="-122"/>
                  <a:ea typeface="宋体" panose="02010600030101010101" pitchFamily="2" charset="-122"/>
                  <a:cs typeface="+mn-ea"/>
                  <a:sym typeface="Arial" panose="020B0604020202020204" pitchFamily="34" charset="0"/>
                </a:rPr>
                <a:t>产品能量密度高，自放电率低。适用于照明设备、电动工具、能源回收等。</a:t>
              </a:r>
              <a:endParaRPr lang="zh-CN" altLang="en-US" sz="1600" dirty="0">
                <a:solidFill>
                  <a:schemeClr val="tx1">
                    <a:lumMod val="65000"/>
                    <a:lumOff val="35000"/>
                  </a:schemeClr>
                </a:solidFill>
                <a:latin typeface="微软雅黑" panose="020B0503020204020204" charset="-122"/>
                <a:ea typeface="微软雅黑" panose="020B0503020204020204" charset="-122"/>
                <a:cs typeface="+mn-ea"/>
                <a:sym typeface="+mn-lt"/>
              </a:endParaRPr>
            </a:p>
          </p:txBody>
        </p:sp>
      </p:grpSp>
      <p:sp>
        <p:nvSpPr>
          <p:cNvPr id="44" name="文本框 43"/>
          <p:cNvSpPr txBox="1"/>
          <p:nvPr/>
        </p:nvSpPr>
        <p:spPr>
          <a:xfrm>
            <a:off x="670560" y="1325880"/>
            <a:ext cx="2395855" cy="398780"/>
          </a:xfrm>
          <a:prstGeom prst="rect">
            <a:avLst/>
          </a:prstGeom>
          <a:noFill/>
        </p:spPr>
        <p:txBody>
          <a:bodyPr wrap="square" rtlCol="0">
            <a:spAutoFit/>
          </a:bodyPr>
          <a:p>
            <a:pPr lvl="0" algn="just"/>
            <a:r>
              <a:rPr lang="zh-CN" altLang="en-US" sz="2000" b="1" kern="0" dirty="0">
                <a:solidFill>
                  <a:srgbClr val="000000"/>
                </a:solidFill>
                <a:latin typeface="微软雅黑" panose="020B0503020204020204" charset="-122"/>
                <a:ea typeface="微软雅黑" panose="020B0503020204020204" charset="-122"/>
                <a:cs typeface="微软雅黑" panose="020B0503020204020204" charset="-122"/>
              </a:rPr>
              <a:t>圆柱式混合电容器</a:t>
            </a:r>
            <a:endParaRPr lang="zh-CN" altLang="en-US" sz="2000" b="1" kern="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5" name="图片 4"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041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1065"/>
            <a:ext cx="2864485" cy="429895"/>
          </a:xfrm>
          <a:prstGeom prst="rect">
            <a:avLst/>
          </a:prstGeom>
          <a:noFill/>
        </p:spPr>
        <p:txBody>
          <a:bodyPr wrap="square" rtlCol="0">
            <a:spAutoFit/>
          </a:bodyPr>
          <a:p>
            <a:pPr algn="just"/>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电容产品介绍</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产品</a:t>
            </a:r>
            <a:r>
              <a:rPr lang="zh-CN" altLang="en-US" sz="2800" b="1">
                <a:solidFill>
                  <a:schemeClr val="accent5">
                    <a:lumMod val="75000"/>
                  </a:schemeClr>
                </a:solidFill>
                <a:latin typeface="微软雅黑" panose="020B0503020204020204" charset="-122"/>
                <a:ea typeface="微软雅黑" panose="020B0503020204020204" charset="-122"/>
              </a:rPr>
              <a:t>介绍</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4" name="文本框 43"/>
          <p:cNvSpPr txBox="1"/>
          <p:nvPr/>
        </p:nvSpPr>
        <p:spPr>
          <a:xfrm>
            <a:off x="670560" y="1395095"/>
            <a:ext cx="2395855" cy="398780"/>
          </a:xfrm>
          <a:prstGeom prst="rect">
            <a:avLst/>
          </a:prstGeom>
          <a:noFill/>
        </p:spPr>
        <p:txBody>
          <a:bodyPr wrap="square" rtlCol="0">
            <a:spAutoFit/>
          </a:bodyPr>
          <a:p>
            <a:pPr marL="0" marR="0" lvl="0" indent="0" defTabSz="914400" eaLnBrk="1" fontAlgn="base" latinLnBrk="0" hangingPunct="1">
              <a:lnSpc>
                <a:spcPct val="100000"/>
              </a:lnSpc>
              <a:spcBef>
                <a:spcPct val="0"/>
              </a:spcBef>
              <a:spcAft>
                <a:spcPct val="0"/>
              </a:spcAft>
              <a:buClrTx/>
              <a:buSzTx/>
              <a:buFont typeface="微软雅黑" panose="020B0503020204020204" charset="-122"/>
              <a:buNone/>
              <a:defRPr/>
            </a:pPr>
            <a:r>
              <a:rPr lang="zh-CN" altLang="en-US" sz="2000" b="1" kern="0" noProof="0" dirty="0">
                <a:ln>
                  <a:noFill/>
                </a:ln>
                <a:solidFill>
                  <a:srgbClr val="000000">
                    <a:lumMod val="85000"/>
                    <a:lumOff val="15000"/>
                  </a:srgb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纽扣式超级电容器</a:t>
            </a:r>
            <a:endParaRPr lang="zh-CN" altLang="en-US" sz="2000" b="1" kern="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47" name="图片 46" descr="5.0V1.5F(85`)"/>
          <p:cNvPicPr>
            <a:picLocks noChangeAspect="1" noChangeArrowheads="1"/>
          </p:cNvPicPr>
          <p:nvPr/>
        </p:nvPicPr>
        <p:blipFill rotWithShape="1">
          <a:blip r:embed="rId6" cstate="screen">
            <a:clrChange>
              <a:clrFrom>
                <a:srgbClr val="FFFFFF"/>
              </a:clrFrom>
              <a:clrTo>
                <a:srgbClr val="FFFFFF">
                  <a:alpha val="0"/>
                </a:srgbClr>
              </a:clrTo>
            </a:clrChange>
          </a:blip>
          <a:srcRect l="35676" t="45664" r="37637" b="35721"/>
          <a:stretch>
            <a:fillRect/>
          </a:stretch>
        </p:blipFill>
        <p:spPr bwMode="auto">
          <a:xfrm>
            <a:off x="9092565" y="5317490"/>
            <a:ext cx="1698625" cy="1224280"/>
          </a:xfrm>
          <a:prstGeom prst="rect">
            <a:avLst/>
          </a:prstGeom>
          <a:noFill/>
          <a:ln>
            <a:noFill/>
          </a:ln>
          <a:effectLst>
            <a:outerShdw blurRad="50800" dist="38100" dir="8100000" sx="107000" sy="107000" algn="tr" rotWithShape="0">
              <a:prstClr val="black">
                <a:alpha val="19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50" descr="5.5V1F,H型"/>
          <p:cNvPicPr>
            <a:picLocks noChangeAspect="1" noChangeArrowheads="1"/>
          </p:cNvPicPr>
          <p:nvPr/>
        </p:nvPicPr>
        <p:blipFill>
          <a:blip r:embed="rId7" cstate="screen">
            <a:clrChange>
              <a:clrFrom>
                <a:srgbClr val="FFFFFF"/>
              </a:clrFrom>
              <a:clrTo>
                <a:srgbClr val="FFFFFF">
                  <a:alpha val="0"/>
                </a:srgbClr>
              </a:clrTo>
            </a:clrChange>
          </a:blip>
          <a:srcRect l="34828" t="41226" r="36794" b="34137"/>
          <a:stretch>
            <a:fillRect/>
          </a:stretch>
        </p:blipFill>
        <p:spPr bwMode="auto">
          <a:xfrm>
            <a:off x="2887345" y="5165090"/>
            <a:ext cx="1534795" cy="1376680"/>
          </a:xfrm>
          <a:prstGeom prst="rect">
            <a:avLst/>
          </a:prstGeom>
          <a:noFill/>
          <a:ln w="9525">
            <a:noFill/>
            <a:miter lim="800000"/>
            <a:headEnd/>
            <a:tailEnd/>
          </a:ln>
          <a:effectLst>
            <a:outerShdw blurRad="50800" dist="38100" dir="12000000" sx="109000" sy="109000" algn="tr" rotWithShape="0">
              <a:prstClr val="black">
                <a:alpha val="29000"/>
              </a:prstClr>
            </a:outerShdw>
          </a:effectLst>
        </p:spPr>
      </p:pic>
      <p:pic>
        <p:nvPicPr>
          <p:cNvPr id="52" name="图片 51" descr="5.5V1.0F,C型"/>
          <p:cNvPicPr>
            <a:picLocks noChangeAspect="1" noChangeArrowheads="1"/>
          </p:cNvPicPr>
          <p:nvPr/>
        </p:nvPicPr>
        <p:blipFill>
          <a:blip r:embed="rId8" cstate="screen">
            <a:clrChange>
              <a:clrFrom>
                <a:srgbClr val="FFFFFF"/>
              </a:clrFrom>
              <a:clrTo>
                <a:srgbClr val="FFFFFF">
                  <a:alpha val="0"/>
                </a:srgbClr>
              </a:clrTo>
            </a:clrChange>
          </a:blip>
          <a:srcRect l="25701" t="38282" r="37022" b="33476"/>
          <a:stretch>
            <a:fillRect/>
          </a:stretch>
        </p:blipFill>
        <p:spPr bwMode="auto">
          <a:xfrm>
            <a:off x="4585970" y="5195570"/>
            <a:ext cx="1892300" cy="1482090"/>
          </a:xfrm>
          <a:prstGeom prst="rect">
            <a:avLst/>
          </a:prstGeom>
          <a:noFill/>
          <a:ln w="9525">
            <a:noFill/>
            <a:miter lim="800000"/>
            <a:headEnd/>
            <a:tailEnd/>
          </a:ln>
        </p:spPr>
      </p:pic>
      <p:pic>
        <p:nvPicPr>
          <p:cNvPr id="53" name="图片 52" descr="5.5V1.0F,V型"/>
          <p:cNvPicPr>
            <a:picLocks noChangeAspect="1" noChangeArrowheads="1"/>
          </p:cNvPicPr>
          <p:nvPr/>
        </p:nvPicPr>
        <p:blipFill>
          <a:blip r:embed="rId9" cstate="screen">
            <a:clrChange>
              <a:clrFrom>
                <a:srgbClr val="FFFFFF"/>
              </a:clrFrom>
              <a:clrTo>
                <a:srgbClr val="FFFFFF">
                  <a:alpha val="0"/>
                </a:srgbClr>
              </a:clrTo>
            </a:clrChange>
          </a:blip>
          <a:srcRect l="32764" t="42143" r="36594" b="35307"/>
          <a:stretch>
            <a:fillRect/>
          </a:stretch>
        </p:blipFill>
        <p:spPr bwMode="auto">
          <a:xfrm>
            <a:off x="1070610" y="5195570"/>
            <a:ext cx="1652905" cy="1257935"/>
          </a:xfrm>
          <a:prstGeom prst="rect">
            <a:avLst/>
          </a:prstGeom>
          <a:noFill/>
          <a:ln w="9525">
            <a:noFill/>
            <a:miter lim="800000"/>
            <a:headEnd/>
            <a:tailEnd/>
          </a:ln>
        </p:spPr>
      </p:pic>
      <p:pic>
        <p:nvPicPr>
          <p:cNvPr id="5" name="图片 4" descr="5.5V 0.47F V型"/>
          <p:cNvPicPr>
            <a:picLocks noChangeAspect="1"/>
          </p:cNvPicPr>
          <p:nvPr/>
        </p:nvPicPr>
        <p:blipFill>
          <a:blip r:embed="rId10" cstate="screen"/>
          <a:srcRect l="37469" t="43353" r="34604" b="40799"/>
          <a:stretch>
            <a:fillRect/>
          </a:stretch>
        </p:blipFill>
        <p:spPr>
          <a:xfrm>
            <a:off x="6769100" y="5256530"/>
            <a:ext cx="2102485" cy="1193800"/>
          </a:xfrm>
          <a:prstGeom prst="rect">
            <a:avLst/>
          </a:prstGeom>
        </p:spPr>
      </p:pic>
      <p:grpSp>
        <p:nvGrpSpPr>
          <p:cNvPr id="11" name="组合 10"/>
          <p:cNvGrpSpPr/>
          <p:nvPr/>
        </p:nvGrpSpPr>
        <p:grpSpPr>
          <a:xfrm rot="0">
            <a:off x="1363345" y="2223770"/>
            <a:ext cx="4523105" cy="2341245"/>
            <a:chOff x="531430" y="1627805"/>
            <a:chExt cx="3512943" cy="1252745"/>
          </a:xfrm>
        </p:grpSpPr>
        <p:sp>
          <p:nvSpPr>
            <p:cNvPr id="139" name="矩形: 圆角 138"/>
            <p:cNvSpPr/>
            <p:nvPr/>
          </p:nvSpPr>
          <p:spPr>
            <a:xfrm rot="283349">
              <a:off x="531430" y="1627805"/>
              <a:ext cx="3278308" cy="1252745"/>
            </a:xfrm>
            <a:prstGeom prst="roundRect">
              <a:avLst>
                <a:gd name="adj" fmla="val 6866"/>
              </a:avLst>
            </a:prstGeom>
            <a:gradFill>
              <a:gsLst>
                <a:gs pos="0">
                  <a:srgbClr val="00B0F0"/>
                </a:gs>
                <a:gs pos="100000">
                  <a:srgbClr val="0070C0"/>
                </a:gs>
              </a:gsLst>
              <a:path path="circle">
                <a:fillToRect r="100000" b="100000"/>
              </a:path>
            </a:gradFill>
            <a:ln>
              <a:noFill/>
            </a:ln>
            <a:effectLst>
              <a:outerShdw blurRad="38100" sx="102000" sy="102000" algn="ctr" rotWithShape="0">
                <a:srgbClr val="1B6DF1">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cs typeface="+mn-ea"/>
                <a:sym typeface="+mn-lt"/>
              </a:endParaRPr>
            </a:p>
          </p:txBody>
        </p:sp>
        <p:sp>
          <p:nvSpPr>
            <p:cNvPr id="88" name="矩形: 圆角 87"/>
            <p:cNvSpPr/>
            <p:nvPr/>
          </p:nvSpPr>
          <p:spPr>
            <a:xfrm>
              <a:off x="587070" y="1678373"/>
              <a:ext cx="3457303" cy="1200150"/>
            </a:xfrm>
            <a:prstGeom prst="roundRect">
              <a:avLst>
                <a:gd name="adj" fmla="val 2674"/>
              </a:avLst>
            </a:prstGeom>
            <a:solidFill>
              <a:schemeClr val="bg1"/>
            </a:solidFill>
            <a:ln>
              <a:solidFill>
                <a:srgbClr val="0070C0"/>
              </a:solidFill>
            </a:ln>
            <a:effectLst>
              <a:outerShdw blurRad="165100" dist="38100" dir="10800000" algn="r" rotWithShape="0">
                <a:srgbClr val="0C53C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mn-ea"/>
                <a:sym typeface="+mn-lt"/>
              </a:endParaRPr>
            </a:p>
          </p:txBody>
        </p:sp>
      </p:grpSp>
      <p:sp>
        <p:nvSpPr>
          <p:cNvPr id="115" name="TextBox 21"/>
          <p:cNvSpPr txBox="1"/>
          <p:nvPr/>
        </p:nvSpPr>
        <p:spPr>
          <a:xfrm>
            <a:off x="1701800" y="3132455"/>
            <a:ext cx="3917315" cy="1252855"/>
          </a:xfrm>
          <a:prstGeom prst="rect">
            <a:avLst/>
          </a:prstGeom>
          <a:noFill/>
        </p:spPr>
        <p:txBody>
          <a:bodyPr wrap="square" rtlCol="0">
            <a:spAutoFit/>
          </a:bodyPr>
          <a:p>
            <a:pPr algn="just">
              <a:lnSpc>
                <a:spcPct val="140000"/>
              </a:lnSpc>
            </a:pPr>
            <a:r>
              <a:rPr lang="zh-CN" altLang="en-US"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使用温度范围-</a:t>
            </a:r>
            <a:r>
              <a:rPr lang="en-US" altLang="zh-CN"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40</a:t>
            </a:r>
            <a:r>
              <a:rPr lang="zh-CN" altLang="en-US"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℃~70℃、小体积、优良的电压保持特性</a:t>
            </a:r>
            <a:r>
              <a:rPr lang="en-US" altLang="zh-CN"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。适用于智能仪器仪表</a:t>
            </a:r>
            <a:endParaRPr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45" name="椭圆 144"/>
          <p:cNvSpPr/>
          <p:nvPr/>
        </p:nvSpPr>
        <p:spPr>
          <a:xfrm>
            <a:off x="1677035" y="2555240"/>
            <a:ext cx="510540" cy="50609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endParaRPr>
          </a:p>
        </p:txBody>
      </p:sp>
      <p:sp>
        <p:nvSpPr>
          <p:cNvPr id="16" name="TextBox 21"/>
          <p:cNvSpPr txBox="1"/>
          <p:nvPr/>
        </p:nvSpPr>
        <p:spPr>
          <a:xfrm>
            <a:off x="2187575" y="2612390"/>
            <a:ext cx="3362325" cy="398780"/>
          </a:xfrm>
          <a:prstGeom prst="rect">
            <a:avLst/>
          </a:prstGeom>
          <a:noFill/>
        </p:spPr>
        <p:txBody>
          <a:bodyPr wrap="square" rtlCol="0">
            <a:spAutoFit/>
          </a:bodyPr>
          <a:p>
            <a:pPr algn="just" latinLnBrk="0">
              <a:lnSpc>
                <a:spcPct val="100000"/>
              </a:lnSpc>
            </a:pPr>
            <a:r>
              <a:rPr lang="zh-CN" altLang="en-US" sz="2000" b="1" kern="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叠片产品系列</a:t>
            </a:r>
            <a:endParaRPr lang="zh-CN" altLang="en-US" sz="2000" b="1" kern="0" dirty="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22" name="组合 21"/>
          <p:cNvGrpSpPr/>
          <p:nvPr/>
        </p:nvGrpSpPr>
        <p:grpSpPr>
          <a:xfrm rot="0">
            <a:off x="6371590" y="2294890"/>
            <a:ext cx="4523105" cy="2341245"/>
            <a:chOff x="531430" y="1627805"/>
            <a:chExt cx="3512943" cy="1252745"/>
          </a:xfrm>
        </p:grpSpPr>
        <p:sp>
          <p:nvSpPr>
            <p:cNvPr id="23" name="矩形: 圆角 138"/>
            <p:cNvSpPr/>
            <p:nvPr/>
          </p:nvSpPr>
          <p:spPr>
            <a:xfrm rot="283349">
              <a:off x="531430" y="1627805"/>
              <a:ext cx="3278308" cy="1252745"/>
            </a:xfrm>
            <a:prstGeom prst="roundRect">
              <a:avLst>
                <a:gd name="adj" fmla="val 6866"/>
              </a:avLst>
            </a:prstGeom>
            <a:gradFill>
              <a:gsLst>
                <a:gs pos="0">
                  <a:srgbClr val="00B0F0"/>
                </a:gs>
                <a:gs pos="100000">
                  <a:srgbClr val="0070C0"/>
                </a:gs>
              </a:gsLst>
              <a:path path="circle">
                <a:fillToRect r="100000" b="100000"/>
              </a:path>
            </a:gradFill>
            <a:ln>
              <a:noFill/>
            </a:ln>
            <a:effectLst>
              <a:outerShdw blurRad="38100" sx="102000" sy="102000" algn="ctr" rotWithShape="0">
                <a:srgbClr val="1B6DF1">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cs typeface="+mn-ea"/>
                <a:sym typeface="+mn-lt"/>
              </a:endParaRPr>
            </a:p>
          </p:txBody>
        </p:sp>
        <p:sp>
          <p:nvSpPr>
            <p:cNvPr id="24" name="矩形: 圆角 87"/>
            <p:cNvSpPr/>
            <p:nvPr/>
          </p:nvSpPr>
          <p:spPr>
            <a:xfrm>
              <a:off x="587070" y="1678373"/>
              <a:ext cx="3457303" cy="1200150"/>
            </a:xfrm>
            <a:prstGeom prst="roundRect">
              <a:avLst>
                <a:gd name="adj" fmla="val 2674"/>
              </a:avLst>
            </a:prstGeom>
            <a:solidFill>
              <a:schemeClr val="bg1"/>
            </a:solidFill>
            <a:ln>
              <a:solidFill>
                <a:srgbClr val="0070C0"/>
              </a:solidFill>
            </a:ln>
            <a:effectLst>
              <a:outerShdw blurRad="165100" dist="38100" dir="10800000" algn="r" rotWithShape="0">
                <a:srgbClr val="0C53C6">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cs typeface="+mn-ea"/>
                <a:sym typeface="+mn-lt"/>
              </a:endParaRPr>
            </a:p>
          </p:txBody>
        </p:sp>
      </p:grpSp>
      <p:sp>
        <p:nvSpPr>
          <p:cNvPr id="18" name="TextBox 21"/>
          <p:cNvSpPr txBox="1"/>
          <p:nvPr/>
        </p:nvSpPr>
        <p:spPr>
          <a:xfrm>
            <a:off x="6819900" y="3132455"/>
            <a:ext cx="3698240" cy="1252855"/>
          </a:xfrm>
          <a:prstGeom prst="rect">
            <a:avLst/>
          </a:prstGeom>
          <a:noFill/>
        </p:spPr>
        <p:txBody>
          <a:bodyPr wrap="square" rtlCol="0">
            <a:spAutoFit/>
          </a:bodyPr>
          <a:p>
            <a:pPr algn="just">
              <a:lnSpc>
                <a:spcPct val="140000"/>
              </a:lnSpc>
            </a:pPr>
            <a:r>
              <a:rPr lang="zh-CN" altLang="en-US"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使用温度范围-</a:t>
            </a:r>
            <a:r>
              <a:rPr lang="en-US" altLang="zh-CN"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40</a:t>
            </a:r>
            <a:r>
              <a:rPr lang="zh-CN" altLang="en-US"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mn-ea"/>
              </a:rPr>
              <a:t>℃~85℃，优良的电压保持特性，</a:t>
            </a:r>
            <a:r>
              <a:rPr lang="zh-CN" altLang="en-US" kern="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微软雅黑" panose="020B0503020204020204" charset="-122"/>
              </a:rPr>
              <a:t>适用于智能仪器仪表</a:t>
            </a:r>
            <a:endParaRPr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椭圆 18"/>
          <p:cNvSpPr/>
          <p:nvPr/>
        </p:nvSpPr>
        <p:spPr>
          <a:xfrm>
            <a:off x="6685280" y="2626360"/>
            <a:ext cx="510540" cy="50609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endParaRPr>
          </a:p>
        </p:txBody>
      </p:sp>
      <p:sp>
        <p:nvSpPr>
          <p:cNvPr id="25" name="TextBox 21"/>
          <p:cNvSpPr txBox="1"/>
          <p:nvPr/>
        </p:nvSpPr>
        <p:spPr>
          <a:xfrm>
            <a:off x="7195820" y="2683510"/>
            <a:ext cx="3547110" cy="398780"/>
          </a:xfrm>
          <a:prstGeom prst="rect">
            <a:avLst/>
          </a:prstGeom>
          <a:noFill/>
        </p:spPr>
        <p:txBody>
          <a:bodyPr wrap="square" rtlCol="0">
            <a:spAutoFit/>
          </a:bodyPr>
          <a:p>
            <a:pPr algn="just" latinLnBrk="0">
              <a:lnSpc>
                <a:spcPct val="100000"/>
              </a:lnSpc>
            </a:pPr>
            <a:r>
              <a:rPr lang="zh-CN" altLang="en-US" sz="2000" b="1" kern="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rPr>
              <a:t>叠片高温系列产品</a:t>
            </a:r>
            <a:endParaRPr lang="zh-CN" altLang="en-US" sz="2000" b="1" kern="0" dirty="0">
              <a:ln>
                <a:noFill/>
              </a:ln>
              <a:solidFill>
                <a:srgbClr val="0070C0"/>
              </a:soli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9" name="图片 8" descr="凯美x2b"/>
          <p:cNvPicPr>
            <a:picLocks noChangeAspect="1"/>
          </p:cNvPicPr>
          <p:nvPr userDrawn="1"/>
        </p:nvPicPr>
        <p:blipFill>
          <a:blip r:embed="rId11"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041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1065"/>
            <a:ext cx="2864485" cy="429895"/>
          </a:xfrm>
          <a:prstGeom prst="rect">
            <a:avLst/>
          </a:prstGeom>
          <a:noFill/>
        </p:spPr>
        <p:txBody>
          <a:bodyPr wrap="square" rtlCol="0">
            <a:spAutoFit/>
          </a:bodyPr>
          <a:p>
            <a:pPr algn="just"/>
            <a:r>
              <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rPr>
              <a:t>电容产品介绍</a:t>
            </a:r>
            <a:endParaRPr lang="zh-CN" altLang="en-US" sz="2200" b="1" dirty="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产品</a:t>
            </a:r>
            <a:r>
              <a:rPr lang="zh-CN" altLang="en-US" sz="2800" b="1">
                <a:solidFill>
                  <a:schemeClr val="accent5">
                    <a:lumMod val="75000"/>
                  </a:schemeClr>
                </a:solidFill>
                <a:latin typeface="微软雅黑" panose="020B0503020204020204" charset="-122"/>
                <a:ea typeface="微软雅黑" panose="020B0503020204020204" charset="-122"/>
              </a:rPr>
              <a:t>介绍</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4" name="文本框 43"/>
          <p:cNvSpPr txBox="1"/>
          <p:nvPr/>
        </p:nvSpPr>
        <p:spPr>
          <a:xfrm>
            <a:off x="670560" y="1395095"/>
            <a:ext cx="2395855" cy="398780"/>
          </a:xfrm>
          <a:prstGeom prst="rect">
            <a:avLst/>
          </a:prstGeom>
          <a:noFill/>
        </p:spPr>
        <p:txBody>
          <a:bodyPr wrap="square" rtlCol="0">
            <a:spAutoFit/>
          </a:bodyPr>
          <a:p>
            <a:pPr marL="0" marR="0" lvl="0" indent="0" defTabSz="914400" eaLnBrk="1" fontAlgn="base" latinLnBrk="0" hangingPunct="1">
              <a:lnSpc>
                <a:spcPct val="100000"/>
              </a:lnSpc>
              <a:spcBef>
                <a:spcPct val="0"/>
              </a:spcBef>
              <a:spcAft>
                <a:spcPct val="0"/>
              </a:spcAft>
              <a:buClrTx/>
              <a:buSzTx/>
              <a:buFont typeface="微软雅黑" panose="020B0503020204020204" charset="-122"/>
              <a:buNone/>
              <a:defRPr/>
            </a:pPr>
            <a:r>
              <a:rPr lang="zh-CN" altLang="en-US" sz="2000" b="1" kern="0" noProof="0" dirty="0">
                <a:ln>
                  <a:noFill/>
                </a:ln>
                <a:solidFill>
                  <a:srgbClr val="000000">
                    <a:lumMod val="85000"/>
                    <a:lumOff val="15000"/>
                  </a:srgbClr>
                </a:solidFill>
                <a:effectLst/>
                <a:uLnTx/>
                <a:uFillTx/>
                <a:cs typeface="微软雅黑" panose="020B0503020204020204" charset="-122"/>
                <a:sym typeface="Arial" panose="020B0604020202020204" pitchFamily="34" charset="0"/>
              </a:rPr>
              <a:t>组合式超级电容器</a:t>
            </a:r>
            <a:endParaRPr lang="zh-CN" altLang="en-US" sz="2000" b="1" kern="0"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3" name="图片 2" descr="5.5V1.5F连接板"/>
          <p:cNvPicPr>
            <a:picLocks noChangeAspect="1" noChangeArrowheads="1"/>
          </p:cNvPicPr>
          <p:nvPr/>
        </p:nvPicPr>
        <p:blipFill>
          <a:blip r:embed="rId6" cstate="screen">
            <a:clrChange>
              <a:clrFrom>
                <a:srgbClr val="FFFFFF"/>
              </a:clrFrom>
              <a:clrTo>
                <a:srgbClr val="FFFFFF">
                  <a:alpha val="0"/>
                </a:srgbClr>
              </a:clrTo>
            </a:clrChange>
          </a:blip>
          <a:srcRect l="23309" t="41172" r="29558" b="31891"/>
          <a:stretch>
            <a:fillRect/>
          </a:stretch>
        </p:blipFill>
        <p:spPr bwMode="auto">
          <a:xfrm>
            <a:off x="4438650" y="5051425"/>
            <a:ext cx="2325370" cy="1454785"/>
          </a:xfrm>
          <a:prstGeom prst="rect">
            <a:avLst/>
          </a:prstGeom>
          <a:solidFill>
            <a:schemeClr val="bg1"/>
          </a:solidFill>
          <a:ln w="9525">
            <a:noFill/>
            <a:miter lim="800000"/>
            <a:headEnd/>
            <a:tailEnd/>
          </a:ln>
          <a:effectLst>
            <a:outerShdw blurRad="152400" dist="50800" dir="2700000" algn="tl" rotWithShape="0">
              <a:prstClr val="black">
                <a:alpha val="60000"/>
              </a:prstClr>
            </a:outerShdw>
          </a:effectLst>
        </p:spPr>
      </p:pic>
      <p:pic>
        <p:nvPicPr>
          <p:cNvPr id="9" name="图片 8" descr="5.5V0.1F连接板"/>
          <p:cNvPicPr>
            <a:picLocks noChangeAspect="1" noChangeArrowheads="1"/>
          </p:cNvPicPr>
          <p:nvPr/>
        </p:nvPicPr>
        <p:blipFill>
          <a:blip r:embed="rId7" cstate="screen">
            <a:clrChange>
              <a:clrFrom>
                <a:srgbClr val="FFFFFF"/>
              </a:clrFrom>
              <a:clrTo>
                <a:srgbClr val="FFFFFF">
                  <a:alpha val="0"/>
                </a:srgbClr>
              </a:clrTo>
            </a:clrChange>
          </a:blip>
          <a:srcRect l="16131" t="41376" r="35624" b="34418"/>
          <a:stretch>
            <a:fillRect/>
          </a:stretch>
        </p:blipFill>
        <p:spPr bwMode="auto">
          <a:xfrm>
            <a:off x="1290320" y="5142230"/>
            <a:ext cx="2435225" cy="1363980"/>
          </a:xfrm>
          <a:prstGeom prst="rect">
            <a:avLst/>
          </a:prstGeom>
          <a:solidFill>
            <a:schemeClr val="bg1"/>
          </a:solidFill>
          <a:ln w="9525">
            <a:noFill/>
            <a:miter lim="800000"/>
            <a:headEnd/>
            <a:tailEnd/>
          </a:ln>
          <a:effectLst>
            <a:outerShdw blurRad="152400" dist="50800" dir="2700000" algn="tl" rotWithShape="0">
              <a:prstClr val="black">
                <a:alpha val="60000"/>
              </a:prstClr>
            </a:outerShdw>
          </a:effectLst>
        </p:spPr>
      </p:pic>
      <p:pic>
        <p:nvPicPr>
          <p:cNvPr id="10" name="图片 9" descr="5.5V0.1F SP全密封"/>
          <p:cNvPicPr>
            <a:picLocks noChangeAspect="1" noChangeArrowheads="1"/>
          </p:cNvPicPr>
          <p:nvPr/>
        </p:nvPicPr>
        <p:blipFill>
          <a:blip r:embed="rId8" cstate="screen">
            <a:clrChange>
              <a:clrFrom>
                <a:srgbClr val="FFFFFF"/>
              </a:clrFrom>
              <a:clrTo>
                <a:srgbClr val="FFFFFF">
                  <a:alpha val="0"/>
                </a:srgbClr>
              </a:clrTo>
            </a:clrChange>
          </a:blip>
          <a:srcRect l="40234" t="24920" r="41318" b="29204"/>
          <a:stretch>
            <a:fillRect/>
          </a:stretch>
        </p:blipFill>
        <p:spPr bwMode="auto">
          <a:xfrm>
            <a:off x="9733280" y="4190365"/>
            <a:ext cx="923925" cy="2315845"/>
          </a:xfrm>
          <a:prstGeom prst="rect">
            <a:avLst/>
          </a:prstGeom>
          <a:solidFill>
            <a:schemeClr val="bg1"/>
          </a:solidFill>
          <a:ln w="9525">
            <a:noFill/>
            <a:miter lim="800000"/>
            <a:headEnd/>
            <a:tailEnd/>
          </a:ln>
          <a:effectLst>
            <a:outerShdw blurRad="152400" dist="50800" dir="2700000" algn="tl" rotWithShape="0">
              <a:prstClr val="black">
                <a:alpha val="60000"/>
              </a:prstClr>
            </a:outerShdw>
          </a:effectLst>
        </p:spPr>
      </p:pic>
      <p:pic>
        <p:nvPicPr>
          <p:cNvPr id="12" name="图片 11" descr="5.5V1.5F SP全密封"/>
          <p:cNvPicPr>
            <a:picLocks noChangeAspect="1" noChangeArrowheads="1"/>
          </p:cNvPicPr>
          <p:nvPr/>
        </p:nvPicPr>
        <p:blipFill>
          <a:blip r:embed="rId9" cstate="screen">
            <a:clrChange>
              <a:clrFrom>
                <a:srgbClr val="FFFFFF"/>
              </a:clrFrom>
              <a:clrTo>
                <a:srgbClr val="FFFFFF">
                  <a:alpha val="0"/>
                </a:srgbClr>
              </a:clrTo>
            </a:clrChange>
          </a:blip>
          <a:srcRect l="24521" t="40720" r="29684" b="35600"/>
          <a:stretch>
            <a:fillRect/>
          </a:stretch>
        </p:blipFill>
        <p:spPr bwMode="auto">
          <a:xfrm>
            <a:off x="7477125" y="5514975"/>
            <a:ext cx="1751965" cy="991235"/>
          </a:xfrm>
          <a:prstGeom prst="rect">
            <a:avLst/>
          </a:prstGeom>
          <a:solidFill>
            <a:schemeClr val="bg1"/>
          </a:solidFill>
          <a:ln w="9525">
            <a:noFill/>
            <a:miter lim="800000"/>
            <a:headEnd/>
            <a:tailEnd/>
          </a:ln>
          <a:effectLst>
            <a:outerShdw blurRad="152400" dist="50800" dir="2700000" algn="tl" rotWithShape="0">
              <a:prstClr val="black">
                <a:alpha val="60000"/>
              </a:prstClr>
            </a:outerShdw>
          </a:effectLst>
        </p:spPr>
      </p:pic>
      <p:grpSp>
        <p:nvGrpSpPr>
          <p:cNvPr id="30" name="组合 29"/>
          <p:cNvGrpSpPr/>
          <p:nvPr/>
        </p:nvGrpSpPr>
        <p:grpSpPr>
          <a:xfrm>
            <a:off x="1655445" y="1983740"/>
            <a:ext cx="4450080" cy="2174875"/>
            <a:chOff x="2861" y="2843"/>
            <a:chExt cx="7008" cy="3425"/>
          </a:xfrm>
        </p:grpSpPr>
        <p:sp>
          <p:nvSpPr>
            <p:cNvPr id="21" name="PPT-10-1"/>
            <p:cNvSpPr/>
            <p:nvPr/>
          </p:nvSpPr>
          <p:spPr>
            <a:xfrm>
              <a:off x="2861" y="2876"/>
              <a:ext cx="7009" cy="3392"/>
            </a:xfrm>
            <a:prstGeom prst="roundRect">
              <a:avLst>
                <a:gd name="adj" fmla="val 9705"/>
              </a:avLst>
            </a:prstGeom>
            <a:solidFill>
              <a:schemeClr val="bg1"/>
            </a:solidFill>
            <a:ln>
              <a:solidFill>
                <a:schemeClr val="accent1">
                  <a:lumMod val="20000"/>
                  <a:lumOff val="80000"/>
                </a:schemeClr>
              </a:solidFill>
            </a:ln>
            <a:effectLst>
              <a:outerShdw blurRad="228600" dist="1397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latin typeface="思源黑体 CN Light" panose="020B0300000000000000" charset="-122"/>
                <a:ea typeface="思源黑体 CN Light" panose="020B0300000000000000" charset="-122"/>
                <a:cs typeface="思源黑体 CN Bold" panose="020B0800000000000000" charset="-122"/>
              </a:endParaRPr>
            </a:p>
          </p:txBody>
        </p:sp>
        <p:sp>
          <p:nvSpPr>
            <p:cNvPr id="26" name="PPT-10-3"/>
            <p:cNvSpPr txBox="1"/>
            <p:nvPr/>
          </p:nvSpPr>
          <p:spPr>
            <a:xfrm>
              <a:off x="3144" y="3746"/>
              <a:ext cx="6443" cy="2409"/>
            </a:xfrm>
            <a:prstGeom prst="rect">
              <a:avLst/>
            </a:prstGeom>
            <a:noFill/>
          </p:spPr>
          <p:txBody>
            <a:bodyPr wrap="square" rtlCol="0">
              <a:spAutoFit/>
            </a:bodyPr>
            <a:p>
              <a:pPr lvl="0" algn="just" defTabSz="914400" fontAlgn="base">
                <a:lnSpc>
                  <a:spcPct val="130000"/>
                </a:lnSpc>
                <a:spcBef>
                  <a:spcPct val="0"/>
                </a:spcBef>
                <a:spcAft>
                  <a:spcPct val="0"/>
                </a:spcAft>
                <a:defRPr/>
              </a:pPr>
              <a:r>
                <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SP型产品使用温度范围  -40℃~</a:t>
              </a:r>
              <a:r>
                <a:rPr lang="en-US" altLang="zh-CN"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85</a:t>
              </a:r>
              <a:r>
                <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lvl="0" algn="just" defTabSz="914400" fontAlgn="base">
                <a:lnSpc>
                  <a:spcPct val="130000"/>
                </a:lnSpc>
                <a:spcBef>
                  <a:spcPct val="0"/>
                </a:spcBef>
                <a:spcAft>
                  <a:spcPct val="0"/>
                </a:spcAft>
                <a:defRPr/>
              </a:pPr>
              <a:r>
                <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SE型产品使用温度范围  -25℃~70℃，</a:t>
              </a:r>
              <a:endParaRPr lang="en-US" altLang="zh-CN"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lvl="0" algn="just" defTabSz="914400" fontAlgn="base">
                <a:lnSpc>
                  <a:spcPct val="130000"/>
                </a:lnSpc>
                <a:spcBef>
                  <a:spcPct val="0"/>
                </a:spcBef>
                <a:spcAft>
                  <a:spcPct val="0"/>
                </a:spcAft>
                <a:defRPr/>
              </a:pPr>
              <a:r>
                <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两种型号组合型产品耐压高，适合几毫安</a:t>
              </a:r>
              <a:r>
                <a:rPr lang="en-US" altLang="zh-CN"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(mA)</a:t>
              </a:r>
              <a:r>
                <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、几安培（A）条件下放电</a:t>
              </a:r>
              <a:endParaRPr lang="zh-CN" altLang="en-US" dirty="0">
                <a:solidFill>
                  <a:schemeClr val="tx1"/>
                </a:solidFill>
                <a:uFillTx/>
                <a:latin typeface="Cambria" panose="02040503050406030204" charset="0"/>
                <a:ea typeface="微软雅黑" panose="020B0503020204020204" charset="-122"/>
                <a:cs typeface="微软雅黑" panose="020B0503020204020204" charset="-122"/>
                <a:sym typeface="+mn-ea"/>
              </a:endParaRPr>
            </a:p>
          </p:txBody>
        </p:sp>
        <p:grpSp>
          <p:nvGrpSpPr>
            <p:cNvPr id="27" name="组合 26"/>
            <p:cNvGrpSpPr/>
            <p:nvPr/>
          </p:nvGrpSpPr>
          <p:grpSpPr>
            <a:xfrm rot="0">
              <a:off x="4122" y="2843"/>
              <a:ext cx="4794" cy="885"/>
              <a:chOff x="1502" y="3300"/>
              <a:chExt cx="4794" cy="966"/>
            </a:xfrm>
          </p:grpSpPr>
          <p:sp>
            <p:nvSpPr>
              <p:cNvPr id="28" name="PPT-10-2"/>
              <p:cNvSpPr/>
              <p:nvPr/>
            </p:nvSpPr>
            <p:spPr>
              <a:xfrm flipV="1">
                <a:off x="1502" y="3300"/>
                <a:ext cx="4794" cy="966"/>
              </a:xfrm>
              <a:prstGeom prst="round2SameRect">
                <a:avLst>
                  <a:gd name="adj1" fmla="val 50000"/>
                  <a:gd name="adj2" fmla="val 0"/>
                </a:avLst>
              </a:prstGeom>
              <a:gradFill flip="none" rotWithShape="0">
                <a:gsLst>
                  <a:gs pos="0">
                    <a:srgbClr val="0070C0"/>
                  </a:gs>
                  <a:gs pos="100000">
                    <a:srgbClr val="00B0F0"/>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思源黑体 CN Light" panose="020B0300000000000000" charset="-122"/>
                  <a:ea typeface="思源黑体 CN Light" panose="020B0300000000000000" charset="-122"/>
                  <a:cs typeface="思源黑体 CN Bold" panose="020B0800000000000000" charset="-122"/>
                </a:endParaRPr>
              </a:p>
            </p:txBody>
          </p:sp>
          <p:sp>
            <p:nvSpPr>
              <p:cNvPr id="29" name="文本框 28"/>
              <p:cNvSpPr txBox="1"/>
              <p:nvPr/>
            </p:nvSpPr>
            <p:spPr>
              <a:xfrm>
                <a:off x="1502" y="3420"/>
                <a:ext cx="4792" cy="68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kern="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卷绕组合系列</a:t>
                </a:r>
                <a:endParaRPr lang="zh-CN" altLang="en-US" sz="2000" b="1" kern="0"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grpSp>
        <p:nvGrpSpPr>
          <p:cNvPr id="31" name="组合 30"/>
          <p:cNvGrpSpPr/>
          <p:nvPr/>
        </p:nvGrpSpPr>
        <p:grpSpPr>
          <a:xfrm>
            <a:off x="6443980" y="1925955"/>
            <a:ext cx="4450715" cy="2174875"/>
            <a:chOff x="2861" y="2843"/>
            <a:chExt cx="7009" cy="3425"/>
          </a:xfrm>
        </p:grpSpPr>
        <p:sp>
          <p:nvSpPr>
            <p:cNvPr id="33" name="PPT-10-1"/>
            <p:cNvSpPr/>
            <p:nvPr/>
          </p:nvSpPr>
          <p:spPr>
            <a:xfrm>
              <a:off x="2861" y="2876"/>
              <a:ext cx="7009" cy="3392"/>
            </a:xfrm>
            <a:prstGeom prst="roundRect">
              <a:avLst>
                <a:gd name="adj" fmla="val 9705"/>
              </a:avLst>
            </a:prstGeom>
            <a:solidFill>
              <a:schemeClr val="bg1"/>
            </a:solidFill>
            <a:ln>
              <a:solidFill>
                <a:schemeClr val="accent1">
                  <a:lumMod val="20000"/>
                  <a:lumOff val="80000"/>
                </a:schemeClr>
              </a:solidFill>
            </a:ln>
            <a:effectLst>
              <a:outerShdw blurRad="228600" dist="1397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65000"/>
                    <a:lumOff val="35000"/>
                  </a:schemeClr>
                </a:solidFill>
                <a:latin typeface="思源黑体 CN Light" panose="020B0300000000000000" charset="-122"/>
                <a:ea typeface="思源黑体 CN Light" panose="020B0300000000000000" charset="-122"/>
                <a:cs typeface="思源黑体 CN Bold" panose="020B0800000000000000" charset="-122"/>
              </a:endParaRPr>
            </a:p>
          </p:txBody>
        </p:sp>
        <p:sp>
          <p:nvSpPr>
            <p:cNvPr id="34" name="PPT-10-3"/>
            <p:cNvSpPr txBox="1"/>
            <p:nvPr/>
          </p:nvSpPr>
          <p:spPr>
            <a:xfrm>
              <a:off x="3144" y="3746"/>
              <a:ext cx="6443" cy="1843"/>
            </a:xfrm>
            <a:prstGeom prst="rect">
              <a:avLst/>
            </a:prstGeom>
            <a:noFill/>
          </p:spPr>
          <p:txBody>
            <a:bodyPr wrap="square" rtlCol="0">
              <a:spAutoFit/>
            </a:bodyPr>
            <a:p>
              <a:pPr lvl="0" algn="just" defTabSz="914400" fontAlgn="base">
                <a:lnSpc>
                  <a:spcPct val="130000"/>
                </a:lnSpc>
                <a:spcBef>
                  <a:spcPct val="0"/>
                </a:spcBef>
                <a:spcAft>
                  <a:spcPct val="0"/>
                </a:spcAft>
                <a:defRPr/>
              </a:pPr>
              <a:r>
                <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全密封电容可为水表等高湿条件下的使用提供更好的支持和可靠的保证，</a:t>
              </a:r>
              <a:r>
                <a:rPr lang="en-US" altLang="zh-CN"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kern="0" dirty="0">
                  <a:solidFill>
                    <a:srgbClr val="E7E6E6">
                      <a:lumMod val="25000"/>
                    </a:srgbClr>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rPr>
                <a:t>对于电容密封性增加了一道防护</a:t>
              </a:r>
              <a:endParaRPr lang="zh-CN" altLang="en-US" dirty="0">
                <a:solidFill>
                  <a:schemeClr val="tx1"/>
                </a:solidFill>
                <a:uFillTx/>
                <a:latin typeface="Cambria" panose="02040503050406030204" charset="0"/>
                <a:ea typeface="微软雅黑" panose="020B0503020204020204" charset="-122"/>
                <a:cs typeface="微软雅黑" panose="020B0503020204020204" charset="-122"/>
                <a:sym typeface="+mn-ea"/>
              </a:endParaRPr>
            </a:p>
          </p:txBody>
        </p:sp>
        <p:grpSp>
          <p:nvGrpSpPr>
            <p:cNvPr id="35" name="组合 34"/>
            <p:cNvGrpSpPr/>
            <p:nvPr/>
          </p:nvGrpSpPr>
          <p:grpSpPr>
            <a:xfrm rot="0">
              <a:off x="4122" y="2843"/>
              <a:ext cx="4794" cy="885"/>
              <a:chOff x="1502" y="3300"/>
              <a:chExt cx="4794" cy="966"/>
            </a:xfrm>
          </p:grpSpPr>
          <p:sp>
            <p:nvSpPr>
              <p:cNvPr id="36" name="PPT-10-2"/>
              <p:cNvSpPr/>
              <p:nvPr/>
            </p:nvSpPr>
            <p:spPr>
              <a:xfrm flipV="1">
                <a:off x="1502" y="3300"/>
                <a:ext cx="4794" cy="966"/>
              </a:xfrm>
              <a:prstGeom prst="round2SameRect">
                <a:avLst>
                  <a:gd name="adj1" fmla="val 50000"/>
                  <a:gd name="adj2" fmla="val 0"/>
                </a:avLst>
              </a:prstGeom>
              <a:gradFill flip="none" rotWithShape="0">
                <a:gsLst>
                  <a:gs pos="0">
                    <a:srgbClr val="0070C0"/>
                  </a:gs>
                  <a:gs pos="100000">
                    <a:srgbClr val="00B0F0"/>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lumMod val="65000"/>
                      <a:lumOff val="35000"/>
                    </a:schemeClr>
                  </a:solidFill>
                  <a:effectLst/>
                  <a:uLnTx/>
                  <a:uFillTx/>
                  <a:latin typeface="思源黑体 CN Light" panose="020B0300000000000000" charset="-122"/>
                  <a:ea typeface="思源黑体 CN Light" panose="020B0300000000000000" charset="-122"/>
                  <a:cs typeface="思源黑体 CN Bold" panose="020B0800000000000000" charset="-122"/>
                </a:endParaRPr>
              </a:p>
            </p:txBody>
          </p:sp>
          <p:sp>
            <p:nvSpPr>
              <p:cNvPr id="37" name="文本框 36"/>
              <p:cNvSpPr txBox="1"/>
              <p:nvPr/>
            </p:nvSpPr>
            <p:spPr>
              <a:xfrm>
                <a:off x="1502" y="3420"/>
                <a:ext cx="4792" cy="685"/>
              </a:xfrm>
              <a:prstGeom prst="rect">
                <a:avLst/>
              </a:prstGeom>
              <a:noFill/>
            </p:spPr>
            <p:txBody>
              <a:bodyPr wrap="square" rtlCol="0">
                <a:spAutoFit/>
              </a:bodyPr>
              <a:p>
                <a:pPr lvl="0" algn="ctr" defTabSz="914400" fontAlgn="base">
                  <a:spcBef>
                    <a:spcPct val="0"/>
                  </a:spcBef>
                  <a:spcAft>
                    <a:spcPct val="0"/>
                  </a:spcAft>
                  <a:defRPr/>
                </a:pPr>
                <a:r>
                  <a:rPr lang="zh-CN" altLang="en-US" sz="2000" b="1" kern="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全密封产品系列</a:t>
                </a:r>
                <a:endParaRPr lang="zh-CN" altLang="en-US" sz="2000" b="1" kern="0" dirty="0">
                  <a:solidFill>
                    <a:schemeClr val="bg1"/>
                  </a:solidFill>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pic>
        <p:nvPicPr>
          <p:cNvPr id="5" name="图片 4" descr="凯美x2b"/>
          <p:cNvPicPr>
            <a:picLocks noChangeAspect="1"/>
          </p:cNvPicPr>
          <p:nvPr userDrawn="1"/>
        </p:nvPicPr>
        <p:blipFill>
          <a:blip r:embed="rId10"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041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1065"/>
            <a:ext cx="3602990" cy="429895"/>
          </a:xfrm>
          <a:prstGeom prst="rect">
            <a:avLst/>
          </a:prstGeom>
          <a:noFill/>
        </p:spPr>
        <p:txBody>
          <a:bodyPr wrap="square" rtlCol="0">
            <a:spAutoFit/>
          </a:bodyPr>
          <a:p>
            <a:pPr algn="just"/>
            <a:r>
              <a:rPr lang="zh-CN" altLang="en-US" sz="2200" b="1" dirty="0">
                <a:solidFill>
                  <a:srgbClr val="0070C0"/>
                </a:solidFill>
                <a:latin typeface="微软雅黑" panose="020B0503020204020204" charset="-122"/>
                <a:ea typeface="微软雅黑" panose="020B0503020204020204" charset="-122"/>
                <a:cs typeface="Arial" panose="020B0604020202020204" pitchFamily="34" charset="0"/>
                <a:sym typeface="+mn-ea"/>
              </a:rPr>
              <a:t>超级电容应用领域</a:t>
            </a:r>
            <a:endParaRPr lang="zh-CN" altLang="en-US" sz="2200" b="1" dirty="0">
              <a:solidFill>
                <a:srgbClr val="0070C0"/>
              </a:solidFill>
              <a:effectLst/>
              <a:latin typeface="微软雅黑" panose="020B0503020204020204" charset="-122"/>
              <a:ea typeface="微软雅黑" panose="020B0503020204020204" charset="-122"/>
              <a:cs typeface="Arial" panose="020B0604020202020204" pitchFamily="34" charset="0"/>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产品</a:t>
            </a:r>
            <a:r>
              <a:rPr lang="zh-CN" altLang="en-US" sz="2800" b="1">
                <a:solidFill>
                  <a:schemeClr val="accent5">
                    <a:lumMod val="75000"/>
                  </a:schemeClr>
                </a:solidFill>
                <a:latin typeface="微软雅黑" panose="020B0503020204020204" charset="-122"/>
                <a:ea typeface="微软雅黑" panose="020B0503020204020204" charset="-122"/>
              </a:rPr>
              <a:t>介绍</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2"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44" name="图片 43" descr="未标题-1"/>
          <p:cNvPicPr/>
          <p:nvPr/>
        </p:nvPicPr>
        <p:blipFill>
          <a:blip r:embed="rId6" cstate="screen"/>
          <a:stretch>
            <a:fillRect/>
          </a:stretch>
        </p:blipFill>
        <p:spPr>
          <a:xfrm>
            <a:off x="7151370" y="5640070"/>
            <a:ext cx="1336675" cy="890905"/>
          </a:xfrm>
          <a:prstGeom prst="rect">
            <a:avLst/>
          </a:prstGeom>
          <a:effectLst>
            <a:outerShdw blurRad="152400" dist="114300" dir="2700000" algn="tl" rotWithShape="0">
              <a:prstClr val="black">
                <a:alpha val="40000"/>
              </a:prstClr>
            </a:outerShdw>
          </a:effectLst>
        </p:spPr>
      </p:pic>
      <p:pic>
        <p:nvPicPr>
          <p:cNvPr id="45" name="图片 44" descr="智能家电"/>
          <p:cNvPicPr/>
          <p:nvPr/>
        </p:nvPicPr>
        <p:blipFill>
          <a:blip r:embed="rId7" cstate="screen"/>
          <a:stretch>
            <a:fillRect/>
          </a:stretch>
        </p:blipFill>
        <p:spPr>
          <a:xfrm>
            <a:off x="2087880" y="4622800"/>
            <a:ext cx="1336675" cy="890905"/>
          </a:xfrm>
          <a:prstGeom prst="rect">
            <a:avLst/>
          </a:prstGeom>
          <a:effectLst>
            <a:outerShdw blurRad="152400" dist="114300" dir="2700000" algn="tl" rotWithShape="0">
              <a:prstClr val="black">
                <a:alpha val="40000"/>
              </a:prstClr>
            </a:outerShdw>
          </a:effectLst>
        </p:spPr>
      </p:pic>
      <p:pic>
        <p:nvPicPr>
          <p:cNvPr id="47" name="图片 46"/>
          <p:cNvPicPr/>
          <p:nvPr/>
        </p:nvPicPr>
        <p:blipFill>
          <a:blip r:embed="rId8" cstate="screen"/>
          <a:stretch>
            <a:fillRect/>
          </a:stretch>
        </p:blipFill>
        <p:spPr>
          <a:xfrm>
            <a:off x="3700145" y="1345565"/>
            <a:ext cx="1336675" cy="890905"/>
          </a:xfrm>
          <a:prstGeom prst="rect">
            <a:avLst/>
          </a:prstGeom>
          <a:effectLst>
            <a:outerShdw blurRad="152400" dist="114300" dir="2700000" algn="tl" rotWithShape="0">
              <a:prstClr val="black">
                <a:alpha val="40000"/>
              </a:prstClr>
            </a:outerShdw>
          </a:effectLst>
        </p:spPr>
      </p:pic>
      <p:pic>
        <p:nvPicPr>
          <p:cNvPr id="50" name="图片 49" descr="RHJ}JREDA4P6O~@58DMTNPN"/>
          <p:cNvPicPr/>
          <p:nvPr/>
        </p:nvPicPr>
        <p:blipFill>
          <a:blip r:embed="rId9" cstate="screen"/>
          <a:stretch>
            <a:fillRect/>
          </a:stretch>
        </p:blipFill>
        <p:spPr>
          <a:xfrm>
            <a:off x="1606550" y="3434715"/>
            <a:ext cx="1336675" cy="890905"/>
          </a:xfrm>
          <a:prstGeom prst="rect">
            <a:avLst/>
          </a:prstGeom>
          <a:effectLst>
            <a:outerShdw blurRad="152400" dist="114300" dir="2700000" algn="tl" rotWithShape="0">
              <a:prstClr val="black">
                <a:alpha val="40000"/>
              </a:prstClr>
            </a:outerShdw>
          </a:effectLst>
        </p:spPr>
      </p:pic>
      <p:sp>
        <p:nvSpPr>
          <p:cNvPr id="97" name="六边形 96"/>
          <p:cNvSpPr/>
          <p:nvPr/>
        </p:nvSpPr>
        <p:spPr bwMode="auto">
          <a:xfrm>
            <a:off x="3770630" y="3891280"/>
            <a:ext cx="1783715" cy="1537970"/>
          </a:xfrm>
          <a:prstGeom prst="hexagon">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5696"/>
              </a:solidFill>
              <a:latin typeface="微软雅黑" panose="020B0503020204020204" charset="-122"/>
              <a:cs typeface="微软雅黑" panose="020B0503020204020204" charset="-122"/>
            </a:endParaRPr>
          </a:p>
        </p:txBody>
      </p:sp>
      <p:sp>
        <p:nvSpPr>
          <p:cNvPr id="98" name="矩形 97"/>
          <p:cNvSpPr/>
          <p:nvPr/>
        </p:nvSpPr>
        <p:spPr>
          <a:xfrm>
            <a:off x="3981450" y="4294505"/>
            <a:ext cx="1255395" cy="829945"/>
          </a:xfrm>
          <a:prstGeom prst="rect">
            <a:avLst/>
          </a:prstGeom>
        </p:spPr>
        <p:txBody>
          <a:bodyPr wrap="square">
            <a:spAutoFit/>
          </a:bodyPr>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工业</a:t>
            </a:r>
            <a:endParaRPr lang="en-US" altLang="zh-CN" sz="24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互联网</a:t>
            </a:r>
            <a:endParaRPr lang="zh-CN" altLang="en-US" sz="2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5" name="六边形 94"/>
          <p:cNvSpPr/>
          <p:nvPr/>
        </p:nvSpPr>
        <p:spPr bwMode="auto">
          <a:xfrm>
            <a:off x="6685915" y="3891280"/>
            <a:ext cx="1783715" cy="1537970"/>
          </a:xfrm>
          <a:prstGeom prst="hexagon">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5696"/>
              </a:solidFill>
              <a:latin typeface="微软雅黑" panose="020B0503020204020204" charset="-122"/>
              <a:cs typeface="微软雅黑" panose="020B0503020204020204" charset="-122"/>
            </a:endParaRPr>
          </a:p>
        </p:txBody>
      </p:sp>
      <p:sp>
        <p:nvSpPr>
          <p:cNvPr id="96" name="矩形 95"/>
          <p:cNvSpPr/>
          <p:nvPr/>
        </p:nvSpPr>
        <p:spPr>
          <a:xfrm>
            <a:off x="7178040" y="4281805"/>
            <a:ext cx="799465" cy="829945"/>
          </a:xfrm>
          <a:prstGeom prst="rect">
            <a:avLst/>
          </a:prstGeom>
        </p:spPr>
        <p:txBody>
          <a:bodyPr wrap="square">
            <a:spAutoFit/>
          </a:bodyPr>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起重</a:t>
            </a:r>
            <a:endParaRPr lang="en-US" altLang="zh-CN" sz="24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搬运</a:t>
            </a:r>
            <a:endParaRPr lang="zh-CN" altLang="en-US" sz="2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3" name="六边形 92"/>
          <p:cNvSpPr/>
          <p:nvPr/>
        </p:nvSpPr>
        <p:spPr bwMode="auto">
          <a:xfrm>
            <a:off x="5227955" y="4660265"/>
            <a:ext cx="1783715" cy="1537970"/>
          </a:xfrm>
          <a:prstGeom prst="hexagon">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5696"/>
              </a:solidFill>
              <a:latin typeface="微软雅黑" panose="020B0503020204020204" charset="-122"/>
              <a:cs typeface="微软雅黑" panose="020B0503020204020204" charset="-122"/>
            </a:endParaRPr>
          </a:p>
        </p:txBody>
      </p:sp>
      <p:sp>
        <p:nvSpPr>
          <p:cNvPr id="94" name="矩形 93"/>
          <p:cNvSpPr/>
          <p:nvPr/>
        </p:nvSpPr>
        <p:spPr>
          <a:xfrm>
            <a:off x="5581650" y="5014595"/>
            <a:ext cx="1021080" cy="829945"/>
          </a:xfrm>
          <a:prstGeom prst="rect">
            <a:avLst/>
          </a:prstGeom>
        </p:spPr>
        <p:txBody>
          <a:bodyPr wrap="square">
            <a:spAutoFit/>
          </a:bodyPr>
          <a:p>
            <a:pPr algn="ctr">
              <a:buClrTx/>
              <a:buSzTx/>
              <a:buNone/>
            </a:pP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航天</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a:p>
            <a:pPr algn="ctr">
              <a:buClrTx/>
              <a:buSzTx/>
              <a:buNone/>
            </a:pP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军工</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91" name="六边形 90"/>
          <p:cNvSpPr/>
          <p:nvPr/>
        </p:nvSpPr>
        <p:spPr bwMode="auto">
          <a:xfrm>
            <a:off x="5224145" y="1539240"/>
            <a:ext cx="1783715" cy="1537970"/>
          </a:xfrm>
          <a:prstGeom prst="hexagon">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5696"/>
              </a:solidFill>
              <a:latin typeface="微软雅黑" panose="020B0503020204020204" charset="-122"/>
              <a:cs typeface="微软雅黑" panose="020B0503020204020204" charset="-122"/>
            </a:endParaRPr>
          </a:p>
        </p:txBody>
      </p:sp>
      <p:sp>
        <p:nvSpPr>
          <p:cNvPr id="92" name="矩形 91"/>
          <p:cNvSpPr/>
          <p:nvPr/>
        </p:nvSpPr>
        <p:spPr>
          <a:xfrm>
            <a:off x="5732780" y="1893570"/>
            <a:ext cx="799465" cy="829945"/>
          </a:xfrm>
          <a:prstGeom prst="rect">
            <a:avLst/>
          </a:prstGeom>
        </p:spPr>
        <p:txBody>
          <a:bodyPr wrap="square">
            <a:spAutoFit/>
          </a:bodyPr>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智能</a:t>
            </a:r>
            <a:endParaRPr lang="en-US" altLang="zh-CN" sz="24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电网</a:t>
            </a:r>
            <a:endParaRPr lang="zh-CN" altLang="en-US" sz="2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9" name="六边形 88"/>
          <p:cNvSpPr/>
          <p:nvPr/>
        </p:nvSpPr>
        <p:spPr bwMode="auto">
          <a:xfrm>
            <a:off x="6682105" y="2318385"/>
            <a:ext cx="1783715" cy="1537970"/>
          </a:xfrm>
          <a:prstGeom prst="hexagon">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5696"/>
              </a:solidFill>
              <a:latin typeface="微软雅黑" panose="020B0503020204020204" charset="-122"/>
              <a:cs typeface="微软雅黑" panose="020B0503020204020204" charset="-122"/>
            </a:endParaRPr>
          </a:p>
        </p:txBody>
      </p:sp>
      <p:sp>
        <p:nvSpPr>
          <p:cNvPr id="90" name="矩形 89"/>
          <p:cNvSpPr/>
          <p:nvPr/>
        </p:nvSpPr>
        <p:spPr>
          <a:xfrm>
            <a:off x="6955155" y="2638425"/>
            <a:ext cx="1236980" cy="829945"/>
          </a:xfrm>
          <a:prstGeom prst="rect">
            <a:avLst/>
          </a:prstGeom>
        </p:spPr>
        <p:txBody>
          <a:bodyPr wrap="square">
            <a:spAutoFit/>
          </a:bodyPr>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新能源</a:t>
            </a:r>
            <a:endParaRPr lang="en-US" altLang="zh-CN" sz="24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2400" dirty="0">
                <a:solidFill>
                  <a:schemeClr val="bg1"/>
                </a:solidFill>
                <a:latin typeface="微软雅黑" panose="020B0503020204020204" charset="-122"/>
                <a:ea typeface="微软雅黑" panose="020B0503020204020204" charset="-122"/>
                <a:cs typeface="微软雅黑" panose="020B0503020204020204" charset="-122"/>
              </a:rPr>
              <a:t>领域</a:t>
            </a:r>
            <a:endParaRPr lang="zh-CN" altLang="en-US" sz="24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7" name="六边形 86"/>
          <p:cNvSpPr/>
          <p:nvPr/>
        </p:nvSpPr>
        <p:spPr bwMode="auto">
          <a:xfrm>
            <a:off x="3744595" y="2314575"/>
            <a:ext cx="1783715" cy="1537970"/>
          </a:xfrm>
          <a:prstGeom prst="hexagon">
            <a:avLst/>
          </a:prstGeom>
          <a:solidFill>
            <a:srgbClr val="0070C0"/>
          </a:solidFill>
          <a:ln w="1270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5696"/>
              </a:solidFill>
              <a:latin typeface="微软雅黑" panose="020B0503020204020204" charset="-122"/>
              <a:cs typeface="微软雅黑" panose="020B0503020204020204" charset="-122"/>
            </a:endParaRPr>
          </a:p>
        </p:txBody>
      </p:sp>
      <p:sp>
        <p:nvSpPr>
          <p:cNvPr id="88" name="矩形 87"/>
          <p:cNvSpPr/>
          <p:nvPr/>
        </p:nvSpPr>
        <p:spPr>
          <a:xfrm>
            <a:off x="4124325" y="2672715"/>
            <a:ext cx="1024255" cy="829945"/>
          </a:xfrm>
          <a:prstGeom prst="rect">
            <a:avLst/>
          </a:prstGeom>
        </p:spPr>
        <p:txBody>
          <a:bodyPr wrap="square">
            <a:spAutoFit/>
          </a:bodyPr>
          <a:p>
            <a:pPr algn="ct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汽车</a:t>
            </a:r>
            <a:endParaRPr lang="en-US" altLang="zh-CN" sz="240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交通</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81" name="AutoShape 3"/>
          <p:cNvSpPr>
            <a:spLocks noChangeArrowheads="1"/>
          </p:cNvSpPr>
          <p:nvPr/>
        </p:nvSpPr>
        <p:spPr bwMode="invGray">
          <a:xfrm rot="19729974">
            <a:off x="6580505" y="3317240"/>
            <a:ext cx="542925" cy="198120"/>
          </a:xfrm>
          <a:prstGeom prst="rightArrow">
            <a:avLst>
              <a:gd name="adj1" fmla="val 35167"/>
              <a:gd name="adj2" fmla="val 111029"/>
            </a:avLst>
          </a:prstGeom>
          <a:gradFill rotWithShape="1">
            <a:gsLst>
              <a:gs pos="0">
                <a:srgbClr val="29CAFF"/>
              </a:gs>
              <a:gs pos="100000">
                <a:srgbClr val="00B0F0"/>
              </a:gs>
            </a:gsLst>
            <a:lin ang="0" scaled="1"/>
          </a:gradFill>
          <a:ln w="0" algn="ctr">
            <a:noFill/>
            <a:miter lim="800000"/>
          </a:ln>
          <a:effec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82" name="AutoShape 4"/>
          <p:cNvSpPr>
            <a:spLocks noChangeArrowheads="1"/>
          </p:cNvSpPr>
          <p:nvPr/>
        </p:nvSpPr>
        <p:spPr bwMode="invGray">
          <a:xfrm rot="5222572">
            <a:off x="5852160" y="4610735"/>
            <a:ext cx="542925" cy="198120"/>
          </a:xfrm>
          <a:prstGeom prst="rightArrow">
            <a:avLst>
              <a:gd name="adj1" fmla="val 35167"/>
              <a:gd name="adj2" fmla="val 111028"/>
            </a:avLst>
          </a:prstGeom>
          <a:gradFill rotWithShape="1">
            <a:gsLst>
              <a:gs pos="0">
                <a:srgbClr val="29CAFF"/>
              </a:gs>
              <a:gs pos="100000">
                <a:srgbClr val="00B0F0"/>
              </a:gs>
            </a:gsLst>
            <a:lin ang="0" scaled="1"/>
          </a:gradFill>
          <a:ln w="0" algn="ctr">
            <a:noFill/>
            <a:miter lim="800000"/>
          </a:ln>
          <a:effec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83" name="AutoShape 5"/>
          <p:cNvSpPr>
            <a:spLocks noChangeArrowheads="1"/>
          </p:cNvSpPr>
          <p:nvPr/>
        </p:nvSpPr>
        <p:spPr bwMode="invGray">
          <a:xfrm rot="16125810">
            <a:off x="5824220" y="2954020"/>
            <a:ext cx="542925" cy="198120"/>
          </a:xfrm>
          <a:prstGeom prst="rightArrow">
            <a:avLst>
              <a:gd name="adj1" fmla="val 35167"/>
              <a:gd name="adj2" fmla="val 111029"/>
            </a:avLst>
          </a:prstGeom>
          <a:gradFill rotWithShape="1">
            <a:gsLst>
              <a:gs pos="0">
                <a:srgbClr val="29CAFF"/>
              </a:gs>
              <a:gs pos="100000">
                <a:srgbClr val="00B0F0"/>
              </a:gs>
            </a:gsLst>
            <a:lin ang="0" scaled="1"/>
          </a:gradFill>
          <a:ln w="0" algn="ctr">
            <a:noFill/>
            <a:miter lim="800000"/>
          </a:ln>
          <a:effec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84" name="AutoShape 6"/>
          <p:cNvSpPr>
            <a:spLocks noChangeArrowheads="1"/>
          </p:cNvSpPr>
          <p:nvPr/>
        </p:nvSpPr>
        <p:spPr bwMode="invGray">
          <a:xfrm rot="9291998">
            <a:off x="5113655" y="4167505"/>
            <a:ext cx="542925" cy="198120"/>
          </a:xfrm>
          <a:prstGeom prst="rightArrow">
            <a:avLst>
              <a:gd name="adj1" fmla="val 35167"/>
              <a:gd name="adj2" fmla="val 111029"/>
            </a:avLst>
          </a:prstGeom>
          <a:gradFill rotWithShape="1">
            <a:gsLst>
              <a:gs pos="0">
                <a:srgbClr val="29CAFF"/>
              </a:gs>
              <a:gs pos="100000">
                <a:srgbClr val="00B0F0"/>
              </a:gs>
            </a:gsLst>
            <a:lin ang="0" scaled="1"/>
          </a:gradFill>
          <a:ln w="0" algn="ctr">
            <a:noFill/>
            <a:miter lim="800000"/>
          </a:ln>
          <a:effec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85" name="AutoShape 7"/>
          <p:cNvSpPr>
            <a:spLocks noChangeArrowheads="1"/>
          </p:cNvSpPr>
          <p:nvPr/>
        </p:nvSpPr>
        <p:spPr bwMode="invGray">
          <a:xfrm rot="1756789">
            <a:off x="6550025" y="4187825"/>
            <a:ext cx="542925" cy="198120"/>
          </a:xfrm>
          <a:prstGeom prst="rightArrow">
            <a:avLst>
              <a:gd name="adj1" fmla="val 35167"/>
              <a:gd name="adj2" fmla="val 111029"/>
            </a:avLst>
          </a:prstGeom>
          <a:gradFill rotWithShape="1">
            <a:gsLst>
              <a:gs pos="0">
                <a:srgbClr val="29CAFF"/>
              </a:gs>
              <a:gs pos="100000">
                <a:srgbClr val="00B0F0"/>
              </a:gs>
            </a:gsLst>
            <a:lin ang="0" scaled="1"/>
          </a:gradFill>
          <a:ln w="0" algn="ctr">
            <a:noFill/>
            <a:miter lim="800000"/>
          </a:ln>
          <a:effec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86" name="AutoShape 8"/>
          <p:cNvSpPr>
            <a:spLocks noChangeArrowheads="1"/>
          </p:cNvSpPr>
          <p:nvPr/>
        </p:nvSpPr>
        <p:spPr bwMode="invGray">
          <a:xfrm rot="12556789">
            <a:off x="5102225" y="3385185"/>
            <a:ext cx="592455" cy="198120"/>
          </a:xfrm>
          <a:prstGeom prst="rightArrow">
            <a:avLst>
              <a:gd name="adj1" fmla="val 35167"/>
              <a:gd name="adj2" fmla="val 121041"/>
            </a:avLst>
          </a:prstGeom>
          <a:gradFill rotWithShape="1">
            <a:gsLst>
              <a:gs pos="0">
                <a:srgbClr val="29CAFF"/>
              </a:gs>
              <a:gs pos="100000">
                <a:srgbClr val="00B0F0"/>
              </a:gs>
            </a:gsLst>
            <a:lin ang="0" scaled="1"/>
          </a:gradFill>
          <a:ln w="0" algn="ctr">
            <a:noFill/>
            <a:miter lim="800000"/>
          </a:ln>
          <a:effec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71" name="Oval 11"/>
          <p:cNvSpPr>
            <a:spLocks noChangeArrowheads="1"/>
          </p:cNvSpPr>
          <p:nvPr/>
        </p:nvSpPr>
        <p:spPr bwMode="gray">
          <a:xfrm>
            <a:off x="5355590" y="3140710"/>
            <a:ext cx="1484630" cy="1482090"/>
          </a:xfrm>
          <a:prstGeom prst="ellipse">
            <a:avLst/>
          </a:prstGeom>
          <a:gradFill rotWithShape="1">
            <a:gsLst>
              <a:gs pos="0">
                <a:srgbClr val="00B0F0"/>
              </a:gs>
              <a:gs pos="50000">
                <a:srgbClr val="0070C0"/>
              </a:gs>
              <a:gs pos="100000">
                <a:srgbClr val="00B0F0"/>
              </a:gs>
            </a:gsLst>
            <a:lin ang="2700000" scaled="1"/>
          </a:gradFill>
          <a:ln w="38100" algn="ctr">
            <a:noFill/>
            <a:round/>
          </a:ln>
        </p:spPr>
        <p:txBody>
          <a:bodyPr wrap="square" anchor="ctr">
            <a:sp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72" name="Oval 12"/>
          <p:cNvSpPr>
            <a:spLocks noChangeArrowheads="1"/>
          </p:cNvSpPr>
          <p:nvPr/>
        </p:nvSpPr>
        <p:spPr bwMode="gray">
          <a:xfrm>
            <a:off x="5452745" y="3237865"/>
            <a:ext cx="1288415" cy="1289050"/>
          </a:xfrm>
          <a:prstGeom prst="ellipse">
            <a:avLst/>
          </a:prstGeom>
          <a:gradFill rotWithShape="1">
            <a:gsLst>
              <a:gs pos="0">
                <a:srgbClr val="00536E"/>
              </a:gs>
              <a:gs pos="50000">
                <a:srgbClr val="0099CC"/>
              </a:gs>
              <a:gs pos="100000">
                <a:srgbClr val="00536E"/>
              </a:gs>
            </a:gsLst>
            <a:lin ang="18900000" scaled="1"/>
          </a:gradFill>
          <a:ln w="38100" algn="ctr">
            <a:noFill/>
            <a:round/>
          </a:ln>
        </p:spPr>
        <p:txBody>
          <a:bodyPr anchor="ctr">
            <a:sp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73" name="Oval 13"/>
          <p:cNvSpPr>
            <a:spLocks noChangeArrowheads="1"/>
          </p:cNvSpPr>
          <p:nvPr/>
        </p:nvSpPr>
        <p:spPr bwMode="gray">
          <a:xfrm>
            <a:off x="5453380" y="3242945"/>
            <a:ext cx="1287780" cy="1289050"/>
          </a:xfrm>
          <a:prstGeom prst="ellipse">
            <a:avLst/>
          </a:prstGeom>
          <a:gradFill rotWithShape="1">
            <a:gsLst>
              <a:gs pos="0">
                <a:srgbClr val="006182"/>
              </a:gs>
              <a:gs pos="100000">
                <a:srgbClr val="0099CC">
                  <a:alpha val="0"/>
                </a:srgbClr>
              </a:gs>
            </a:gsLst>
            <a:lin ang="2700000" scaled="1"/>
          </a:gradFill>
          <a:ln w="38100" algn="ctr">
            <a:noFill/>
            <a:round/>
          </a:ln>
        </p:spPr>
        <p:txBody>
          <a:bodyPr anchor="ctr">
            <a:sp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74" name="Oval 14"/>
          <p:cNvSpPr>
            <a:spLocks noChangeArrowheads="1"/>
          </p:cNvSpPr>
          <p:nvPr/>
        </p:nvSpPr>
        <p:spPr bwMode="gray">
          <a:xfrm>
            <a:off x="5521960" y="3302000"/>
            <a:ext cx="1158875" cy="1159510"/>
          </a:xfrm>
          <a:prstGeom prst="ellipse">
            <a:avLst/>
          </a:prstGeom>
          <a:solidFill>
            <a:srgbClr val="C00000"/>
          </a:solidFill>
          <a:ln w="38100" algn="ctr">
            <a:noFill/>
            <a:round/>
          </a:ln>
        </p:spPr>
        <p:txBody>
          <a:bodyPr anchor="ctr">
            <a:sp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grpSp>
        <p:nvGrpSpPr>
          <p:cNvPr id="75" name="Group 15"/>
          <p:cNvGrpSpPr/>
          <p:nvPr/>
        </p:nvGrpSpPr>
        <p:grpSpPr bwMode="auto">
          <a:xfrm rot="0">
            <a:off x="5542915" y="3314700"/>
            <a:ext cx="1122045" cy="1129665"/>
            <a:chOff x="4166" y="1706"/>
            <a:chExt cx="1252" cy="1260"/>
          </a:xfrm>
        </p:grpSpPr>
        <p:sp>
          <p:nvSpPr>
            <p:cNvPr id="77" name="Oval 16"/>
            <p:cNvSpPr>
              <a:spLocks noChangeArrowheads="1"/>
            </p:cNvSpPr>
            <p:nvPr/>
          </p:nvSpPr>
          <p:spPr bwMode="gray">
            <a:xfrm>
              <a:off x="4166" y="1706"/>
              <a:ext cx="1252" cy="1260"/>
            </a:xfrm>
            <a:prstGeom prst="ellipse">
              <a:avLst/>
            </a:prstGeom>
            <a:gradFill rotWithShape="1">
              <a:gsLst>
                <a:gs pos="0">
                  <a:srgbClr val="636869"/>
                </a:gs>
                <a:gs pos="100000">
                  <a:srgbClr val="D6E1E2"/>
                </a:gs>
              </a:gsLst>
              <a:lin ang="5400000" scaled="1"/>
            </a:gradFill>
            <a:ln w="9525" algn="ctr">
              <a:noFill/>
              <a:round/>
            </a:ln>
          </p:spPr>
          <p:txBody>
            <a:bodyPr vert="eaVert"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78" name="Oval 17"/>
            <p:cNvSpPr>
              <a:spLocks noChangeArrowheads="1"/>
            </p:cNvSpPr>
            <p:nvPr/>
          </p:nvSpPr>
          <p:spPr bwMode="gray">
            <a:xfrm>
              <a:off x="4181" y="1714"/>
              <a:ext cx="1223" cy="1227"/>
            </a:xfrm>
            <a:prstGeom prst="ellipse">
              <a:avLst/>
            </a:prstGeom>
            <a:gradFill rotWithShape="1">
              <a:gsLst>
                <a:gs pos="0">
                  <a:srgbClr val="D6E1E2">
                    <a:alpha val="0"/>
                  </a:srgbClr>
                </a:gs>
                <a:gs pos="100000">
                  <a:srgbClr val="F1F5F5"/>
                </a:gs>
              </a:gsLst>
              <a:lin ang="5400000" scaled="1"/>
            </a:gradFill>
            <a:ln w="9525" algn="ctr">
              <a:noFill/>
              <a:round/>
            </a:ln>
          </p:spPr>
          <p:txBody>
            <a:bodyPr vert="eaVert"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79" name="Oval 18"/>
            <p:cNvSpPr>
              <a:spLocks noChangeArrowheads="1"/>
            </p:cNvSpPr>
            <p:nvPr/>
          </p:nvSpPr>
          <p:spPr bwMode="gray">
            <a:xfrm>
              <a:off x="4211" y="1764"/>
              <a:ext cx="1162" cy="1177"/>
            </a:xfrm>
            <a:prstGeom prst="ellipse">
              <a:avLst/>
            </a:prstGeom>
            <a:gradFill rotWithShape="1">
              <a:gsLst>
                <a:gs pos="0">
                  <a:srgbClr val="00B0F0">
                    <a:alpha val="73000"/>
                  </a:srgbClr>
                </a:gs>
                <a:gs pos="100000">
                  <a:srgbClr val="00B0F0">
                    <a:alpha val="28000"/>
                  </a:srgbClr>
                </a:gs>
              </a:gsLst>
              <a:lin ang="5400000" scaled="1"/>
            </a:gradFill>
            <a:ln w="9525" algn="ctr">
              <a:noFill/>
              <a:round/>
            </a:ln>
          </p:spPr>
          <p:txBody>
            <a:bodyPr vert="eaVert"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sp>
          <p:nvSpPr>
            <p:cNvPr id="80" name="Oval 19"/>
            <p:cNvSpPr>
              <a:spLocks noChangeArrowheads="1"/>
            </p:cNvSpPr>
            <p:nvPr/>
          </p:nvSpPr>
          <p:spPr bwMode="gray">
            <a:xfrm>
              <a:off x="4262" y="1850"/>
              <a:ext cx="1034" cy="1006"/>
            </a:xfrm>
            <a:prstGeom prst="ellipse">
              <a:avLst/>
            </a:prstGeom>
            <a:gradFill rotWithShape="1">
              <a:gsLst>
                <a:gs pos="0">
                  <a:srgbClr val="FFFFFF"/>
                </a:gs>
                <a:gs pos="100000">
                  <a:srgbClr val="D6E1E2">
                    <a:alpha val="37999"/>
                  </a:srgbClr>
                </a:gs>
              </a:gsLst>
              <a:lin ang="5400000" scaled="1"/>
            </a:gradFill>
            <a:ln w="9525" algn="ctr">
              <a:noFill/>
              <a:round/>
            </a:ln>
          </p:spPr>
          <p:txBody>
            <a:bodyPr vert="eaVert"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a typeface="宋体" panose="02010600030101010101" pitchFamily="2" charset="-122"/>
                <a:cs typeface="微软雅黑" panose="020B0503020204020204" charset="-122"/>
              </a:endParaRPr>
            </a:p>
          </p:txBody>
        </p:sp>
      </p:grpSp>
      <p:sp>
        <p:nvSpPr>
          <p:cNvPr id="76" name="Text Box 20"/>
          <p:cNvSpPr txBox="1">
            <a:spLocks noChangeArrowheads="1"/>
          </p:cNvSpPr>
          <p:nvPr/>
        </p:nvSpPr>
        <p:spPr bwMode="gray">
          <a:xfrm>
            <a:off x="5651500" y="3564890"/>
            <a:ext cx="962025" cy="645160"/>
          </a:xfrm>
          <a:prstGeom prst="rect">
            <a:avLst/>
          </a:prstGeom>
          <a:noFill/>
          <a:ln w="9525" algn="ctr">
            <a:noFill/>
            <a:miter lim="800000"/>
          </a:ln>
        </p:spPr>
        <p:txBody>
          <a:bodyPr>
            <a:spAutoFit/>
          </a:bodyPr>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charset="-122"/>
                <a:cs typeface="微软雅黑" panose="020B0503020204020204" charset="-122"/>
              </a:rPr>
              <a:t>超级</a:t>
            </a:r>
            <a:endParaRPr kumimoji="0" lang="en-US" altLang="zh-CN" b="1" i="0" u="none" strike="noStrike" kern="0" cap="none" spc="0" normalizeH="0" baseline="0" noProof="0" dirty="0">
              <a:ln>
                <a:noFill/>
              </a:ln>
              <a:solidFill>
                <a:srgbClr val="000000"/>
              </a:solidFill>
              <a:effectLst/>
              <a:uLnTx/>
              <a:uFillTx/>
              <a:latin typeface="微软雅黑" panose="020B0503020204020204" charset="-122"/>
              <a:cs typeface="微软雅黑" panose="020B0503020204020204" charset="-122"/>
            </a:endParaRPr>
          </a:p>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srgbClr val="000000"/>
                </a:solidFill>
                <a:effectLst/>
                <a:uLnTx/>
                <a:uFillTx/>
                <a:latin typeface="微软雅黑" panose="020B0503020204020204" charset="-122"/>
                <a:cs typeface="微软雅黑" panose="020B0503020204020204" charset="-122"/>
              </a:rPr>
              <a:t>电容器</a:t>
            </a:r>
            <a:endParaRPr kumimoji="0" lang="en-US" altLang="zh-CN" b="1" i="0" u="none" strike="noStrike" kern="0" cap="none" spc="0" normalizeH="0" baseline="0" noProof="0" dirty="0">
              <a:ln>
                <a:noFill/>
              </a:ln>
              <a:solidFill>
                <a:srgbClr val="000000"/>
              </a:solidFill>
              <a:effectLst/>
              <a:uLnTx/>
              <a:uFillTx/>
              <a:latin typeface="微软雅黑" panose="020B0503020204020204" charset="-122"/>
              <a:cs typeface="微软雅黑" panose="020B0503020204020204" charset="-122"/>
            </a:endParaRPr>
          </a:p>
        </p:txBody>
      </p:sp>
      <p:pic>
        <p:nvPicPr>
          <p:cNvPr id="99" name="图片 16" descr="smart_meter.png"/>
          <p:cNvPicPr/>
          <p:nvPr/>
        </p:nvPicPr>
        <p:blipFill>
          <a:blip r:embed="rId10" cstate="screen"/>
          <a:srcRect/>
          <a:stretch>
            <a:fillRect/>
          </a:stretch>
        </p:blipFill>
        <p:spPr bwMode="auto">
          <a:xfrm>
            <a:off x="7151370" y="1308100"/>
            <a:ext cx="1336675" cy="890905"/>
          </a:xfrm>
          <a:prstGeom prst="rect">
            <a:avLst/>
          </a:prstGeom>
          <a:ln>
            <a:noFill/>
          </a:ln>
          <a:effectLst>
            <a:outerShdw blurRad="1524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图片 99" descr="woherkommtwind1.jpg"/>
          <p:cNvPicPr/>
          <p:nvPr/>
        </p:nvPicPr>
        <p:blipFill>
          <a:blip r:embed="rId11" cstate="screen"/>
          <a:srcRect/>
          <a:stretch>
            <a:fillRect/>
          </a:stretch>
        </p:blipFill>
        <p:spPr>
          <a:xfrm>
            <a:off x="8796655" y="2210435"/>
            <a:ext cx="1336675" cy="890905"/>
          </a:xfrm>
          <a:prstGeom prst="rect">
            <a:avLst/>
          </a:prstGeom>
          <a:ln>
            <a:noFill/>
          </a:ln>
          <a:effectLst>
            <a:outerShdw blurRad="152400" dist="114300" dir="2700000" algn="tl" rotWithShape="0">
              <a:prstClr val="black">
                <a:alpha val="40000"/>
              </a:prstClr>
            </a:outerShdw>
          </a:effectLst>
        </p:spPr>
      </p:pic>
      <p:pic>
        <p:nvPicPr>
          <p:cNvPr id="101" name="图片 27" descr="8548338_095858536131_2.jpg"/>
          <p:cNvPicPr/>
          <p:nvPr/>
        </p:nvPicPr>
        <p:blipFill>
          <a:blip r:embed="rId12" cstate="screen"/>
          <a:srcRect/>
          <a:stretch>
            <a:fillRect/>
          </a:stretch>
        </p:blipFill>
        <p:spPr bwMode="auto">
          <a:xfrm>
            <a:off x="8806815" y="4663440"/>
            <a:ext cx="1336675" cy="890905"/>
          </a:xfrm>
          <a:prstGeom prst="rect">
            <a:avLst/>
          </a:prstGeom>
          <a:ln>
            <a:noFill/>
          </a:ln>
          <a:effectLst>
            <a:outerShdw blurRad="152400" dist="114300" dir="2700000" algn="tl" rotWithShape="0">
              <a:prstClr val="black">
                <a:alpha val="40000"/>
              </a:prstClr>
            </a:outerShdw>
          </a:effectLst>
        </p:spPr>
      </p:pic>
      <p:pic>
        <p:nvPicPr>
          <p:cNvPr id="9" name="图片 8"/>
          <p:cNvPicPr/>
          <p:nvPr/>
        </p:nvPicPr>
        <p:blipFill>
          <a:blip r:embed="rId13"/>
          <a:stretch>
            <a:fillRect/>
          </a:stretch>
        </p:blipFill>
        <p:spPr>
          <a:xfrm>
            <a:off x="3700145" y="5600065"/>
            <a:ext cx="1336675" cy="890905"/>
          </a:xfrm>
          <a:prstGeom prst="rect">
            <a:avLst/>
          </a:prstGeom>
          <a:effectLst>
            <a:outerShdw blurRad="152400" dist="114300" dir="2700000" algn="tl" rotWithShape="0">
              <a:prstClr val="black">
                <a:alpha val="40000"/>
              </a:prstClr>
            </a:outerShdw>
          </a:effectLst>
        </p:spPr>
      </p:pic>
      <p:pic>
        <p:nvPicPr>
          <p:cNvPr id="102" name="图片 101"/>
          <p:cNvPicPr/>
          <p:nvPr/>
        </p:nvPicPr>
        <p:blipFill>
          <a:blip r:embed="rId14" cstate="screen"/>
          <a:stretch>
            <a:fillRect/>
          </a:stretch>
        </p:blipFill>
        <p:spPr>
          <a:xfrm>
            <a:off x="2104390" y="2178050"/>
            <a:ext cx="1336675" cy="890905"/>
          </a:xfrm>
          <a:prstGeom prst="rect">
            <a:avLst/>
          </a:prstGeom>
          <a:effectLst>
            <a:outerShdw blurRad="152400" dist="114300" dir="2700000" algn="tl" rotWithShape="0">
              <a:prstClr val="black">
                <a:alpha val="40000"/>
              </a:prstClr>
            </a:outerShdw>
          </a:effectLst>
        </p:spPr>
      </p:pic>
      <p:pic>
        <p:nvPicPr>
          <p:cNvPr id="103" name="图片 102"/>
          <p:cNvPicPr/>
          <p:nvPr/>
        </p:nvPicPr>
        <p:blipFill>
          <a:blip r:embed="rId15" cstate="screen"/>
          <a:stretch>
            <a:fillRect/>
          </a:stretch>
        </p:blipFill>
        <p:spPr>
          <a:xfrm>
            <a:off x="9326245" y="3423285"/>
            <a:ext cx="1336675" cy="890905"/>
          </a:xfrm>
          <a:prstGeom prst="rect">
            <a:avLst/>
          </a:prstGeom>
          <a:effectLst>
            <a:outerShdw blurRad="152400" dist="114300" dir="2700000" algn="tl" rotWithShape="0">
              <a:prstClr val="black">
                <a:alpha val="40000"/>
              </a:prstClr>
            </a:outerShdw>
          </a:effectLst>
        </p:spPr>
      </p:pic>
      <p:pic>
        <p:nvPicPr>
          <p:cNvPr id="5" name="图片 4" descr="凯美x2b"/>
          <p:cNvPicPr>
            <a:picLocks noChangeAspect="1"/>
          </p:cNvPicPr>
          <p:nvPr userDrawn="1"/>
        </p:nvPicPr>
        <p:blipFill>
          <a:blip r:embed="rId16"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17"/>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4225290" cy="429895"/>
          </a:xfrm>
          <a:prstGeom prst="rect">
            <a:avLst/>
          </a:prstGeom>
          <a:noFill/>
        </p:spPr>
        <p:txBody>
          <a:bodyPr wrap="square" rtlCol="0">
            <a:spAutoFit/>
          </a:bodyPr>
          <a:p>
            <a:r>
              <a:rPr lang="zh-CN" altLang="en-US" sz="2200" b="1" dirty="0">
                <a:solidFill>
                  <a:srgbClr val="0070C0"/>
                </a:solidFill>
                <a:latin typeface="微软雅黑" panose="020B0503020204020204" charset="-122"/>
                <a:ea typeface="微软雅黑" panose="020B0503020204020204" charset="-122"/>
                <a:sym typeface="+mn-ea"/>
              </a:rPr>
              <a:t>组织结构</a:t>
            </a:r>
            <a:endPar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1" name="组合 40"/>
          <p:cNvGrpSpPr/>
          <p:nvPr/>
        </p:nvGrpSpPr>
        <p:grpSpPr>
          <a:xfrm>
            <a:off x="937260" y="1243965"/>
            <a:ext cx="10561320" cy="3716020"/>
            <a:chOff x="480" y="1354"/>
            <a:chExt cx="13256" cy="4664"/>
          </a:xfrm>
        </p:grpSpPr>
        <p:sp>
          <p:nvSpPr>
            <p:cNvPr id="44" name="Rectangle 18"/>
            <p:cNvSpPr/>
            <p:nvPr>
              <p:custDataLst>
                <p:tags r:id="rId1"/>
              </p:custDataLst>
            </p:nvPr>
          </p:nvSpPr>
          <p:spPr>
            <a:xfrm flipV="1">
              <a:off x="6923" y="1372"/>
              <a:ext cx="555" cy="54"/>
            </a:xfrm>
            <a:prstGeom prst="rect">
              <a:avLst/>
            </a:prstGeom>
            <a:solidFill>
              <a:schemeClr val="lt1"/>
            </a:solidFill>
            <a:ln w="19050">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grpSp>
          <p:nvGrpSpPr>
            <p:cNvPr id="45" name="组合 44"/>
            <p:cNvGrpSpPr>
              <a:grpSpLocks noChangeAspect="1"/>
            </p:cNvGrpSpPr>
            <p:nvPr/>
          </p:nvGrpSpPr>
          <p:grpSpPr>
            <a:xfrm>
              <a:off x="8750" y="2949"/>
              <a:ext cx="1633" cy="603"/>
              <a:chOff x="6844665" y="2112645"/>
              <a:chExt cx="1434465" cy="382905"/>
            </a:xfrm>
            <a:solidFill>
              <a:srgbClr val="2796D4"/>
            </a:solidFill>
          </p:grpSpPr>
          <p:sp>
            <p:nvSpPr>
              <p:cNvPr id="46" name="矩形 45"/>
              <p:cNvSpPr/>
              <p:nvPr>
                <p:custDataLst>
                  <p:tags r:id="rId2"/>
                </p:custDataLst>
              </p:nvPr>
            </p:nvSpPr>
            <p:spPr>
              <a:xfrm flipV="1">
                <a:off x="6844665" y="2112645"/>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lt1"/>
                  </a:solidFill>
                  <a:latin typeface="微软雅黑" panose="020B0503020204020204" charset="-122"/>
                  <a:ea typeface="微软雅黑" panose="020B0503020204020204" charset="-122"/>
                </a:endParaRPr>
              </a:p>
            </p:txBody>
          </p:sp>
          <p:sp>
            <p:nvSpPr>
              <p:cNvPr id="53" name="文本框 52"/>
              <p:cNvSpPr txBox="1"/>
              <p:nvPr>
                <p:custDataLst>
                  <p:tags r:id="rId3"/>
                </p:custDataLst>
              </p:nvPr>
            </p:nvSpPr>
            <p:spPr>
              <a:xfrm>
                <a:off x="6847205" y="211709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400" b="1" spc="150">
                    <a:solidFill>
                      <a:schemeClr val="lt1"/>
                    </a:solidFill>
                    <a:latin typeface="微软雅黑" panose="020B0503020204020204" charset="-122"/>
                    <a:cs typeface="+mn-ea"/>
                  </a:rPr>
                  <a:t>总经理助理</a:t>
                </a:r>
                <a:endParaRPr lang="zh-CN" altLang="en-US" sz="1400" b="1" spc="150">
                  <a:solidFill>
                    <a:schemeClr val="lt1"/>
                  </a:solidFill>
                  <a:latin typeface="微软雅黑" panose="020B0503020204020204" charset="-122"/>
                  <a:cs typeface="+mn-ea"/>
                </a:endParaRPr>
              </a:p>
            </p:txBody>
          </p:sp>
        </p:grpSp>
        <p:grpSp>
          <p:nvGrpSpPr>
            <p:cNvPr id="54" name="组合 53"/>
            <p:cNvGrpSpPr>
              <a:grpSpLocks noChangeAspect="1"/>
            </p:cNvGrpSpPr>
            <p:nvPr/>
          </p:nvGrpSpPr>
          <p:grpSpPr>
            <a:xfrm>
              <a:off x="7092" y="2952"/>
              <a:ext cx="1436" cy="604"/>
              <a:chOff x="5212080" y="2112010"/>
              <a:chExt cx="1431925" cy="383540"/>
            </a:xfrm>
            <a:solidFill>
              <a:srgbClr val="2796D4"/>
            </a:solidFill>
          </p:grpSpPr>
          <p:sp>
            <p:nvSpPr>
              <p:cNvPr id="55" name="矩形 54"/>
              <p:cNvSpPr/>
              <p:nvPr>
                <p:custDataLst>
                  <p:tags r:id="rId4"/>
                </p:custDataLst>
              </p:nvPr>
            </p:nvSpPr>
            <p:spPr>
              <a:xfrm flipV="1">
                <a:off x="5212080" y="211201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lt1"/>
                  </a:solidFill>
                  <a:latin typeface="微软雅黑" panose="020B0503020204020204" charset="-122"/>
                  <a:ea typeface="微软雅黑" panose="020B0503020204020204" charset="-122"/>
                </a:endParaRPr>
              </a:p>
            </p:txBody>
          </p:sp>
          <p:sp>
            <p:nvSpPr>
              <p:cNvPr id="59" name="文本框 58"/>
              <p:cNvSpPr txBox="1"/>
              <p:nvPr>
                <p:custDataLst>
                  <p:tags r:id="rId5"/>
                </p:custDataLst>
              </p:nvPr>
            </p:nvSpPr>
            <p:spPr>
              <a:xfrm>
                <a:off x="5212080" y="211709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400" b="1" spc="150">
                    <a:solidFill>
                      <a:schemeClr val="lt1"/>
                    </a:solidFill>
                    <a:latin typeface="微软雅黑" panose="020B0503020204020204" charset="-122"/>
                    <a:cs typeface="+mn-ea"/>
                  </a:rPr>
                  <a:t>副总经理</a:t>
                </a:r>
                <a:endParaRPr lang="zh-CN" altLang="en-US" sz="1400" b="1" spc="150">
                  <a:solidFill>
                    <a:schemeClr val="lt1"/>
                  </a:solidFill>
                  <a:latin typeface="微软雅黑" panose="020B0503020204020204" charset="-122"/>
                  <a:cs typeface="+mn-ea"/>
                </a:endParaRPr>
              </a:p>
            </p:txBody>
          </p:sp>
        </p:grpSp>
        <p:grpSp>
          <p:nvGrpSpPr>
            <p:cNvPr id="73" name="组合 72"/>
            <p:cNvGrpSpPr>
              <a:grpSpLocks noChangeAspect="1"/>
            </p:cNvGrpSpPr>
            <p:nvPr/>
          </p:nvGrpSpPr>
          <p:grpSpPr>
            <a:xfrm>
              <a:off x="4712" y="2949"/>
              <a:ext cx="1440" cy="604"/>
              <a:chOff x="3554095" y="2112010"/>
              <a:chExt cx="1435100" cy="383540"/>
            </a:xfrm>
            <a:solidFill>
              <a:srgbClr val="2796D4"/>
            </a:solidFill>
          </p:grpSpPr>
          <p:sp>
            <p:nvSpPr>
              <p:cNvPr id="82" name="矩形 81"/>
              <p:cNvSpPr/>
              <p:nvPr>
                <p:custDataLst>
                  <p:tags r:id="rId6"/>
                </p:custDataLst>
              </p:nvPr>
            </p:nvSpPr>
            <p:spPr>
              <a:xfrm flipV="1">
                <a:off x="3554095" y="211201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lt1"/>
                  </a:solidFill>
                  <a:latin typeface="微软雅黑" panose="020B0503020204020204" charset="-122"/>
                  <a:ea typeface="微软雅黑" panose="020B0503020204020204" charset="-122"/>
                </a:endParaRPr>
              </a:p>
            </p:txBody>
          </p:sp>
          <p:sp>
            <p:nvSpPr>
              <p:cNvPr id="86" name="文本框 85"/>
              <p:cNvSpPr txBox="1"/>
              <p:nvPr>
                <p:custDataLst>
                  <p:tags r:id="rId7"/>
                </p:custDataLst>
              </p:nvPr>
            </p:nvSpPr>
            <p:spPr>
              <a:xfrm>
                <a:off x="3557270" y="211709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400" b="1" spc="150">
                    <a:solidFill>
                      <a:schemeClr val="lt1"/>
                    </a:solidFill>
                    <a:latin typeface="微软雅黑" panose="020B0503020204020204" charset="-122"/>
                    <a:cs typeface="+mn-ea"/>
                  </a:rPr>
                  <a:t>技术总监</a:t>
                </a:r>
                <a:endParaRPr lang="zh-CN" altLang="en-US" sz="1400" b="1" spc="150">
                  <a:solidFill>
                    <a:schemeClr val="lt1"/>
                  </a:solidFill>
                  <a:latin typeface="微软雅黑" panose="020B0503020204020204" charset="-122"/>
                  <a:cs typeface="+mn-ea"/>
                </a:endParaRPr>
              </a:p>
            </p:txBody>
          </p:sp>
        </p:grpSp>
        <p:grpSp>
          <p:nvGrpSpPr>
            <p:cNvPr id="98" name="组合 97"/>
            <p:cNvGrpSpPr>
              <a:grpSpLocks noChangeAspect="1"/>
            </p:cNvGrpSpPr>
            <p:nvPr/>
          </p:nvGrpSpPr>
          <p:grpSpPr>
            <a:xfrm>
              <a:off x="2165" y="2949"/>
              <a:ext cx="1438" cy="604"/>
              <a:chOff x="1931035" y="2112010"/>
              <a:chExt cx="1433195" cy="383540"/>
            </a:xfrm>
            <a:solidFill>
              <a:srgbClr val="2796D4"/>
            </a:solidFill>
          </p:grpSpPr>
          <p:sp>
            <p:nvSpPr>
              <p:cNvPr id="100" name="矩形 99"/>
              <p:cNvSpPr/>
              <p:nvPr>
                <p:custDataLst>
                  <p:tags r:id="rId8"/>
                </p:custDataLst>
              </p:nvPr>
            </p:nvSpPr>
            <p:spPr>
              <a:xfrm flipV="1">
                <a:off x="1931035" y="211201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lt1"/>
                  </a:solidFill>
                  <a:latin typeface="微软雅黑" panose="020B0503020204020204" charset="-122"/>
                  <a:ea typeface="微软雅黑" panose="020B0503020204020204" charset="-122"/>
                </a:endParaRPr>
              </a:p>
            </p:txBody>
          </p:sp>
          <p:sp>
            <p:nvSpPr>
              <p:cNvPr id="101" name="文本框 100"/>
              <p:cNvSpPr txBox="1"/>
              <p:nvPr>
                <p:custDataLst>
                  <p:tags r:id="rId9"/>
                </p:custDataLst>
              </p:nvPr>
            </p:nvSpPr>
            <p:spPr>
              <a:xfrm>
                <a:off x="1932305" y="211709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400" b="1" spc="150">
                    <a:solidFill>
                      <a:schemeClr val="lt1"/>
                    </a:solidFill>
                    <a:latin typeface="微软雅黑" panose="020B0503020204020204" charset="-122"/>
                    <a:cs typeface="+mn-ea"/>
                  </a:rPr>
                  <a:t>总工程师</a:t>
                </a:r>
                <a:endParaRPr lang="zh-CN" altLang="en-US" sz="1400" b="1" spc="150">
                  <a:solidFill>
                    <a:schemeClr val="lt1"/>
                  </a:solidFill>
                  <a:latin typeface="微软雅黑" panose="020B0503020204020204" charset="-122"/>
                  <a:cs typeface="+mn-ea"/>
                </a:endParaRPr>
              </a:p>
            </p:txBody>
          </p:sp>
        </p:grpSp>
        <p:grpSp>
          <p:nvGrpSpPr>
            <p:cNvPr id="103" name="组合 102"/>
            <p:cNvGrpSpPr>
              <a:grpSpLocks noChangeAspect="1"/>
            </p:cNvGrpSpPr>
            <p:nvPr/>
          </p:nvGrpSpPr>
          <p:grpSpPr>
            <a:xfrm>
              <a:off x="480" y="2949"/>
              <a:ext cx="1436" cy="596"/>
              <a:chOff x="304800" y="2117090"/>
              <a:chExt cx="1431925" cy="378460"/>
            </a:xfrm>
            <a:solidFill>
              <a:srgbClr val="2796D4"/>
            </a:solidFill>
          </p:grpSpPr>
          <p:sp>
            <p:nvSpPr>
              <p:cNvPr id="104" name="矩形 103"/>
              <p:cNvSpPr/>
              <p:nvPr>
                <p:custDataLst>
                  <p:tags r:id="rId10"/>
                </p:custDataLst>
              </p:nvPr>
            </p:nvSpPr>
            <p:spPr>
              <a:xfrm flipV="1">
                <a:off x="304800" y="211709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lt1"/>
                  </a:solidFill>
                  <a:latin typeface="微软雅黑" panose="020B0503020204020204" charset="-122"/>
                  <a:ea typeface="微软雅黑" panose="020B0503020204020204" charset="-122"/>
                </a:endParaRPr>
              </a:p>
            </p:txBody>
          </p:sp>
          <p:sp>
            <p:nvSpPr>
              <p:cNvPr id="106" name="文本框 105"/>
              <p:cNvSpPr txBox="1"/>
              <p:nvPr>
                <p:custDataLst>
                  <p:tags r:id="rId11"/>
                </p:custDataLst>
              </p:nvPr>
            </p:nvSpPr>
            <p:spPr>
              <a:xfrm>
                <a:off x="304800" y="2117090"/>
                <a:ext cx="143192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400" b="1" spc="150">
                    <a:solidFill>
                      <a:schemeClr val="lt1"/>
                    </a:solidFill>
                    <a:latin typeface="微软雅黑" panose="020B0503020204020204" charset="-122"/>
                    <a:cs typeface="+mn-ea"/>
                  </a:rPr>
                  <a:t>销售总监</a:t>
                </a:r>
                <a:endParaRPr lang="zh-CN" altLang="en-US" sz="1400" b="1" spc="150">
                  <a:solidFill>
                    <a:schemeClr val="lt1"/>
                  </a:solidFill>
                  <a:latin typeface="微软雅黑" panose="020B0503020204020204" charset="-122"/>
                  <a:cs typeface="+mn-ea"/>
                </a:endParaRPr>
              </a:p>
            </p:txBody>
          </p:sp>
        </p:grpSp>
        <p:grpSp>
          <p:nvGrpSpPr>
            <p:cNvPr id="108" name="组合 107"/>
            <p:cNvGrpSpPr/>
            <p:nvPr/>
          </p:nvGrpSpPr>
          <p:grpSpPr>
            <a:xfrm>
              <a:off x="942" y="3956"/>
              <a:ext cx="510" cy="2041"/>
              <a:chOff x="71755" y="3175635"/>
              <a:chExt cx="831215" cy="312420"/>
            </a:xfrm>
            <a:solidFill>
              <a:srgbClr val="BFBFBF"/>
            </a:solidFill>
          </p:grpSpPr>
          <p:sp>
            <p:nvSpPr>
              <p:cNvPr id="110" name="矩形 109"/>
              <p:cNvSpPr/>
              <p:nvPr>
                <p:custDataLst>
                  <p:tags r:id="rId12"/>
                </p:custDataLst>
              </p:nvPr>
            </p:nvSpPr>
            <p:spPr>
              <a:xfrm flipV="1">
                <a:off x="71755" y="3175635"/>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11" name="文本框 110"/>
              <p:cNvSpPr txBox="1"/>
              <p:nvPr>
                <p:custDataLst>
                  <p:tags r:id="rId13"/>
                </p:custDataLst>
              </p:nvPr>
            </p:nvSpPr>
            <p:spPr>
              <a:xfrm>
                <a:off x="71755" y="3181350"/>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销售部</a:t>
                </a:r>
                <a:endParaRPr lang="zh-CN" altLang="en-US" sz="1200" spc="150" dirty="0">
                  <a:solidFill>
                    <a:schemeClr val="bg2">
                      <a:lumMod val="10000"/>
                    </a:schemeClr>
                  </a:solidFill>
                  <a:latin typeface="微软雅黑" panose="020B0503020204020204" charset="-122"/>
                  <a:cs typeface="+mn-ea"/>
                </a:endParaRPr>
              </a:p>
            </p:txBody>
          </p:sp>
        </p:grpSp>
        <p:grpSp>
          <p:nvGrpSpPr>
            <p:cNvPr id="113" name="组合 112"/>
            <p:cNvGrpSpPr/>
            <p:nvPr/>
          </p:nvGrpSpPr>
          <p:grpSpPr>
            <a:xfrm>
              <a:off x="11515" y="3978"/>
              <a:ext cx="510" cy="2041"/>
              <a:chOff x="1099820" y="3181350"/>
              <a:chExt cx="832485" cy="313690"/>
            </a:xfrm>
            <a:solidFill>
              <a:srgbClr val="BFBFBF"/>
            </a:solidFill>
          </p:grpSpPr>
          <p:sp>
            <p:nvSpPr>
              <p:cNvPr id="115" name="矩形 114"/>
              <p:cNvSpPr/>
              <p:nvPr>
                <p:custDataLst>
                  <p:tags r:id="rId14"/>
                </p:custDataLst>
              </p:nvPr>
            </p:nvSpPr>
            <p:spPr>
              <a:xfrm flipV="1">
                <a:off x="1099820" y="3182620"/>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17" name="文本框 116"/>
              <p:cNvSpPr txBox="1"/>
              <p:nvPr>
                <p:custDataLst>
                  <p:tags r:id="rId15"/>
                </p:custDataLst>
              </p:nvPr>
            </p:nvSpPr>
            <p:spPr>
              <a:xfrm>
                <a:off x="1101090" y="3181350"/>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人力资源部</a:t>
                </a:r>
                <a:endParaRPr lang="zh-CN" altLang="en-US" sz="1200" spc="150" dirty="0">
                  <a:solidFill>
                    <a:schemeClr val="bg2">
                      <a:lumMod val="10000"/>
                    </a:schemeClr>
                  </a:solidFill>
                  <a:latin typeface="微软雅黑" panose="020B0503020204020204" charset="-122"/>
                  <a:cs typeface="+mn-ea"/>
                </a:endParaRPr>
              </a:p>
            </p:txBody>
          </p:sp>
        </p:grpSp>
        <p:grpSp>
          <p:nvGrpSpPr>
            <p:cNvPr id="119" name="组合 118"/>
            <p:cNvGrpSpPr/>
            <p:nvPr/>
          </p:nvGrpSpPr>
          <p:grpSpPr>
            <a:xfrm>
              <a:off x="10660" y="3978"/>
              <a:ext cx="510" cy="2041"/>
              <a:chOff x="2094230" y="3181350"/>
              <a:chExt cx="831215" cy="312420"/>
            </a:xfrm>
            <a:solidFill>
              <a:srgbClr val="BFBFBF"/>
            </a:solidFill>
          </p:grpSpPr>
          <p:sp>
            <p:nvSpPr>
              <p:cNvPr id="121" name="矩形 120"/>
              <p:cNvSpPr/>
              <p:nvPr>
                <p:custDataLst>
                  <p:tags r:id="rId16"/>
                </p:custDataLst>
              </p:nvPr>
            </p:nvSpPr>
            <p:spPr>
              <a:xfrm flipV="1">
                <a:off x="2095500" y="3181350"/>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23" name="文本框 122"/>
              <p:cNvSpPr txBox="1"/>
              <p:nvPr>
                <p:custDataLst>
                  <p:tags r:id="rId17"/>
                </p:custDataLst>
              </p:nvPr>
            </p:nvSpPr>
            <p:spPr>
              <a:xfrm>
                <a:off x="2094230" y="3181350"/>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a:solidFill>
                      <a:schemeClr val="bg2">
                        <a:lumMod val="10000"/>
                      </a:schemeClr>
                    </a:solidFill>
                    <a:latin typeface="微软雅黑" panose="020B0503020204020204" charset="-122"/>
                    <a:cs typeface="+mn-ea"/>
                  </a:rPr>
                  <a:t>财务部</a:t>
                </a:r>
                <a:endParaRPr lang="zh-CN" altLang="en-US" sz="1200" spc="150">
                  <a:solidFill>
                    <a:schemeClr val="bg2">
                      <a:lumMod val="10000"/>
                    </a:schemeClr>
                  </a:solidFill>
                  <a:latin typeface="微软雅黑" panose="020B0503020204020204" charset="-122"/>
                  <a:cs typeface="+mn-ea"/>
                </a:endParaRPr>
              </a:p>
            </p:txBody>
          </p:sp>
        </p:grpSp>
        <p:grpSp>
          <p:nvGrpSpPr>
            <p:cNvPr id="125" name="组合 124"/>
            <p:cNvGrpSpPr/>
            <p:nvPr/>
          </p:nvGrpSpPr>
          <p:grpSpPr>
            <a:xfrm>
              <a:off x="12371" y="3978"/>
              <a:ext cx="510" cy="2041"/>
              <a:chOff x="3123565" y="3181350"/>
              <a:chExt cx="831215" cy="312420"/>
            </a:xfrm>
            <a:solidFill>
              <a:srgbClr val="BFBFBF"/>
            </a:solidFill>
          </p:grpSpPr>
          <p:sp>
            <p:nvSpPr>
              <p:cNvPr id="127" name="矩形 126"/>
              <p:cNvSpPr/>
              <p:nvPr>
                <p:custDataLst>
                  <p:tags r:id="rId18"/>
                </p:custDataLst>
              </p:nvPr>
            </p:nvSpPr>
            <p:spPr>
              <a:xfrm flipV="1">
                <a:off x="3123565" y="3181350"/>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29" name="文本框 128"/>
              <p:cNvSpPr txBox="1"/>
              <p:nvPr>
                <p:custDataLst>
                  <p:tags r:id="rId19"/>
                </p:custDataLst>
              </p:nvPr>
            </p:nvSpPr>
            <p:spPr>
              <a:xfrm>
                <a:off x="3123565" y="3181350"/>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a:solidFill>
                      <a:schemeClr val="bg2">
                        <a:lumMod val="10000"/>
                      </a:schemeClr>
                    </a:solidFill>
                    <a:latin typeface="微软雅黑" panose="020B0503020204020204" charset="-122"/>
                    <a:cs typeface="+mn-ea"/>
                  </a:rPr>
                  <a:t>质量部</a:t>
                </a:r>
                <a:endParaRPr lang="zh-CN" altLang="en-US" sz="1200" spc="150">
                  <a:solidFill>
                    <a:schemeClr val="bg2">
                      <a:lumMod val="10000"/>
                    </a:schemeClr>
                  </a:solidFill>
                  <a:latin typeface="微软雅黑" panose="020B0503020204020204" charset="-122"/>
                  <a:cs typeface="+mn-ea"/>
                </a:endParaRPr>
              </a:p>
            </p:txBody>
          </p:sp>
        </p:grpSp>
        <p:grpSp>
          <p:nvGrpSpPr>
            <p:cNvPr id="131" name="组合 130"/>
            <p:cNvGrpSpPr/>
            <p:nvPr/>
          </p:nvGrpSpPr>
          <p:grpSpPr>
            <a:xfrm>
              <a:off x="4717" y="3978"/>
              <a:ext cx="510" cy="2041"/>
              <a:chOff x="6938645" y="3175635"/>
              <a:chExt cx="834390" cy="314960"/>
            </a:xfrm>
            <a:solidFill>
              <a:srgbClr val="BFBFBF"/>
            </a:solidFill>
          </p:grpSpPr>
          <p:sp>
            <p:nvSpPr>
              <p:cNvPr id="133" name="矩形 132"/>
              <p:cNvSpPr/>
              <p:nvPr>
                <p:custDataLst>
                  <p:tags r:id="rId20"/>
                </p:custDataLst>
              </p:nvPr>
            </p:nvSpPr>
            <p:spPr>
              <a:xfrm flipV="1">
                <a:off x="6944360" y="3178175"/>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34" name="文本框 133"/>
              <p:cNvSpPr txBox="1"/>
              <p:nvPr>
                <p:custDataLst>
                  <p:tags r:id="rId21"/>
                </p:custDataLst>
              </p:nvPr>
            </p:nvSpPr>
            <p:spPr>
              <a:xfrm>
                <a:off x="6938645" y="3175635"/>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设计部</a:t>
                </a:r>
                <a:endParaRPr lang="zh-CN" altLang="en-US" sz="1200" spc="150" dirty="0">
                  <a:solidFill>
                    <a:schemeClr val="bg2">
                      <a:lumMod val="10000"/>
                    </a:schemeClr>
                  </a:solidFill>
                  <a:latin typeface="微软雅黑" panose="020B0503020204020204" charset="-122"/>
                  <a:cs typeface="+mn-ea"/>
                </a:endParaRPr>
              </a:p>
            </p:txBody>
          </p:sp>
        </p:grpSp>
        <p:grpSp>
          <p:nvGrpSpPr>
            <p:cNvPr id="136" name="组合 135"/>
            <p:cNvGrpSpPr/>
            <p:nvPr/>
          </p:nvGrpSpPr>
          <p:grpSpPr>
            <a:xfrm>
              <a:off x="5662" y="3978"/>
              <a:ext cx="510" cy="2041"/>
              <a:chOff x="7968615" y="3175635"/>
              <a:chExt cx="831215" cy="313690"/>
            </a:xfrm>
            <a:solidFill>
              <a:srgbClr val="BFBFBF"/>
            </a:solidFill>
          </p:grpSpPr>
          <p:sp>
            <p:nvSpPr>
              <p:cNvPr id="138" name="矩形 137"/>
              <p:cNvSpPr/>
              <p:nvPr>
                <p:custDataLst>
                  <p:tags r:id="rId22"/>
                </p:custDataLst>
              </p:nvPr>
            </p:nvSpPr>
            <p:spPr>
              <a:xfrm flipV="1">
                <a:off x="7969250" y="3176905"/>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40" name="文本框 139"/>
              <p:cNvSpPr txBox="1"/>
              <p:nvPr>
                <p:custDataLst>
                  <p:tags r:id="rId23"/>
                </p:custDataLst>
              </p:nvPr>
            </p:nvSpPr>
            <p:spPr>
              <a:xfrm>
                <a:off x="7968615" y="3175635"/>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终端产品开发部</a:t>
                </a:r>
                <a:endParaRPr lang="zh-CN" altLang="en-US" sz="1200" spc="150" dirty="0">
                  <a:solidFill>
                    <a:schemeClr val="bg2">
                      <a:lumMod val="10000"/>
                    </a:schemeClr>
                  </a:solidFill>
                  <a:latin typeface="微软雅黑" panose="020B0503020204020204" charset="-122"/>
                  <a:cs typeface="+mn-ea"/>
                </a:endParaRPr>
              </a:p>
            </p:txBody>
          </p:sp>
        </p:grpSp>
        <p:grpSp>
          <p:nvGrpSpPr>
            <p:cNvPr id="141" name="组合 140"/>
            <p:cNvGrpSpPr/>
            <p:nvPr/>
          </p:nvGrpSpPr>
          <p:grpSpPr>
            <a:xfrm>
              <a:off x="2108" y="3978"/>
              <a:ext cx="510" cy="2041"/>
              <a:chOff x="4136390" y="3179445"/>
              <a:chExt cx="831850" cy="314325"/>
            </a:xfrm>
            <a:solidFill>
              <a:srgbClr val="BFBFBF"/>
            </a:solidFill>
          </p:grpSpPr>
          <p:sp>
            <p:nvSpPr>
              <p:cNvPr id="142" name="矩形 141"/>
              <p:cNvSpPr/>
              <p:nvPr>
                <p:custDataLst>
                  <p:tags r:id="rId24"/>
                </p:custDataLst>
              </p:nvPr>
            </p:nvSpPr>
            <p:spPr>
              <a:xfrm flipV="1">
                <a:off x="4139565" y="3181350"/>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43" name="文本框 142"/>
              <p:cNvSpPr txBox="1"/>
              <p:nvPr>
                <p:custDataLst>
                  <p:tags r:id="rId25"/>
                </p:custDataLst>
              </p:nvPr>
            </p:nvSpPr>
            <p:spPr>
              <a:xfrm>
                <a:off x="4136390" y="3179445"/>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a:solidFill>
                      <a:schemeClr val="bg2">
                        <a:lumMod val="10000"/>
                      </a:schemeClr>
                    </a:solidFill>
                    <a:latin typeface="微软雅黑" panose="020B0503020204020204" charset="-122"/>
                    <a:cs typeface="+mn-ea"/>
                  </a:rPr>
                  <a:t>研究所</a:t>
                </a:r>
                <a:endParaRPr lang="zh-CN" altLang="en-US" sz="1200" spc="150">
                  <a:solidFill>
                    <a:schemeClr val="bg2">
                      <a:lumMod val="10000"/>
                    </a:schemeClr>
                  </a:solidFill>
                  <a:latin typeface="微软雅黑" panose="020B0503020204020204" charset="-122"/>
                  <a:cs typeface="+mn-ea"/>
                </a:endParaRPr>
              </a:p>
            </p:txBody>
          </p:sp>
        </p:grpSp>
        <p:grpSp>
          <p:nvGrpSpPr>
            <p:cNvPr id="144" name="组合 143"/>
            <p:cNvGrpSpPr/>
            <p:nvPr/>
          </p:nvGrpSpPr>
          <p:grpSpPr>
            <a:xfrm>
              <a:off x="3054" y="3978"/>
              <a:ext cx="510" cy="2041"/>
              <a:chOff x="5039995" y="3179445"/>
              <a:chExt cx="831215" cy="314325"/>
            </a:xfrm>
            <a:solidFill>
              <a:srgbClr val="BFBFBF"/>
            </a:solidFill>
          </p:grpSpPr>
          <p:sp>
            <p:nvSpPr>
              <p:cNvPr id="145" name="矩形 144"/>
              <p:cNvSpPr/>
              <p:nvPr>
                <p:custDataLst>
                  <p:tags r:id="rId26"/>
                </p:custDataLst>
              </p:nvPr>
            </p:nvSpPr>
            <p:spPr>
              <a:xfrm flipV="1">
                <a:off x="5041265" y="3181350"/>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46" name="文本框 145"/>
              <p:cNvSpPr txBox="1"/>
              <p:nvPr>
                <p:custDataLst>
                  <p:tags r:id="rId27"/>
                </p:custDataLst>
              </p:nvPr>
            </p:nvSpPr>
            <p:spPr>
              <a:xfrm>
                <a:off x="5039995" y="3179445"/>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总师办</a:t>
                </a:r>
                <a:endParaRPr lang="zh-CN" altLang="en-US" sz="1200" spc="150" dirty="0">
                  <a:solidFill>
                    <a:schemeClr val="bg2">
                      <a:lumMod val="10000"/>
                    </a:schemeClr>
                  </a:solidFill>
                  <a:latin typeface="微软雅黑" panose="020B0503020204020204" charset="-122"/>
                  <a:cs typeface="+mn-ea"/>
                </a:endParaRPr>
              </a:p>
            </p:txBody>
          </p:sp>
        </p:grpSp>
        <p:grpSp>
          <p:nvGrpSpPr>
            <p:cNvPr id="147" name="组合 146"/>
            <p:cNvGrpSpPr/>
            <p:nvPr/>
          </p:nvGrpSpPr>
          <p:grpSpPr>
            <a:xfrm>
              <a:off x="3771" y="3978"/>
              <a:ext cx="510" cy="2041"/>
              <a:chOff x="5942965" y="3179445"/>
              <a:chExt cx="831215" cy="314325"/>
            </a:xfrm>
            <a:solidFill>
              <a:srgbClr val="BFBFBF"/>
            </a:solidFill>
          </p:grpSpPr>
          <p:sp>
            <p:nvSpPr>
              <p:cNvPr id="148" name="矩形 147"/>
              <p:cNvSpPr/>
              <p:nvPr>
                <p:custDataLst>
                  <p:tags r:id="rId28"/>
                </p:custDataLst>
              </p:nvPr>
            </p:nvSpPr>
            <p:spPr>
              <a:xfrm flipV="1">
                <a:off x="5944870" y="3181350"/>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50" name="文本框 149"/>
              <p:cNvSpPr txBox="1"/>
              <p:nvPr>
                <p:custDataLst>
                  <p:tags r:id="rId29"/>
                </p:custDataLst>
              </p:nvPr>
            </p:nvSpPr>
            <p:spPr>
              <a:xfrm>
                <a:off x="5942965" y="3179445"/>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a:solidFill>
                      <a:schemeClr val="bg2">
                        <a:lumMod val="10000"/>
                      </a:schemeClr>
                    </a:solidFill>
                    <a:latin typeface="微软雅黑" panose="020B0503020204020204" charset="-122"/>
                    <a:cs typeface="+mn-ea"/>
                  </a:rPr>
                  <a:t>工艺部</a:t>
                </a:r>
                <a:endParaRPr lang="zh-CN" altLang="en-US" sz="1200" spc="150">
                  <a:solidFill>
                    <a:schemeClr val="bg2">
                      <a:lumMod val="10000"/>
                    </a:schemeClr>
                  </a:solidFill>
                  <a:latin typeface="微软雅黑" panose="020B0503020204020204" charset="-122"/>
                  <a:cs typeface="+mn-ea"/>
                </a:endParaRPr>
              </a:p>
            </p:txBody>
          </p:sp>
        </p:grpSp>
        <p:grpSp>
          <p:nvGrpSpPr>
            <p:cNvPr id="152" name="组合 151"/>
            <p:cNvGrpSpPr/>
            <p:nvPr/>
          </p:nvGrpSpPr>
          <p:grpSpPr>
            <a:xfrm>
              <a:off x="5444" y="1354"/>
              <a:ext cx="2605" cy="601"/>
              <a:chOff x="3463290" y="1215390"/>
              <a:chExt cx="1654175" cy="381635"/>
            </a:xfrm>
            <a:solidFill>
              <a:srgbClr val="152A8C"/>
            </a:solidFill>
          </p:grpSpPr>
          <p:sp>
            <p:nvSpPr>
              <p:cNvPr id="153" name="矩形 152"/>
              <p:cNvSpPr/>
              <p:nvPr>
                <p:custDataLst>
                  <p:tags r:id="rId30"/>
                </p:custDataLst>
              </p:nvPr>
            </p:nvSpPr>
            <p:spPr>
              <a:xfrm flipV="1">
                <a:off x="3463290" y="1215390"/>
                <a:ext cx="165036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lt1"/>
                  </a:solidFill>
                  <a:latin typeface="微软雅黑" panose="020B0503020204020204" charset="-122"/>
                  <a:ea typeface="微软雅黑" panose="020B0503020204020204" charset="-122"/>
                </a:endParaRPr>
              </a:p>
            </p:txBody>
          </p:sp>
          <p:sp>
            <p:nvSpPr>
              <p:cNvPr id="154" name="文本框 153"/>
              <p:cNvSpPr txBox="1"/>
              <p:nvPr>
                <p:custDataLst>
                  <p:tags r:id="rId31"/>
                </p:custDataLst>
              </p:nvPr>
            </p:nvSpPr>
            <p:spPr>
              <a:xfrm>
                <a:off x="3467100" y="1218565"/>
                <a:ext cx="1650365" cy="37846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rtlCol="0" anchor="ctr">
                <a:normAutofit/>
              </a:bodyPr>
              <a:lstStyle>
                <a:defPPr>
                  <a:defRPr lang="zh-CN"/>
                </a:defPPr>
                <a:lvl1pPr algn="ctr">
                  <a:defRPr>
                    <a:solidFill>
                      <a:srgbClr val="FDEC44"/>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b="1" spc="150" dirty="0">
                    <a:solidFill>
                      <a:schemeClr val="lt1"/>
                    </a:solidFill>
                    <a:latin typeface="微软雅黑" panose="020B0503020204020204" charset="-122"/>
                    <a:ea typeface="微软雅黑" panose="020B0503020204020204" charset="-122"/>
                  </a:rPr>
                  <a:t>总经理</a:t>
                </a:r>
                <a:endParaRPr lang="zh-CN" altLang="en-US" b="1" spc="150" dirty="0">
                  <a:solidFill>
                    <a:schemeClr val="lt1"/>
                  </a:solidFill>
                  <a:latin typeface="微软雅黑" panose="020B0503020204020204" charset="-122"/>
                  <a:ea typeface="微软雅黑" panose="020B0503020204020204" charset="-122"/>
                </a:endParaRPr>
              </a:p>
            </p:txBody>
          </p:sp>
        </p:grpSp>
        <p:sp>
          <p:nvSpPr>
            <p:cNvPr id="155" name="文本框 154"/>
            <p:cNvSpPr txBox="1"/>
            <p:nvPr>
              <p:custDataLst>
                <p:tags r:id="rId32"/>
              </p:custDataLst>
            </p:nvPr>
          </p:nvSpPr>
          <p:spPr>
            <a:xfrm>
              <a:off x="8761" y="1956"/>
              <a:ext cx="1619" cy="596"/>
            </a:xfrm>
            <a:prstGeom prst="rect">
              <a:avLst/>
            </a:prstGeom>
            <a:solidFill>
              <a:srgbClr val="2796D4"/>
            </a:solidFill>
            <a:ln>
              <a:noFill/>
            </a:ln>
          </p:spPr>
          <p:style>
            <a:lnRef idx="2">
              <a:srgbClr val="FDEC44">
                <a:shade val="50000"/>
              </a:srgbClr>
            </a:lnRef>
            <a:fillRef idx="1">
              <a:srgbClr val="FDEC44"/>
            </a:fillRef>
            <a:effectRef idx="0">
              <a:srgbClr val="FDEC44"/>
            </a:effectRef>
            <a:fontRef idx="minor">
              <a:srgbClr val="FFFFFF"/>
            </a:fontRef>
          </p:style>
          <p:txBody>
            <a:bodyPr wrap="square" rtlCol="0" anchor="ctr">
              <a:noAutofit/>
            </a:bodyPr>
            <a:lstStyle>
              <a:defPPr>
                <a:defRPr lang="zh-CN"/>
              </a:defPPr>
              <a:lvl1pPr algn="ctr">
                <a:defRPr>
                  <a:solidFill>
                    <a:srgbClr val="FDEC44"/>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400" b="1" spc="150" dirty="0">
                  <a:solidFill>
                    <a:schemeClr val="lt1"/>
                  </a:solidFill>
                  <a:latin typeface="微软雅黑" panose="020B0503020204020204" charset="-122"/>
                  <a:ea typeface="微软雅黑" panose="020B0503020204020204" charset="-122"/>
                </a:rPr>
                <a:t>管理者代表</a:t>
              </a:r>
              <a:endParaRPr lang="zh-CN" altLang="en-US" sz="1400" b="1" spc="150" dirty="0">
                <a:solidFill>
                  <a:schemeClr val="lt1"/>
                </a:solidFill>
                <a:latin typeface="微软雅黑" panose="020B0503020204020204" charset="-122"/>
                <a:ea typeface="微软雅黑" panose="020B0503020204020204" charset="-122"/>
              </a:endParaRPr>
            </a:p>
          </p:txBody>
        </p:sp>
        <p:grpSp>
          <p:nvGrpSpPr>
            <p:cNvPr id="156" name="组合 155"/>
            <p:cNvGrpSpPr/>
            <p:nvPr/>
          </p:nvGrpSpPr>
          <p:grpSpPr>
            <a:xfrm>
              <a:off x="6608" y="3978"/>
              <a:ext cx="510" cy="2041"/>
              <a:chOff x="6622415" y="3502488"/>
              <a:chExt cx="834390" cy="314960"/>
            </a:xfrm>
            <a:solidFill>
              <a:srgbClr val="BFBFBF"/>
            </a:solidFill>
          </p:grpSpPr>
          <p:sp>
            <p:nvSpPr>
              <p:cNvPr id="157" name="矩形 156"/>
              <p:cNvSpPr/>
              <p:nvPr>
                <p:custDataLst>
                  <p:tags r:id="rId33"/>
                </p:custDataLst>
              </p:nvPr>
            </p:nvSpPr>
            <p:spPr>
              <a:xfrm flipV="1">
                <a:off x="6628130" y="3505028"/>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58" name="文本框 157"/>
              <p:cNvSpPr txBox="1"/>
              <p:nvPr>
                <p:custDataLst>
                  <p:tags r:id="rId34"/>
                </p:custDataLst>
              </p:nvPr>
            </p:nvSpPr>
            <p:spPr>
              <a:xfrm>
                <a:off x="6622415" y="3502488"/>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检测中心</a:t>
                </a:r>
                <a:endParaRPr lang="zh-CN" altLang="en-US" sz="1200" spc="150" dirty="0">
                  <a:solidFill>
                    <a:schemeClr val="bg2">
                      <a:lumMod val="10000"/>
                    </a:schemeClr>
                  </a:solidFill>
                  <a:latin typeface="微软雅黑" panose="020B0503020204020204" charset="-122"/>
                  <a:cs typeface="+mn-ea"/>
                </a:endParaRPr>
              </a:p>
            </p:txBody>
          </p:sp>
        </p:grpSp>
        <p:grpSp>
          <p:nvGrpSpPr>
            <p:cNvPr id="159" name="组合 158"/>
            <p:cNvGrpSpPr/>
            <p:nvPr/>
          </p:nvGrpSpPr>
          <p:grpSpPr>
            <a:xfrm>
              <a:off x="7553" y="3978"/>
              <a:ext cx="510" cy="2041"/>
              <a:chOff x="5074920" y="3610340"/>
              <a:chExt cx="834390" cy="314960"/>
            </a:xfrm>
            <a:solidFill>
              <a:srgbClr val="BFBFBF"/>
            </a:solidFill>
          </p:grpSpPr>
          <p:sp>
            <p:nvSpPr>
              <p:cNvPr id="160" name="矩形 159"/>
              <p:cNvSpPr/>
              <p:nvPr>
                <p:custDataLst>
                  <p:tags r:id="rId35"/>
                </p:custDataLst>
              </p:nvPr>
            </p:nvSpPr>
            <p:spPr>
              <a:xfrm flipV="1">
                <a:off x="5080635" y="3612880"/>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61" name="文本框 160"/>
              <p:cNvSpPr txBox="1"/>
              <p:nvPr>
                <p:custDataLst>
                  <p:tags r:id="rId36"/>
                </p:custDataLst>
              </p:nvPr>
            </p:nvSpPr>
            <p:spPr>
              <a:xfrm>
                <a:off x="5074920" y="3610340"/>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装备部</a:t>
                </a:r>
                <a:endParaRPr lang="zh-CN" altLang="en-US" sz="1200" spc="150" dirty="0">
                  <a:solidFill>
                    <a:schemeClr val="bg2">
                      <a:lumMod val="10000"/>
                    </a:schemeClr>
                  </a:solidFill>
                  <a:latin typeface="微软雅黑" panose="020B0503020204020204" charset="-122"/>
                  <a:cs typeface="+mn-ea"/>
                </a:endParaRPr>
              </a:p>
            </p:txBody>
          </p:sp>
        </p:grpSp>
        <p:grpSp>
          <p:nvGrpSpPr>
            <p:cNvPr id="162" name="组合 161"/>
            <p:cNvGrpSpPr/>
            <p:nvPr/>
          </p:nvGrpSpPr>
          <p:grpSpPr>
            <a:xfrm>
              <a:off x="8769" y="3978"/>
              <a:ext cx="510" cy="2041"/>
              <a:chOff x="6774815" y="3654888"/>
              <a:chExt cx="834390" cy="314960"/>
            </a:xfrm>
            <a:solidFill>
              <a:srgbClr val="BFBFBF"/>
            </a:solidFill>
          </p:grpSpPr>
          <p:sp>
            <p:nvSpPr>
              <p:cNvPr id="163" name="矩形 162"/>
              <p:cNvSpPr/>
              <p:nvPr>
                <p:custDataLst>
                  <p:tags r:id="rId37"/>
                </p:custDataLst>
              </p:nvPr>
            </p:nvSpPr>
            <p:spPr>
              <a:xfrm flipV="1">
                <a:off x="6780530" y="3657428"/>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64" name="文本框 163"/>
              <p:cNvSpPr txBox="1"/>
              <p:nvPr>
                <p:custDataLst>
                  <p:tags r:id="rId38"/>
                </p:custDataLst>
              </p:nvPr>
            </p:nvSpPr>
            <p:spPr>
              <a:xfrm>
                <a:off x="6774815" y="3654888"/>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生产制造部</a:t>
                </a:r>
                <a:endParaRPr lang="zh-CN" altLang="en-US" sz="1200" spc="150" dirty="0">
                  <a:solidFill>
                    <a:schemeClr val="bg2">
                      <a:lumMod val="10000"/>
                    </a:schemeClr>
                  </a:solidFill>
                  <a:latin typeface="微软雅黑" panose="020B0503020204020204" charset="-122"/>
                  <a:cs typeface="+mn-ea"/>
                </a:endParaRPr>
              </a:p>
            </p:txBody>
          </p:sp>
        </p:grpSp>
        <p:grpSp>
          <p:nvGrpSpPr>
            <p:cNvPr id="165" name="组合 164"/>
            <p:cNvGrpSpPr/>
            <p:nvPr/>
          </p:nvGrpSpPr>
          <p:grpSpPr>
            <a:xfrm>
              <a:off x="9714" y="3978"/>
              <a:ext cx="510" cy="2041"/>
              <a:chOff x="6927215" y="3807288"/>
              <a:chExt cx="834390" cy="314960"/>
            </a:xfrm>
            <a:solidFill>
              <a:srgbClr val="BFBFBF"/>
            </a:solidFill>
          </p:grpSpPr>
          <p:sp>
            <p:nvSpPr>
              <p:cNvPr id="166" name="矩形 165"/>
              <p:cNvSpPr/>
              <p:nvPr>
                <p:custDataLst>
                  <p:tags r:id="rId39"/>
                </p:custDataLst>
              </p:nvPr>
            </p:nvSpPr>
            <p:spPr>
              <a:xfrm flipV="1">
                <a:off x="6932930" y="3809828"/>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67" name="文本框 166"/>
              <p:cNvSpPr txBox="1"/>
              <p:nvPr>
                <p:custDataLst>
                  <p:tags r:id="rId40"/>
                </p:custDataLst>
              </p:nvPr>
            </p:nvSpPr>
            <p:spPr>
              <a:xfrm>
                <a:off x="6927215" y="3807288"/>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rPr>
                  <a:t>物资供应部</a:t>
                </a:r>
                <a:endParaRPr lang="zh-CN" altLang="en-US" sz="1200" spc="150" dirty="0">
                  <a:solidFill>
                    <a:schemeClr val="bg2">
                      <a:lumMod val="10000"/>
                    </a:schemeClr>
                  </a:solidFill>
                  <a:latin typeface="微软雅黑" panose="020B0503020204020204" charset="-122"/>
                  <a:cs typeface="+mn-ea"/>
                </a:endParaRPr>
              </a:p>
            </p:txBody>
          </p:sp>
        </p:grpSp>
        <p:grpSp>
          <p:nvGrpSpPr>
            <p:cNvPr id="168" name="组合 167"/>
            <p:cNvGrpSpPr/>
            <p:nvPr/>
          </p:nvGrpSpPr>
          <p:grpSpPr>
            <a:xfrm>
              <a:off x="13226" y="3978"/>
              <a:ext cx="510" cy="2041"/>
              <a:chOff x="71755" y="3175635"/>
              <a:chExt cx="831215" cy="312420"/>
            </a:xfrm>
            <a:solidFill>
              <a:srgbClr val="BFBFBF"/>
            </a:solidFill>
          </p:grpSpPr>
          <p:sp>
            <p:nvSpPr>
              <p:cNvPr id="169" name="矩形 168"/>
              <p:cNvSpPr/>
              <p:nvPr>
                <p:custDataLst>
                  <p:tags r:id="rId41"/>
                </p:custDataLst>
              </p:nvPr>
            </p:nvSpPr>
            <p:spPr>
              <a:xfrm flipV="1">
                <a:off x="71755" y="3175635"/>
                <a:ext cx="828675" cy="312420"/>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rtlCol="0" anchor="ctr"/>
              <a:lstStyle/>
              <a:p>
                <a:pPr algn="ctr"/>
                <a:endParaRPr lang="zh-CN" altLang="en-US" sz="1200">
                  <a:solidFill>
                    <a:schemeClr val="bg2">
                      <a:lumMod val="10000"/>
                    </a:schemeClr>
                  </a:solidFill>
                  <a:latin typeface="微软雅黑" panose="020B0503020204020204" charset="-122"/>
                  <a:ea typeface="微软雅黑" panose="020B0503020204020204" charset="-122"/>
                </a:endParaRPr>
              </a:p>
            </p:txBody>
          </p:sp>
          <p:sp>
            <p:nvSpPr>
              <p:cNvPr id="170" name="文本框 169"/>
              <p:cNvSpPr txBox="1"/>
              <p:nvPr>
                <p:custDataLst>
                  <p:tags r:id="rId42"/>
                </p:custDataLst>
              </p:nvPr>
            </p:nvSpPr>
            <p:spPr>
              <a:xfrm>
                <a:off x="71755" y="3181350"/>
                <a:ext cx="831215" cy="306705"/>
              </a:xfrm>
              <a:prstGeom prst="rect">
                <a:avLst/>
              </a:prstGeom>
              <a:grpFill/>
              <a:ln>
                <a:noFill/>
              </a:ln>
            </p:spPr>
            <p:style>
              <a:lnRef idx="2">
                <a:srgbClr val="FDEC44">
                  <a:shade val="50000"/>
                </a:srgbClr>
              </a:lnRef>
              <a:fillRef idx="1">
                <a:srgbClr val="FDEC44"/>
              </a:fillRef>
              <a:effectRef idx="0">
                <a:srgbClr val="FDEC44"/>
              </a:effectRef>
              <a:fontRef idx="minor">
                <a:srgbClr val="FFFFFF"/>
              </a:fontRef>
            </p:style>
            <p:txBody>
              <a:bodyPr wrap="square" tIns="35100" rtlCol="0" anchor="ctr">
                <a:normAutofit/>
              </a:bodyPr>
              <a:lstStyle>
                <a:defPPr>
                  <a:defRPr lang="zh-CN"/>
                </a:defPPr>
                <a:lvl1pPr algn="ctr">
                  <a:defRPr>
                    <a:solidFill>
                      <a:srgbClr val="FFFFFF"/>
                    </a:solidFill>
                    <a:latin typeface="Arial" panose="020B0604020202020204" pitchFamily="34" charset="0"/>
                    <a:ea typeface="微软雅黑" panose="020B0503020204020204" charset="-122"/>
                    <a:cs typeface="+mn-e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a:lnSpc>
                    <a:spcPct val="120000"/>
                  </a:lnSpc>
                </a:pPr>
                <a:r>
                  <a:rPr lang="zh-CN" altLang="en-US" sz="1200" spc="150" dirty="0">
                    <a:solidFill>
                      <a:schemeClr val="bg2">
                        <a:lumMod val="10000"/>
                      </a:schemeClr>
                    </a:solidFill>
                    <a:latin typeface="微软雅黑" panose="020B0503020204020204" charset="-122"/>
                    <a:cs typeface="+mn-ea"/>
                  </a:rPr>
                  <a:t>办公室</a:t>
                </a:r>
                <a:endParaRPr lang="zh-CN" altLang="en-US" sz="1200" spc="150" dirty="0">
                  <a:solidFill>
                    <a:schemeClr val="bg2">
                      <a:lumMod val="10000"/>
                    </a:schemeClr>
                  </a:solidFill>
                  <a:latin typeface="微软雅黑" panose="020B0503020204020204" charset="-122"/>
                  <a:cs typeface="+mn-ea"/>
                </a:endParaRPr>
              </a:p>
            </p:txBody>
          </p:sp>
        </p:grpSp>
        <p:cxnSp>
          <p:nvCxnSpPr>
            <p:cNvPr id="171" name="连接符: 肘形 98"/>
            <p:cNvCxnSpPr>
              <a:stCxn id="154" idx="2"/>
              <a:endCxn id="106" idx="0"/>
            </p:cNvCxnSpPr>
            <p:nvPr/>
          </p:nvCxnSpPr>
          <p:spPr>
            <a:xfrm rot="5400000">
              <a:off x="3477" y="-324"/>
              <a:ext cx="993" cy="5551"/>
            </a:xfrm>
            <a:prstGeom prst="bentConnector3">
              <a:avLst>
                <a:gd name="adj1" fmla="val 7516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2" name="连接符: 肘形 101"/>
            <p:cNvCxnSpPr>
              <a:stCxn id="154" idx="2"/>
              <a:endCxn id="100" idx="2"/>
            </p:cNvCxnSpPr>
            <p:nvPr/>
          </p:nvCxnSpPr>
          <p:spPr>
            <a:xfrm rot="5400000">
              <a:off x="4320" y="519"/>
              <a:ext cx="993" cy="3866"/>
            </a:xfrm>
            <a:prstGeom prst="bentConnector3">
              <a:avLst>
                <a:gd name="adj1" fmla="val 75164"/>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3" name="连接符: 肘形 104"/>
            <p:cNvCxnSpPr>
              <a:stCxn id="154" idx="2"/>
              <a:endCxn id="86" idx="0"/>
            </p:cNvCxnSpPr>
            <p:nvPr/>
          </p:nvCxnSpPr>
          <p:spPr>
            <a:xfrm rot="5400000">
              <a:off x="5591" y="1798"/>
              <a:ext cx="1001" cy="1316"/>
            </a:xfrm>
            <a:prstGeom prst="bentConnector3">
              <a:avLst>
                <a:gd name="adj1" fmla="val 74297"/>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连接符: 肘形 106"/>
            <p:cNvCxnSpPr>
              <a:stCxn id="154" idx="2"/>
              <a:endCxn id="59" idx="0"/>
            </p:cNvCxnSpPr>
            <p:nvPr/>
          </p:nvCxnSpPr>
          <p:spPr>
            <a:xfrm rot="16200000" flipH="1">
              <a:off x="6778" y="1927"/>
              <a:ext cx="1004" cy="1061"/>
            </a:xfrm>
            <a:prstGeom prst="bentConnector3">
              <a:avLst>
                <a:gd name="adj1" fmla="val 7439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连接符: 肘形 108"/>
            <p:cNvCxnSpPr>
              <a:stCxn id="154" idx="2"/>
              <a:endCxn id="53" idx="0"/>
            </p:cNvCxnSpPr>
            <p:nvPr/>
          </p:nvCxnSpPr>
          <p:spPr>
            <a:xfrm rot="16200000" flipH="1">
              <a:off x="7659" y="1046"/>
              <a:ext cx="1000" cy="2819"/>
            </a:xfrm>
            <a:prstGeom prst="bentConnector3">
              <a:avLst>
                <a:gd name="adj1" fmla="val 74988"/>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6" name="连接符: 肘形 111"/>
            <p:cNvCxnSpPr>
              <a:stCxn id="106" idx="2"/>
              <a:endCxn id="111" idx="0"/>
            </p:cNvCxnSpPr>
            <p:nvPr/>
          </p:nvCxnSpPr>
          <p:spPr>
            <a:xfrm rot="5400000">
              <a:off x="974" y="3768"/>
              <a:ext cx="448" cy="1"/>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连接符: 肘形 113"/>
            <p:cNvCxnSpPr>
              <a:stCxn id="101" idx="2"/>
              <a:endCxn id="143" idx="0"/>
            </p:cNvCxnSpPr>
            <p:nvPr/>
          </p:nvCxnSpPr>
          <p:spPr>
            <a:xfrm rot="5400000">
              <a:off x="2411" y="3504"/>
              <a:ext cx="425" cy="522"/>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8" name="连接符: 肘形 115"/>
            <p:cNvCxnSpPr>
              <a:stCxn id="101" idx="2"/>
              <a:endCxn id="146" idx="0"/>
            </p:cNvCxnSpPr>
            <p:nvPr/>
          </p:nvCxnSpPr>
          <p:spPr>
            <a:xfrm rot="16200000" flipH="1">
              <a:off x="2884" y="3553"/>
              <a:ext cx="425" cy="424"/>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连接符: 肘形 117"/>
            <p:cNvCxnSpPr>
              <a:stCxn id="86" idx="2"/>
              <a:endCxn id="150" idx="0"/>
            </p:cNvCxnSpPr>
            <p:nvPr/>
          </p:nvCxnSpPr>
          <p:spPr>
            <a:xfrm rot="5400000">
              <a:off x="4517" y="3062"/>
              <a:ext cx="425" cy="1407"/>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0" name="连接符: 肘形 119"/>
            <p:cNvCxnSpPr>
              <a:stCxn id="86" idx="2"/>
              <a:endCxn id="134" idx="0"/>
            </p:cNvCxnSpPr>
            <p:nvPr/>
          </p:nvCxnSpPr>
          <p:spPr>
            <a:xfrm rot="5400000">
              <a:off x="4990" y="3534"/>
              <a:ext cx="425" cy="463"/>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连接符: 肘形 121"/>
            <p:cNvCxnSpPr>
              <a:stCxn id="86" idx="2"/>
              <a:endCxn id="140" idx="0"/>
            </p:cNvCxnSpPr>
            <p:nvPr/>
          </p:nvCxnSpPr>
          <p:spPr>
            <a:xfrm rot="16200000" flipH="1">
              <a:off x="5463" y="3523"/>
              <a:ext cx="425" cy="484"/>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连接符: 肘形 123"/>
            <p:cNvCxnSpPr>
              <a:stCxn id="86" idx="2"/>
              <a:endCxn id="158" idx="0"/>
            </p:cNvCxnSpPr>
            <p:nvPr/>
          </p:nvCxnSpPr>
          <p:spPr>
            <a:xfrm rot="16200000" flipH="1">
              <a:off x="5935" y="3051"/>
              <a:ext cx="425" cy="1428"/>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连接符: 肘形 125"/>
            <p:cNvCxnSpPr>
              <a:stCxn id="59" idx="2"/>
              <a:endCxn id="161" idx="0"/>
            </p:cNvCxnSpPr>
            <p:nvPr/>
          </p:nvCxnSpPr>
          <p:spPr>
            <a:xfrm rot="5400000">
              <a:off x="7598" y="3765"/>
              <a:ext cx="422" cy="3"/>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4" name="连接符: 肘形 127"/>
            <p:cNvCxnSpPr>
              <a:stCxn id="53" idx="2"/>
              <a:endCxn id="164" idx="0"/>
            </p:cNvCxnSpPr>
            <p:nvPr/>
          </p:nvCxnSpPr>
          <p:spPr>
            <a:xfrm rot="5400000">
              <a:off x="9082" y="3492"/>
              <a:ext cx="426" cy="546"/>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5" name="连接符: 肘形 129"/>
            <p:cNvCxnSpPr>
              <a:stCxn id="53" idx="2"/>
              <a:endCxn id="167" idx="0"/>
            </p:cNvCxnSpPr>
            <p:nvPr/>
          </p:nvCxnSpPr>
          <p:spPr>
            <a:xfrm rot="16200000" flipH="1">
              <a:off x="9555" y="3565"/>
              <a:ext cx="426" cy="400"/>
            </a:xfrm>
            <a:prstGeom prst="bentConnector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6" name="连接符: 肘形 131"/>
            <p:cNvCxnSpPr>
              <a:stCxn id="154" idx="2"/>
              <a:endCxn id="123" idx="0"/>
            </p:cNvCxnSpPr>
            <p:nvPr/>
          </p:nvCxnSpPr>
          <p:spPr>
            <a:xfrm rot="16200000" flipH="1">
              <a:off x="7821" y="884"/>
              <a:ext cx="2022" cy="4165"/>
            </a:xfrm>
            <a:prstGeom prst="bentConnector3">
              <a:avLst>
                <a:gd name="adj1" fmla="val 3640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7" name="连接符: 肘形 134"/>
            <p:cNvCxnSpPr>
              <a:stCxn id="154" idx="2"/>
              <a:endCxn id="117" idx="0"/>
            </p:cNvCxnSpPr>
            <p:nvPr/>
          </p:nvCxnSpPr>
          <p:spPr>
            <a:xfrm rot="16200000" flipH="1">
              <a:off x="8249" y="456"/>
              <a:ext cx="2022" cy="5021"/>
            </a:xfrm>
            <a:prstGeom prst="bentConnector3">
              <a:avLst>
                <a:gd name="adj1" fmla="val 3665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8" name="连接符: 肘形 136"/>
            <p:cNvCxnSpPr>
              <a:stCxn id="154" idx="2"/>
              <a:endCxn id="129" idx="0"/>
            </p:cNvCxnSpPr>
            <p:nvPr/>
          </p:nvCxnSpPr>
          <p:spPr>
            <a:xfrm rot="16200000" flipH="1">
              <a:off x="8676" y="28"/>
              <a:ext cx="2022" cy="5876"/>
            </a:xfrm>
            <a:prstGeom prst="bentConnector3">
              <a:avLst>
                <a:gd name="adj1" fmla="val 3640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9" name="连接符: 肘形 138"/>
            <p:cNvCxnSpPr/>
            <p:nvPr/>
          </p:nvCxnSpPr>
          <p:spPr>
            <a:xfrm rot="16200000" flipH="1">
              <a:off x="9086" y="-381"/>
              <a:ext cx="2060" cy="6732"/>
            </a:xfrm>
            <a:prstGeom prst="bentConnector3">
              <a:avLst>
                <a:gd name="adj1" fmla="val 3592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a:endCxn id="155" idx="1"/>
            </p:cNvCxnSpPr>
            <p:nvPr/>
          </p:nvCxnSpPr>
          <p:spPr>
            <a:xfrm flipV="1">
              <a:off x="6750" y="2254"/>
              <a:ext cx="2012" cy="1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91" name="Rectangle 69"/>
          <p:cNvSpPr/>
          <p:nvPr>
            <p:custDataLst>
              <p:tags r:id="rId43"/>
            </p:custDataLst>
          </p:nvPr>
        </p:nvSpPr>
        <p:spPr>
          <a:xfrm>
            <a:off x="6350" y="5096510"/>
            <a:ext cx="12185650" cy="1761490"/>
          </a:xfrm>
          <a:prstGeom prst="rect">
            <a:avLst/>
          </a:prstGeom>
          <a:solidFill>
            <a:srgbClr val="2796D4"/>
          </a:solidFill>
          <a:ln>
            <a:noFill/>
          </a:ln>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192" name="矩形 191"/>
          <p:cNvSpPr/>
          <p:nvPr>
            <p:custDataLst>
              <p:tags r:id="rId44"/>
            </p:custDataLst>
          </p:nvPr>
        </p:nvSpPr>
        <p:spPr>
          <a:xfrm>
            <a:off x="788035" y="5267325"/>
            <a:ext cx="10889615" cy="1419860"/>
          </a:xfrm>
          <a:prstGeom prst="rect">
            <a:avLst/>
          </a:prstGeom>
        </p:spPr>
        <p:txBody>
          <a:bodyPr wrap="square">
            <a:spAutoFit/>
          </a:bodyPr>
          <a:p>
            <a:pPr indent="0" algn="just">
              <a:lnSpc>
                <a:spcPct val="120000"/>
              </a:lnSpc>
              <a:buFont typeface="Wingdings" panose="05000000000000000000" charset="0"/>
              <a:buNone/>
            </a:pPr>
            <a:r>
              <a:rPr lang="zh-CN" altLang="en-US" dirty="0">
                <a:solidFill>
                  <a:schemeClr val="lt1"/>
                </a:solidFill>
                <a:latin typeface="微软雅黑" panose="020B0503020204020204" charset="-122"/>
                <a:ea typeface="微软雅黑" panose="020B0503020204020204" charset="-122"/>
                <a:cs typeface="微软雅黑" panose="020B0503020204020204" charset="-122"/>
              </a:rPr>
              <a:t>根据公司发展目标和规划，结合公司组织现状、管理体系成熟度、公司业务流等因素，为支撑发展战略及保障规划目标落地达成，</a:t>
            </a:r>
            <a:r>
              <a:rPr lang="zh-CN" altLang="en-US" dirty="0">
                <a:solidFill>
                  <a:schemeClr val="lt1"/>
                </a:solidFill>
                <a:latin typeface="微软雅黑" panose="020B0503020204020204" charset="-122"/>
                <a:ea typeface="微软雅黑" panose="020B0503020204020204" charset="-122"/>
                <a:cs typeface="微软雅黑" panose="020B0503020204020204" charset="-122"/>
                <a:sym typeface="+mn-ea"/>
              </a:rPr>
              <a:t>在总经理的带领下，公司采用“职能型组织架构”，设置研究所、总师办、工艺部、设计部、终端产品开发部、质量部、检测中心、装备部、生产制造部、物资供应部、销售部、办公室、人力资源部、财务部</a:t>
            </a:r>
            <a:endParaRPr lang="zh-CN" altLang="en-US" dirty="0">
              <a:solidFill>
                <a:schemeClr val="lt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descr="凯美x2b"/>
          <p:cNvPicPr>
            <a:picLocks noChangeAspect="1"/>
          </p:cNvPicPr>
          <p:nvPr userDrawn="1"/>
        </p:nvPicPr>
        <p:blipFill>
          <a:blip r:embed="rId45"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 name="图片 103"/>
          <p:cNvPicPr/>
          <p:nvPr/>
        </p:nvPicPr>
        <p:blipFill>
          <a:blip r:embed="rId1"/>
          <a:stretch>
            <a:fillRect/>
          </a:stretch>
        </p:blipFill>
        <p:spPr>
          <a:xfrm>
            <a:off x="635" y="1558925"/>
            <a:ext cx="12191365" cy="5290185"/>
          </a:xfrm>
          <a:prstGeom prst="rect">
            <a:avLst/>
          </a:prstGeom>
          <a:noFill/>
          <a:ln w="9525">
            <a:noFill/>
          </a:ln>
        </p:spPr>
      </p:pic>
      <p:sp>
        <p:nvSpPr>
          <p:cNvPr id="61" name="同侧圆角矩形 60"/>
          <p:cNvSpPr/>
          <p:nvPr>
            <p:custDataLst>
              <p:tags r:id="rId2"/>
            </p:custDataLst>
          </p:nvPr>
        </p:nvSpPr>
        <p:spPr>
          <a:xfrm rot="5400000">
            <a:off x="199390" y="824230"/>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44880"/>
            <a:ext cx="4125595" cy="429895"/>
          </a:xfrm>
          <a:prstGeom prst="rect">
            <a:avLst/>
          </a:prstGeom>
          <a:noFill/>
        </p:spPr>
        <p:txBody>
          <a:bodyPr wrap="square" rtlCol="0">
            <a:spAutoFit/>
          </a:bodyPr>
          <a:p>
            <a:pPr algn="just"/>
            <a:r>
              <a:rPr lang="zh-CN" altLang="en-US" sz="2200" b="1" dirty="0">
                <a:solidFill>
                  <a:srgbClr val="0070C0"/>
                </a:solidFill>
                <a:latin typeface="+mj-ea"/>
                <a:cs typeface="微软雅黑" panose="020B0503020204020204" charset="-122"/>
                <a:sym typeface="+mn-ea"/>
              </a:rPr>
              <a:t>结束语</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3"/>
            </p:custDataLst>
          </p:nvPr>
        </p:nvCxnSpPr>
        <p:spPr>
          <a:xfrm>
            <a:off x="1270318" y="760819"/>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2"/>
          <p:cNvSpPr/>
          <p:nvPr>
            <p:custDataLst>
              <p:tags r:id="rId6"/>
            </p:custDataLst>
          </p:nvPr>
        </p:nvSpPr>
        <p:spPr>
          <a:xfrm>
            <a:off x="635" y="1558925"/>
            <a:ext cx="12192000" cy="5299075"/>
          </a:xfrm>
          <a:prstGeom prst="rect">
            <a:avLst/>
          </a:prstGeom>
          <a:solidFill>
            <a:srgbClr val="0070C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cs typeface="阿里巴巴普惠体" panose="00020600040101010101" charset="-122"/>
            </a:endParaRPr>
          </a:p>
        </p:txBody>
      </p:sp>
      <p:sp>
        <p:nvSpPr>
          <p:cNvPr id="9" name="任意多边形: 形状 6"/>
          <p:cNvSpPr/>
          <p:nvPr userDrawn="1"/>
        </p:nvSpPr>
        <p:spPr>
          <a:xfrm flipH="1">
            <a:off x="-2" y="642098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0" name="图片 9"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
        <p:nvSpPr>
          <p:cNvPr id="11" name="文本框 10"/>
          <p:cNvSpPr txBox="1"/>
          <p:nvPr>
            <p:custDataLst>
              <p:tags r:id="rId8"/>
            </p:custDataLst>
          </p:nvPr>
        </p:nvSpPr>
        <p:spPr>
          <a:xfrm>
            <a:off x="2764790" y="2440940"/>
            <a:ext cx="6024880" cy="1684020"/>
          </a:xfrm>
          <a:prstGeom prst="rect">
            <a:avLst/>
          </a:prstGeom>
          <a:noFill/>
        </p:spPr>
        <p:txBody>
          <a:bodyPr wrap="none" rtlCol="0">
            <a:spAutoFit/>
          </a:bodyPr>
          <a:p>
            <a:pPr algn="l">
              <a:lnSpc>
                <a:spcPct val="90000"/>
              </a:lnSpc>
            </a:pPr>
            <a:r>
              <a:rPr lang="zh-CN" altLang="en-US" sz="11500" b="1">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charset="-122"/>
              </a:rPr>
              <a:t>感谢观看</a:t>
            </a:r>
            <a:endParaRPr lang="zh-CN" altLang="en-US" sz="11500" b="1">
              <a:solidFill>
                <a:schemeClr val="lt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charset="-122"/>
            </a:endParaRPr>
          </a:p>
        </p:txBody>
      </p:sp>
      <p:sp>
        <p:nvSpPr>
          <p:cNvPr id="12" name="文本框 11"/>
          <p:cNvSpPr txBox="1"/>
          <p:nvPr>
            <p:custDataLst>
              <p:tags r:id="rId9"/>
            </p:custDataLst>
          </p:nvPr>
        </p:nvSpPr>
        <p:spPr>
          <a:xfrm>
            <a:off x="716280" y="4660265"/>
            <a:ext cx="5959475" cy="1476375"/>
          </a:xfrm>
          <a:prstGeom prst="rect">
            <a:avLst/>
          </a:prstGeom>
          <a:noFill/>
        </p:spPr>
        <p:txBody>
          <a:bodyPr wrap="square" rtlCol="0">
            <a:spAutoFit/>
          </a:bodyPr>
          <a:p>
            <a:pPr marL="342900" indent="-342900">
              <a:lnSpc>
                <a:spcPct val="150000"/>
              </a:lnSpc>
              <a:buFont typeface="Wingdings" panose="05000000000000000000" charset="0"/>
              <a:buChar char="u"/>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锦州凯美能源有限公司</a:t>
            </a:r>
            <a:endPar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42900" indent="-342900">
              <a:lnSpc>
                <a:spcPct val="150000"/>
              </a:lnSpc>
              <a:buFont typeface="Wingdings" panose="05000000000000000000" charset="0"/>
              <a:buChar char="u"/>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网址：www.kamcap.com</a:t>
            </a:r>
            <a:endPar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342900" indent="-342900">
              <a:lnSpc>
                <a:spcPct val="150000"/>
              </a:lnSpc>
              <a:buFont typeface="Wingdings" panose="05000000000000000000" charset="0"/>
              <a:buChar char="u"/>
            </a:pP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地址：辽宁省 锦州市 凌河区 锦义街</a:t>
            </a:r>
            <a:r>
              <a:rPr lang="en-US" altLang="zh-CN" sz="20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141</a:t>
            </a:r>
            <a:r>
              <a:rPr lang="zh-CN" altLang="en-US" sz="2000" dirty="0">
                <a:solidFill>
                  <a:schemeClr val="bg1"/>
                </a:solidFill>
                <a:latin typeface="微软雅黑" panose="020B0503020204020204" charset="-122"/>
                <a:ea typeface="微软雅黑" panose="020B0503020204020204" charset="-122"/>
                <a:cs typeface="微软雅黑" panose="020B0503020204020204" charset="-122"/>
                <a:sym typeface="微软雅黑" panose="020B0503020204020204" charset="-122"/>
              </a:rPr>
              <a:t>号</a:t>
            </a:r>
            <a:endParaRPr lang="zh-CN" altLang="en-US" sz="2000" spc="60" dirty="0">
              <a:solidFill>
                <a:schemeClr val="bg1"/>
              </a:solidFill>
              <a:effectLst/>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13" name="直接连接符 12"/>
          <p:cNvCxnSpPr/>
          <p:nvPr/>
        </p:nvCxnSpPr>
        <p:spPr>
          <a:xfrm>
            <a:off x="718185" y="4525010"/>
            <a:ext cx="5934075" cy="0"/>
          </a:xfrm>
          <a:prstGeom prst="line">
            <a:avLst/>
          </a:prstGeom>
          <a:ln w="44450">
            <a:gradFill>
              <a:gsLst>
                <a:gs pos="0">
                  <a:schemeClr val="bg1">
                    <a:lumMod val="95000"/>
                    <a:alpha val="100000"/>
                  </a:schemeClr>
                </a:gs>
                <a:gs pos="100000">
                  <a:schemeClr val="bg1">
                    <a:alpha val="0"/>
                  </a:schemeClr>
                </a:gs>
              </a:gsLst>
              <a:lin ang="0" scaled="1"/>
            </a:gradFill>
          </a:ln>
        </p:spPr>
        <p:style>
          <a:lnRef idx="1">
            <a:schemeClr val="accent1"/>
          </a:lnRef>
          <a:fillRef idx="0">
            <a:schemeClr val="accent1"/>
          </a:fillRef>
          <a:effectRef idx="0">
            <a:schemeClr val="accent1"/>
          </a:effectRef>
          <a:fontRef idx="minor">
            <a:schemeClr val="tx1"/>
          </a:fontRef>
        </p:style>
      </p:cxnSp>
    </p:spTree>
    <p:custDataLst>
      <p:tags r:id="rId10"/>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4225290" cy="429895"/>
          </a:xfrm>
          <a:prstGeom prst="rect">
            <a:avLst/>
          </a:prstGeom>
          <a:noFill/>
        </p:spPr>
        <p:txBody>
          <a:bodyPr wrap="square" rtlCol="0">
            <a:spAutoFit/>
          </a:bodyPr>
          <a:p>
            <a:r>
              <a:rPr lang="zh-CN" altLang="en-US" sz="2200" b="1" dirty="0">
                <a:solidFill>
                  <a:srgbClr val="0070C0"/>
                </a:solidFill>
                <a:latin typeface="微软雅黑" panose="020B0503020204020204" charset="-122"/>
                <a:ea typeface="微软雅黑" panose="020B0503020204020204" charset="-122"/>
                <a:sym typeface="+mn-ea"/>
              </a:rPr>
              <a:t>销售业绩</a:t>
            </a:r>
            <a:endPar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5" name="图片 4"/>
          <p:cNvPicPr>
            <a:picLocks noChangeAspect="1"/>
          </p:cNvPicPr>
          <p:nvPr/>
        </p:nvPicPr>
        <p:blipFill>
          <a:blip r:embed="rId6" cstate="screen"/>
          <a:stretch>
            <a:fillRect/>
          </a:stretch>
        </p:blipFill>
        <p:spPr>
          <a:xfrm>
            <a:off x="2773680" y="1338580"/>
            <a:ext cx="6310630" cy="3020060"/>
          </a:xfrm>
          <a:prstGeom prst="rect">
            <a:avLst/>
          </a:prstGeom>
          <a:effectLst>
            <a:outerShdw blurRad="279400" dist="38100" dir="2700000" algn="tl" rotWithShape="0">
              <a:prstClr val="black">
                <a:alpha val="61000"/>
              </a:prstClr>
            </a:outerShdw>
          </a:effectLst>
        </p:spPr>
      </p:pic>
      <p:graphicFrame>
        <p:nvGraphicFramePr>
          <p:cNvPr id="37" name="Group 17"/>
          <p:cNvGraphicFramePr>
            <a:graphicFrameLocks noGrp="1"/>
          </p:cNvGraphicFramePr>
          <p:nvPr>
            <p:custDataLst>
              <p:tags r:id="rId7"/>
            </p:custDataLst>
          </p:nvPr>
        </p:nvGraphicFramePr>
        <p:xfrm>
          <a:off x="2048510" y="4776470"/>
          <a:ext cx="8094980" cy="1758950"/>
        </p:xfrm>
        <a:graphic>
          <a:graphicData uri="http://schemas.openxmlformats.org/drawingml/2006/table">
            <a:tbl>
              <a:tblPr>
                <a:effectLst>
                  <a:outerShdw blurRad="203200" dist="38100" dir="2700000" algn="tl" rotWithShape="0">
                    <a:prstClr val="black">
                      <a:alpha val="31000"/>
                    </a:prstClr>
                  </a:outerShdw>
                </a:effectLst>
              </a:tblPr>
              <a:tblGrid>
                <a:gridCol w="1529080"/>
                <a:gridCol w="1304290"/>
                <a:gridCol w="1753870"/>
                <a:gridCol w="1753870"/>
                <a:gridCol w="1753870"/>
              </a:tblGrid>
              <a:tr h="588010">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endParaRPr kumimoji="0" lang="zh-CN" altLang="zh-CN" sz="1800" b="0" i="0" u="none" strike="noStrike" cap="none" normalizeH="0" baseline="0" dirty="0">
                        <a:ln>
                          <a:noFill/>
                        </a:ln>
                        <a:solidFill>
                          <a:srgbClr val="FFFFFF"/>
                        </a:solidFill>
                        <a:effectLst/>
                        <a:latin typeface="微软雅黑" panose="020B0503020204020204" charset="-122"/>
                        <a:ea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C00000"/>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1999</a:t>
                      </a:r>
                      <a:r>
                        <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年</a:t>
                      </a:r>
                      <a:endPar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2018</a:t>
                      </a:r>
                      <a:r>
                        <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年</a:t>
                      </a:r>
                      <a:endPar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2020</a:t>
                      </a:r>
                      <a:r>
                        <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年</a:t>
                      </a:r>
                      <a:endPar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2021</a:t>
                      </a:r>
                      <a:r>
                        <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rPr>
                        <a:t>年</a:t>
                      </a:r>
                      <a:endParaRPr kumimoji="0" lang="zh-CN" altLang="en-US" sz="1800" b="1" i="0" u="none" strike="noStrike" cap="none" normalizeH="0" baseline="0" dirty="0">
                        <a:ln>
                          <a:noFill/>
                        </a:ln>
                        <a:solidFill>
                          <a:srgbClr val="FFFFFF"/>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0070C0"/>
                    </a:solidFill>
                  </a:tcPr>
                </a:tc>
              </a:tr>
              <a:tr h="584200">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zh-CN" sz="1800" b="1" i="0" u="none" strike="noStrike" cap="none" normalizeH="0" baseline="0">
                          <a:ln>
                            <a:noFill/>
                          </a:ln>
                          <a:solidFill>
                            <a:srgbClr val="000000"/>
                          </a:solidFill>
                          <a:effectLst/>
                          <a:latin typeface="微软雅黑" panose="020B0503020204020204" charset="-122"/>
                          <a:ea typeface="微软雅黑" panose="020B0503020204020204" charset="-122"/>
                        </a:rPr>
                        <a:t>厂房面积</a:t>
                      </a:r>
                      <a:endParaRPr kumimoji="0" lang="zh-CN" sz="1800" b="1"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sz="1800" b="1" i="0" u="none" strike="noStrike" cap="none" normalizeH="0" baseline="0" dirty="0">
                          <a:ln>
                            <a:noFill/>
                          </a:ln>
                          <a:solidFill>
                            <a:srgbClr val="000000"/>
                          </a:solidFill>
                          <a:effectLst/>
                          <a:latin typeface="微软雅黑" panose="020B0503020204020204" charset="-122"/>
                          <a:ea typeface="微软雅黑" panose="020B0503020204020204" charset="-122"/>
                        </a:rPr>
                        <a:t>500m</a:t>
                      </a:r>
                      <a:r>
                        <a:rPr kumimoji="0" lang="en-US" sz="1800" b="1" i="0" u="none" strike="noStrike" cap="none" normalizeH="0" baseline="30000" dirty="0">
                          <a:ln>
                            <a:noFill/>
                          </a:ln>
                          <a:solidFill>
                            <a:srgbClr val="000000"/>
                          </a:solidFill>
                          <a:effectLst/>
                          <a:latin typeface="微软雅黑" panose="020B0503020204020204" charset="-122"/>
                          <a:ea typeface="微软雅黑" panose="020B0503020204020204" charset="-122"/>
                        </a:rPr>
                        <a:t>2</a:t>
                      </a:r>
                      <a:endParaRPr kumimoji="0" lang="en-US" sz="1800" b="1" i="0" u="none" strike="noStrike" cap="none" normalizeH="0" baseline="30000" dirty="0">
                        <a:ln>
                          <a:noFill/>
                        </a:ln>
                        <a:solidFill>
                          <a:srgbClr val="000000"/>
                        </a:solidFill>
                        <a:effectLst/>
                        <a:latin typeface="微软雅黑" panose="020B0503020204020204" charset="-122"/>
                        <a:ea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chemeClr val="tx1"/>
                          </a:solidFill>
                          <a:effectLst/>
                          <a:latin typeface="微软雅黑" panose="020B0503020204020204" charset="-122"/>
                          <a:ea typeface="微软雅黑" panose="020B0503020204020204" charset="-122"/>
                        </a:rPr>
                        <a:t>15000m</a:t>
                      </a:r>
                      <a:r>
                        <a:rPr kumimoji="0" lang="en-US" altLang="zh-CN" sz="1800" b="1" i="0" u="none" strike="noStrike" cap="none" normalizeH="0" baseline="30000" dirty="0">
                          <a:ln>
                            <a:noFill/>
                          </a:ln>
                          <a:solidFill>
                            <a:schemeClr val="tx1"/>
                          </a:solidFill>
                          <a:effectLst/>
                          <a:latin typeface="微软雅黑" panose="020B0503020204020204" charset="-122"/>
                          <a:ea typeface="微软雅黑" panose="020B0503020204020204" charset="-122"/>
                        </a:rPr>
                        <a:t>2</a:t>
                      </a:r>
                      <a:endParaRPr kumimoji="0" lang="en-US" altLang="zh-CN" sz="1800" b="1" i="0" u="none" strike="noStrike" cap="none" normalizeH="0" baseline="30000" dirty="0">
                        <a:ln>
                          <a:noFill/>
                        </a:ln>
                        <a:solidFill>
                          <a:schemeClr val="tx1"/>
                        </a:solidFill>
                        <a:effectLst/>
                        <a:latin typeface="微软雅黑" panose="020B0503020204020204" charset="-122"/>
                        <a:ea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chemeClr val="tx1"/>
                          </a:solidFill>
                          <a:effectLst/>
                          <a:latin typeface="微软雅黑" panose="020B0503020204020204" charset="-122"/>
                          <a:ea typeface="微软雅黑" panose="020B0503020204020204" charset="-122"/>
                        </a:rPr>
                        <a:t>30000m</a:t>
                      </a:r>
                      <a:r>
                        <a:rPr kumimoji="0" lang="en-US" altLang="zh-CN" sz="1800" b="1" i="0" u="none" strike="noStrike" cap="none" normalizeH="0" baseline="30000" dirty="0">
                          <a:ln>
                            <a:noFill/>
                          </a:ln>
                          <a:solidFill>
                            <a:schemeClr val="tx1"/>
                          </a:solidFill>
                          <a:effectLst/>
                          <a:latin typeface="微软雅黑" panose="020B0503020204020204" charset="-122"/>
                          <a:ea typeface="微软雅黑" panose="020B0503020204020204" charset="-122"/>
                        </a:rPr>
                        <a:t>2</a:t>
                      </a:r>
                      <a:endParaRPr kumimoji="0" lang="en-US" altLang="zh-CN" sz="1800" b="1" i="0" u="none" strike="noStrike" cap="none" normalizeH="0" baseline="30000" dirty="0">
                        <a:ln>
                          <a:noFill/>
                        </a:ln>
                        <a:solidFill>
                          <a:schemeClr val="tx1"/>
                        </a:solidFill>
                        <a:effectLst/>
                        <a:latin typeface="微软雅黑" panose="020B0503020204020204" charset="-122"/>
                        <a:ea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chemeClr val="tx1"/>
                          </a:solidFill>
                          <a:effectLst/>
                          <a:latin typeface="微软雅黑" panose="020B0503020204020204" charset="-122"/>
                          <a:ea typeface="微软雅黑" panose="020B0503020204020204" charset="-122"/>
                        </a:rPr>
                        <a:t>46000m</a:t>
                      </a:r>
                      <a:r>
                        <a:rPr kumimoji="0" lang="en-US" altLang="zh-CN" sz="1800" b="1" i="0" u="none" strike="noStrike" cap="none" normalizeH="0" baseline="30000" dirty="0">
                          <a:ln>
                            <a:noFill/>
                          </a:ln>
                          <a:solidFill>
                            <a:schemeClr val="tx1"/>
                          </a:solidFill>
                          <a:effectLst/>
                          <a:latin typeface="微软雅黑" panose="020B0503020204020204" charset="-122"/>
                          <a:ea typeface="微软雅黑" panose="020B0503020204020204" charset="-122"/>
                        </a:rPr>
                        <a:t>2</a:t>
                      </a:r>
                      <a:endParaRPr kumimoji="0" lang="en-US" altLang="zh-CN" sz="1800" b="1" i="0" u="none" strike="noStrike" cap="none" normalizeH="0" baseline="30000" dirty="0">
                        <a:ln>
                          <a:noFill/>
                        </a:ln>
                        <a:solidFill>
                          <a:schemeClr val="tx1"/>
                        </a:solidFill>
                        <a:effectLst/>
                        <a:latin typeface="微软雅黑" panose="020B0503020204020204" charset="-122"/>
                        <a:ea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accent1">
                        <a:lumMod val="40000"/>
                        <a:lumOff val="60000"/>
                      </a:schemeClr>
                    </a:solidFill>
                  </a:tcPr>
                </a:tc>
              </a:tr>
              <a:tr h="586740">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zh-CN" sz="1800" b="1" i="0" u="none" strike="noStrike" cap="none" normalizeH="0" baseline="0">
                          <a:ln>
                            <a:noFill/>
                          </a:ln>
                          <a:solidFill>
                            <a:srgbClr val="000000"/>
                          </a:solidFill>
                          <a:effectLst/>
                          <a:latin typeface="微软雅黑" panose="020B0503020204020204" charset="-122"/>
                          <a:ea typeface="微软雅黑" panose="020B0503020204020204" charset="-122"/>
                        </a:rPr>
                        <a:t>员工人数</a:t>
                      </a:r>
                      <a:endParaRPr kumimoji="0" lang="zh-CN" sz="1800" b="1" i="0" u="none" strike="noStrike" cap="none" normalizeH="0" baseline="0">
                        <a:ln>
                          <a:noFill/>
                        </a:ln>
                        <a:solidFill>
                          <a:srgbClr val="000000"/>
                        </a:solidFill>
                        <a:effectLst/>
                        <a:latin typeface="微软雅黑" panose="020B0503020204020204" charset="-122"/>
                        <a:ea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sz="1800" b="1" i="0" u="none" strike="noStrike" cap="none" normalizeH="0" baseline="0">
                          <a:ln>
                            <a:noFill/>
                          </a:ln>
                          <a:solidFill>
                            <a:srgbClr val="000000"/>
                          </a:solidFill>
                          <a:effectLst/>
                          <a:latin typeface="微软雅黑" panose="020B0503020204020204" charset="-122"/>
                          <a:ea typeface="微软雅黑" panose="020B0503020204020204" charset="-122"/>
                          <a:cs typeface="微软雅黑" panose="020B0503020204020204" charset="-122"/>
                        </a:rPr>
                        <a:t>40</a:t>
                      </a:r>
                      <a:r>
                        <a:rPr kumimoji="0" lang="zh-CN" altLang="en-US" sz="1800" b="1" i="0" u="none" strike="noStrike" cap="none" normalizeH="0" baseline="0">
                          <a:ln>
                            <a:noFill/>
                          </a:ln>
                          <a:solidFill>
                            <a:srgbClr val="000000"/>
                          </a:solidFill>
                          <a:effectLst/>
                          <a:latin typeface="微软雅黑" panose="020B0503020204020204" charset="-122"/>
                          <a:ea typeface="微软雅黑" panose="020B0503020204020204" charset="-122"/>
                          <a:cs typeface="微软雅黑" panose="020B0503020204020204" charset="-122"/>
                        </a:rPr>
                        <a:t>人</a:t>
                      </a:r>
                      <a:endParaRPr kumimoji="0" lang="zh-CN" altLang="en-US" sz="1800" b="1" i="0" u="none" strike="noStrike" cap="none" normalizeH="0" baseline="0">
                        <a:ln>
                          <a:noFill/>
                        </a:ln>
                        <a:solidFill>
                          <a:srgbClr val="000000"/>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rPr>
                        <a:t>600</a:t>
                      </a:r>
                      <a:r>
                        <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rPr>
                        <a:t>人</a:t>
                      </a:r>
                      <a:endPar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rPr>
                        <a:t>800</a:t>
                      </a:r>
                      <a:r>
                        <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rPr>
                        <a:t>人</a:t>
                      </a:r>
                      <a:endPar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lvl1pPr marL="0" algn="l" defTabSz="685800" rtl="0" eaLnBrk="1" latinLnBrk="0" hangingPunct="1">
                        <a:defRPr sz="1400" kern="1200">
                          <a:solidFill>
                            <a:schemeClr val="tx1"/>
                          </a:solidFill>
                          <a:latin typeface="Arial" panose="020B0604020202020204"/>
                          <a:ea typeface="宋体" panose="02010600030101010101" pitchFamily="2" charset="-122"/>
                        </a:defRPr>
                      </a:lvl1pPr>
                      <a:lvl2pPr marL="342900" algn="l" defTabSz="685800" rtl="0" eaLnBrk="1" latinLnBrk="0" hangingPunct="1">
                        <a:defRPr sz="1400" kern="1200">
                          <a:solidFill>
                            <a:schemeClr val="tx1"/>
                          </a:solidFill>
                          <a:latin typeface="Arial" panose="020B0604020202020204"/>
                          <a:ea typeface="宋体" panose="02010600030101010101" pitchFamily="2" charset="-122"/>
                        </a:defRPr>
                      </a:lvl2pPr>
                      <a:lvl3pPr marL="685800" algn="l" defTabSz="685800" rtl="0" eaLnBrk="1" latinLnBrk="0" hangingPunct="1">
                        <a:defRPr sz="1400" kern="1200">
                          <a:solidFill>
                            <a:schemeClr val="tx1"/>
                          </a:solidFill>
                          <a:latin typeface="Arial" panose="020B0604020202020204"/>
                          <a:ea typeface="宋体" panose="02010600030101010101" pitchFamily="2" charset="-122"/>
                        </a:defRPr>
                      </a:lvl3pPr>
                      <a:lvl4pPr marL="1028700" algn="l" defTabSz="685800" rtl="0" eaLnBrk="1" latinLnBrk="0" hangingPunct="1">
                        <a:defRPr sz="1400" kern="1200">
                          <a:solidFill>
                            <a:schemeClr val="tx1"/>
                          </a:solidFill>
                          <a:latin typeface="Arial" panose="020B0604020202020204"/>
                          <a:ea typeface="宋体" panose="02010600030101010101" pitchFamily="2" charset="-122"/>
                        </a:defRPr>
                      </a:lvl4pPr>
                      <a:lvl5pPr marL="1371600" algn="l" defTabSz="685800" rtl="0" eaLnBrk="1" latinLnBrk="0" hangingPunct="1">
                        <a:defRPr sz="1400" kern="1200">
                          <a:solidFill>
                            <a:schemeClr val="tx1"/>
                          </a:solidFill>
                          <a:latin typeface="Arial" panose="020B0604020202020204"/>
                          <a:ea typeface="宋体" panose="02010600030101010101" pitchFamily="2" charset="-122"/>
                        </a:defRPr>
                      </a:lvl5pPr>
                      <a:lvl6pPr marL="1714500" algn="l" defTabSz="685800" rtl="0" eaLnBrk="1" latinLnBrk="0" hangingPunct="1">
                        <a:defRPr sz="1400" kern="1200">
                          <a:solidFill>
                            <a:schemeClr val="tx1"/>
                          </a:solidFill>
                          <a:latin typeface="Arial" panose="020B0604020202020204"/>
                          <a:ea typeface="宋体" panose="02010600030101010101" pitchFamily="2" charset="-122"/>
                        </a:defRPr>
                      </a:lvl6pPr>
                      <a:lvl7pPr marL="2057400" algn="l" defTabSz="685800" rtl="0" eaLnBrk="1" latinLnBrk="0" hangingPunct="1">
                        <a:defRPr sz="1400" kern="1200">
                          <a:solidFill>
                            <a:schemeClr val="tx1"/>
                          </a:solidFill>
                          <a:latin typeface="Arial" panose="020B0604020202020204"/>
                          <a:ea typeface="宋体" panose="02010600030101010101" pitchFamily="2" charset="-122"/>
                        </a:defRPr>
                      </a:lvl7pPr>
                      <a:lvl8pPr marL="2400300" algn="l" defTabSz="685800" rtl="0" eaLnBrk="1" latinLnBrk="0" hangingPunct="1">
                        <a:defRPr sz="1400" kern="1200">
                          <a:solidFill>
                            <a:schemeClr val="tx1"/>
                          </a:solidFill>
                          <a:latin typeface="Arial" panose="020B0604020202020204"/>
                          <a:ea typeface="宋体" panose="02010600030101010101" pitchFamily="2" charset="-122"/>
                        </a:defRPr>
                      </a:lvl8pPr>
                      <a:lvl9pPr marL="2743200" algn="l" defTabSz="685800" rtl="0" eaLnBrk="1" latinLnBrk="0" hangingPunct="1">
                        <a:defRPr sz="1400" kern="1200">
                          <a:solidFill>
                            <a:schemeClr val="tx1"/>
                          </a:solidFill>
                          <a:latin typeface="Arial" panose="020B0604020202020204"/>
                          <a:ea typeface="宋体" panose="02010600030101010101" pitchFamily="2" charset="-122"/>
                        </a:defRPr>
                      </a:lvl9pPr>
                    </a:lstStyle>
                    <a:p>
                      <a:pPr marL="0" marR="0" lvl="0" indent="0" algn="ctr" defTabSz="914400" rtl="0" fontAlgn="base">
                        <a:lnSpc>
                          <a:spcPct val="100000"/>
                        </a:lnSpc>
                        <a:spcBef>
                          <a:spcPct val="0"/>
                        </a:spcBef>
                        <a:spcAft>
                          <a:spcPct val="0"/>
                        </a:spcAft>
                        <a:buClrTx/>
                        <a:buSzPct val="100000"/>
                        <a:buFontTx/>
                        <a:buNone/>
                      </a:pPr>
                      <a:r>
                        <a:rPr kumimoji="0" lang="en-US" altLang="zh-CN"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rPr>
                        <a:t>870</a:t>
                      </a:r>
                      <a:r>
                        <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rPr>
                        <a:t>人</a:t>
                      </a:r>
                      <a:endParaRPr kumimoji="0" lang="zh-CN" altLang="en-US" sz="1800" b="1" i="0" u="none" strike="noStrike" cap="none" normalizeH="0" baseline="0" dirty="0">
                        <a:ln>
                          <a:noFill/>
                        </a:ln>
                        <a:solidFill>
                          <a:schemeClr val="tx1"/>
                        </a:solidFill>
                        <a:effectLst/>
                        <a:latin typeface="微软雅黑" panose="020B0503020204020204" charset="-122"/>
                        <a:ea typeface="微软雅黑" panose="020B0503020204020204" charset="-122"/>
                        <a:cs typeface="微软雅黑" panose="020B0503020204020204" charset="-122"/>
                      </a:endParaRPr>
                    </a:p>
                  </a:txBody>
                  <a:tcPr marL="83423" marR="83423" marT="41718" marB="41718" anchor="ctr" anchorCtr="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descr="凯美x2b"/>
          <p:cNvPicPr>
            <a:picLocks noChangeAspect="1"/>
          </p:cNvPicPr>
          <p:nvPr userDrawn="1"/>
        </p:nvPicPr>
        <p:blipFill>
          <a:blip r:embed="rId8"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4225290" cy="429895"/>
          </a:xfrm>
          <a:prstGeom prst="rect">
            <a:avLst/>
          </a:prstGeom>
          <a:noFill/>
        </p:spPr>
        <p:txBody>
          <a:bodyPr wrap="square" rtlCol="0">
            <a:spAutoFit/>
          </a:bodyPr>
          <a:p>
            <a:r>
              <a:rPr lang="zh-CN" altLang="en-US" sz="2200" b="1" dirty="0">
                <a:solidFill>
                  <a:srgbClr val="0070C0"/>
                </a:solidFill>
                <a:latin typeface="微软雅黑" panose="020B0503020204020204" charset="-122"/>
                <a:ea typeface="微软雅黑" panose="020B0503020204020204" charset="-122"/>
                <a:sym typeface="+mn-ea"/>
              </a:rPr>
              <a:t>市场情况</a:t>
            </a:r>
            <a:endPar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aphicFrame>
        <p:nvGraphicFramePr>
          <p:cNvPr id="3" name="表格 2"/>
          <p:cNvGraphicFramePr>
            <a:graphicFrameLocks noGrp="1"/>
          </p:cNvGraphicFramePr>
          <p:nvPr>
            <p:custDataLst>
              <p:tags r:id="rId6"/>
            </p:custDataLst>
          </p:nvPr>
        </p:nvGraphicFramePr>
        <p:xfrm>
          <a:off x="2560955" y="3935730"/>
          <a:ext cx="9624060" cy="3082925"/>
        </p:xfrm>
        <a:graphic>
          <a:graphicData uri="http://schemas.openxmlformats.org/drawingml/2006/table">
            <a:tbl>
              <a:tblPr firstRow="1" firstCol="1" bandRow="1">
                <a:tableStyleId>{93296810-A885-4BE3-A3E7-6D5BEEA58F35}</a:tableStyleId>
              </a:tblPr>
              <a:tblGrid>
                <a:gridCol w="2260600"/>
                <a:gridCol w="2256155"/>
                <a:gridCol w="2553335"/>
              </a:tblGrid>
              <a:tr h="562610">
                <a:tc>
                  <a:txBody>
                    <a:bodyPr/>
                    <a:p>
                      <a:pPr algn="ctr" fontAlgn="ctr">
                        <a:lnSpc>
                          <a:spcPct val="100000"/>
                        </a:lnSpc>
                        <a:spcAft>
                          <a:spcPts val="0"/>
                        </a:spcAft>
                      </a:pPr>
                      <a:r>
                        <a:rPr lang="zh-CN" sz="1800" kern="0" dirty="0">
                          <a:solidFill>
                            <a:srgbClr val="FFFFFF"/>
                          </a:solidFill>
                          <a:effectLst/>
                          <a:latin typeface="微软雅黑" panose="020B0503020204020204" charset="-122"/>
                          <a:ea typeface="微软雅黑" panose="020B0503020204020204" charset="-122"/>
                        </a:rPr>
                        <a:t>年份</a:t>
                      </a:r>
                      <a:endParaRPr 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a:noFill/>
                    </a:lnL>
                    <a:lnR w="19050">
                      <a:solidFill>
                        <a:srgbClr val="FFFFFF"/>
                      </a:solidFill>
                      <a:prstDash val="solid"/>
                    </a:lnR>
                    <a:lnT>
                      <a:noFill/>
                    </a:lnT>
                    <a:lnB>
                      <a:noFill/>
                    </a:lnB>
                    <a:solidFill>
                      <a:srgbClr val="C00000"/>
                    </a:solidFill>
                  </a:tcPr>
                </a:tc>
                <a:tc>
                  <a:txBody>
                    <a:bodyPr/>
                    <a:p>
                      <a:pPr algn="ctr" fontAlgn="ctr">
                        <a:lnSpc>
                          <a:spcPct val="100000"/>
                        </a:lnSpc>
                        <a:spcAft>
                          <a:spcPts val="0"/>
                        </a:spcAft>
                      </a:pPr>
                      <a:r>
                        <a:rPr lang="zh-CN" sz="1800" kern="0">
                          <a:solidFill>
                            <a:srgbClr val="FFFFFF"/>
                          </a:solidFill>
                          <a:effectLst/>
                          <a:latin typeface="微软雅黑" panose="020B0503020204020204" charset="-122"/>
                          <a:ea typeface="微软雅黑" panose="020B0503020204020204" charset="-122"/>
                          <a:cs typeface="微软雅黑" panose="020B0503020204020204" charset="-122"/>
                        </a:rPr>
                        <a:t>订货量</a:t>
                      </a:r>
                      <a:r>
                        <a:rPr lang="en-US" sz="1800" kern="0">
                          <a:solidFill>
                            <a:srgbClr val="FFFFFF"/>
                          </a:solidFill>
                          <a:effectLst/>
                          <a:latin typeface="微软雅黑" panose="020B0503020204020204" charset="-122"/>
                          <a:ea typeface="微软雅黑" panose="020B0503020204020204" charset="-122"/>
                          <a:cs typeface="微软雅黑" panose="020B0503020204020204" charset="-122"/>
                        </a:rPr>
                        <a:t>(</a:t>
                      </a:r>
                      <a:r>
                        <a:rPr lang="zh-CN" sz="1800" kern="0">
                          <a:solidFill>
                            <a:srgbClr val="FFFFFF"/>
                          </a:solidFill>
                          <a:effectLst/>
                          <a:latin typeface="微软雅黑" panose="020B0503020204020204" charset="-122"/>
                          <a:ea typeface="微软雅黑" panose="020B0503020204020204" charset="-122"/>
                          <a:cs typeface="微软雅黑" panose="020B0503020204020204" charset="-122"/>
                        </a:rPr>
                        <a:t>支）</a:t>
                      </a:r>
                      <a:endParaRPr lang="zh-CN" sz="1800" kern="0">
                        <a:solidFill>
                          <a:srgbClr val="FFFFFF"/>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rgbClr val="0070C0"/>
                    </a:solidFill>
                  </a:tcPr>
                </a:tc>
                <a:tc>
                  <a:txBody>
                    <a:bodyPr/>
                    <a:p>
                      <a:pPr algn="ctr" fontAlgn="ctr">
                        <a:lnSpc>
                          <a:spcPct val="100000"/>
                        </a:lnSpc>
                        <a:spcAft>
                          <a:spcPts val="0"/>
                        </a:spcAft>
                      </a:pPr>
                      <a:r>
                        <a:rPr lang="zh-CN" sz="1800" kern="0" dirty="0">
                          <a:solidFill>
                            <a:srgbClr val="FFFFFF"/>
                          </a:solidFill>
                          <a:effectLst/>
                          <a:latin typeface="微软雅黑" panose="020B0503020204020204" charset="-122"/>
                          <a:ea typeface="微软雅黑" panose="020B0503020204020204" charset="-122"/>
                        </a:rPr>
                        <a:t>订货额（元）</a:t>
                      </a:r>
                      <a:endParaRPr lang="zh-CN" sz="1800" kern="0" dirty="0">
                        <a:solidFill>
                          <a:srgbClr val="FFFFFF"/>
                        </a:solidFill>
                        <a:effectLst/>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w="19050">
                      <a:solidFill>
                        <a:srgbClr val="FFFFFF"/>
                      </a:solidFill>
                      <a:prstDash val="solid"/>
                    </a:lnL>
                    <a:lnR w="19050">
                      <a:solidFill>
                        <a:srgbClr val="FFFFFF"/>
                      </a:solidFill>
                      <a:prstDash val="solid"/>
                    </a:lnR>
                    <a:lnT>
                      <a:noFill/>
                    </a:lnT>
                    <a:lnB>
                      <a:noFill/>
                    </a:lnB>
                    <a:solidFill>
                      <a:srgbClr val="0070C0"/>
                    </a:solidFill>
                  </a:tcPr>
                </a:tc>
              </a:tr>
              <a:tr h="432000">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2021</a:t>
                      </a:r>
                      <a:r>
                        <a:rPr lang="zh-CN" sz="1800" kern="0" dirty="0">
                          <a:solidFill>
                            <a:srgbClr val="404040"/>
                          </a:solidFill>
                          <a:effectLst/>
                          <a:latin typeface="微软雅黑" panose="020B0503020204020204" charset="-122"/>
                          <a:ea typeface="微软雅黑" panose="020B0503020204020204" charset="-122"/>
                          <a:cs typeface="微软雅黑" panose="020B0503020204020204" charset="-122"/>
                        </a:rPr>
                        <a:t>年</a:t>
                      </a:r>
                      <a:endParaRPr lang="zh-CN"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9050">
                      <a:solidFill>
                        <a:srgbClr val="FFFFFF"/>
                      </a:solidFill>
                      <a:prstDash val="solid"/>
                    </a:lnR>
                    <a:lnT>
                      <a:noFill/>
                    </a:lnT>
                    <a:lnB>
                      <a:noFill/>
                    </a:lnB>
                    <a:solidFill>
                      <a:schemeClr val="accent1">
                        <a:lumMod val="20000"/>
                        <a:lumOff val="8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1.59</a:t>
                      </a:r>
                      <a:r>
                        <a:rPr 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rPr>
                        <a:t> </a:t>
                      </a:r>
                      <a:r>
                        <a:rPr lang="zh-CN" alt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20000"/>
                        <a:lumOff val="8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3.50 </a:t>
                      </a:r>
                      <a:r>
                        <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20000"/>
                        <a:lumOff val="80000"/>
                      </a:schemeClr>
                    </a:solidFill>
                  </a:tcPr>
                </a:tc>
              </a:tr>
              <a:tr h="432000">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2020</a:t>
                      </a:r>
                      <a:r>
                        <a:rPr lang="zh-CN" sz="1800" kern="0" dirty="0">
                          <a:solidFill>
                            <a:srgbClr val="404040"/>
                          </a:solidFill>
                          <a:effectLst/>
                          <a:latin typeface="微软雅黑" panose="020B0503020204020204" charset="-122"/>
                          <a:ea typeface="微软雅黑" panose="020B0503020204020204" charset="-122"/>
                          <a:cs typeface="微软雅黑" panose="020B0503020204020204" charset="-122"/>
                        </a:rPr>
                        <a:t>年</a:t>
                      </a:r>
                      <a:endParaRPr lang="zh-CN"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9050">
                      <a:solidFill>
                        <a:srgbClr val="FFFFFF"/>
                      </a:solidFill>
                      <a:prstDash val="solid"/>
                    </a:lnR>
                    <a:lnT>
                      <a:noFill/>
                    </a:lnT>
                    <a:lnB>
                      <a:noFill/>
                    </a:lnB>
                    <a:solidFill>
                      <a:schemeClr val="accent1">
                        <a:lumMod val="60000"/>
                        <a:lumOff val="4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1.76</a:t>
                      </a:r>
                      <a:r>
                        <a:rPr 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rPr>
                        <a:t> </a:t>
                      </a:r>
                      <a:r>
                        <a:rPr lang="zh-CN" alt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60000"/>
                        <a:lumOff val="4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3.46 </a:t>
                      </a:r>
                      <a:r>
                        <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60000"/>
                        <a:lumOff val="40000"/>
                      </a:schemeClr>
                    </a:solidFill>
                  </a:tcPr>
                </a:tc>
              </a:tr>
              <a:tr h="432000">
                <a:tc>
                  <a:txBody>
                    <a:bodyPr/>
                    <a:p>
                      <a:pPr algn="ctr" fontAlgn="ctr">
                        <a:lnSpc>
                          <a:spcPct val="100000"/>
                        </a:lnSpc>
                        <a:spcAft>
                          <a:spcPts val="0"/>
                        </a:spcAft>
                      </a:pPr>
                      <a:r>
                        <a:rPr lang="en-US" sz="1800" kern="0">
                          <a:solidFill>
                            <a:srgbClr val="404040"/>
                          </a:solidFill>
                          <a:effectLst/>
                          <a:latin typeface="微软雅黑" panose="020B0503020204020204" charset="-122"/>
                          <a:ea typeface="微软雅黑" panose="020B0503020204020204" charset="-122"/>
                          <a:cs typeface="微软雅黑" panose="020B0503020204020204" charset="-122"/>
                        </a:rPr>
                        <a:t>2019</a:t>
                      </a:r>
                      <a:r>
                        <a:rPr lang="zh-CN" sz="1800" kern="0">
                          <a:solidFill>
                            <a:srgbClr val="404040"/>
                          </a:solidFill>
                          <a:effectLst/>
                          <a:latin typeface="微软雅黑" panose="020B0503020204020204" charset="-122"/>
                          <a:ea typeface="微软雅黑" panose="020B0503020204020204" charset="-122"/>
                          <a:cs typeface="微软雅黑" panose="020B0503020204020204" charset="-122"/>
                        </a:rPr>
                        <a:t>年</a:t>
                      </a:r>
                      <a:endParaRPr lang="zh-CN" sz="1800" kern="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9050">
                      <a:solidFill>
                        <a:srgbClr val="FFFFFF"/>
                      </a:solidFill>
                      <a:prstDash val="solid"/>
                    </a:lnR>
                    <a:lnT>
                      <a:noFill/>
                    </a:lnT>
                    <a:lnB>
                      <a:noFill/>
                    </a:lnB>
                    <a:solidFill>
                      <a:schemeClr val="accent1">
                        <a:lumMod val="20000"/>
                        <a:lumOff val="8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1.37</a:t>
                      </a:r>
                      <a:r>
                        <a:rPr 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rPr>
                        <a:t> </a:t>
                      </a:r>
                      <a:r>
                        <a:rPr lang="zh-CN" alt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baseline="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20000"/>
                        <a:lumOff val="8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3.00 </a:t>
                      </a:r>
                      <a:r>
                        <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20000"/>
                        <a:lumOff val="80000"/>
                      </a:schemeClr>
                    </a:solidFill>
                  </a:tcPr>
                </a:tc>
              </a:tr>
              <a:tr h="432000">
                <a:tc>
                  <a:txBody>
                    <a:bodyPr/>
                    <a:p>
                      <a:pPr algn="ctr" fontAlgn="ctr">
                        <a:lnSpc>
                          <a:spcPct val="100000"/>
                        </a:lnSpc>
                        <a:spcAft>
                          <a:spcPts val="0"/>
                        </a:spcAft>
                      </a:pPr>
                      <a:r>
                        <a:rPr lang="en-US" sz="1800" kern="0">
                          <a:solidFill>
                            <a:srgbClr val="404040"/>
                          </a:solidFill>
                          <a:effectLst/>
                          <a:latin typeface="微软雅黑" panose="020B0503020204020204" charset="-122"/>
                          <a:ea typeface="微软雅黑" panose="020B0503020204020204" charset="-122"/>
                          <a:cs typeface="微软雅黑" panose="020B0503020204020204" charset="-122"/>
                        </a:rPr>
                        <a:t>2018</a:t>
                      </a:r>
                      <a:r>
                        <a:rPr lang="zh-CN" sz="1800" kern="0">
                          <a:solidFill>
                            <a:srgbClr val="404040"/>
                          </a:solidFill>
                          <a:effectLst/>
                          <a:latin typeface="微软雅黑" panose="020B0503020204020204" charset="-122"/>
                          <a:ea typeface="微软雅黑" panose="020B0503020204020204" charset="-122"/>
                          <a:cs typeface="微软雅黑" panose="020B0503020204020204" charset="-122"/>
                        </a:rPr>
                        <a:t>年</a:t>
                      </a:r>
                      <a:endParaRPr lang="zh-CN" sz="1800" kern="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9050">
                      <a:solidFill>
                        <a:srgbClr val="FFFFFF"/>
                      </a:solidFill>
                      <a:prstDash val="solid"/>
                    </a:lnR>
                    <a:lnT>
                      <a:noFill/>
                    </a:lnT>
                    <a:lnB>
                      <a:noFill/>
                    </a:lnB>
                    <a:solidFill>
                      <a:schemeClr val="accent1">
                        <a:lumMod val="60000"/>
                        <a:lumOff val="4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0.53 </a:t>
                      </a:r>
                      <a:r>
                        <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60000"/>
                        <a:lumOff val="40000"/>
                      </a:schemeClr>
                    </a:solidFill>
                  </a:tcPr>
                </a:tc>
                <a:tc>
                  <a:txBody>
                    <a:bodyPr/>
                    <a:p>
                      <a:pPr marL="0" marR="0" indent="0" algn="ctr" defTabSz="685800" rtl="0" fontAlgn="ctr">
                        <a:lnSpc>
                          <a:spcPct val="100000"/>
                        </a:lnSpc>
                        <a:spcBef>
                          <a:spcPts val="0"/>
                        </a:spcBef>
                        <a:spcAft>
                          <a:spcPts val="0"/>
                        </a:spcAft>
                        <a:buClrTx/>
                        <a:buSzTx/>
                        <a:buFontTx/>
                        <a:buNone/>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1.30</a:t>
                      </a:r>
                      <a:r>
                        <a:rPr lang="en-US" altLang="zh-CN" sz="1800" kern="0" dirty="0">
                          <a:solidFill>
                            <a:srgbClr val="404040"/>
                          </a:solidFill>
                          <a:effectLst/>
                          <a:latin typeface="微软雅黑" panose="020B0503020204020204" charset="-122"/>
                          <a:ea typeface="微软雅黑" panose="020B0503020204020204" charset="-122"/>
                          <a:cs typeface="微软雅黑" panose="020B0503020204020204" charset="-122"/>
                        </a:rPr>
                        <a:t> </a:t>
                      </a:r>
                      <a:r>
                        <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a:noFill/>
                    </a:lnB>
                    <a:solidFill>
                      <a:schemeClr val="accent1">
                        <a:lumMod val="60000"/>
                        <a:lumOff val="40000"/>
                      </a:schemeClr>
                    </a:solidFill>
                  </a:tcPr>
                </a:tc>
              </a:tr>
              <a:tr h="432435">
                <a:tc>
                  <a:txBody>
                    <a:bodyPr/>
                    <a:p>
                      <a:pPr algn="ctr" fontAlgn="ctr">
                        <a:lnSpc>
                          <a:spcPct val="100000"/>
                        </a:lnSpc>
                        <a:spcAft>
                          <a:spcPts val="0"/>
                        </a:spcAft>
                      </a:pPr>
                      <a:r>
                        <a:rPr lang="en-US" sz="1800" kern="0">
                          <a:solidFill>
                            <a:srgbClr val="404040"/>
                          </a:solidFill>
                          <a:effectLst/>
                          <a:latin typeface="微软雅黑" panose="020B0503020204020204" charset="-122"/>
                          <a:ea typeface="微软雅黑" panose="020B0503020204020204" charset="-122"/>
                          <a:cs typeface="微软雅黑" panose="020B0503020204020204" charset="-122"/>
                        </a:rPr>
                        <a:t>2017</a:t>
                      </a:r>
                      <a:r>
                        <a:rPr lang="zh-CN" sz="1800" kern="0">
                          <a:solidFill>
                            <a:srgbClr val="404040"/>
                          </a:solidFill>
                          <a:effectLst/>
                          <a:latin typeface="微软雅黑" panose="020B0503020204020204" charset="-122"/>
                          <a:ea typeface="微软雅黑" panose="020B0503020204020204" charset="-122"/>
                          <a:cs typeface="微软雅黑" panose="020B0503020204020204" charset="-122"/>
                        </a:rPr>
                        <a:t>年</a:t>
                      </a:r>
                      <a:endParaRPr lang="zh-CN" sz="1800" kern="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9050">
                      <a:solidFill>
                        <a:srgbClr val="FFFFFF"/>
                      </a:solidFill>
                      <a:prstDash val="solid"/>
                    </a:lnR>
                    <a:lnT>
                      <a:noFill/>
                    </a:lnT>
                    <a:lnB w="28575">
                      <a:solidFill>
                        <a:srgbClr val="0070C0"/>
                      </a:solidFill>
                      <a:prstDash val="solid"/>
                    </a:lnB>
                    <a:solidFill>
                      <a:schemeClr val="accent1">
                        <a:lumMod val="20000"/>
                        <a:lumOff val="80000"/>
                      </a:schemeClr>
                    </a:solidFill>
                  </a:tcPr>
                </a:tc>
                <a:tc>
                  <a:txBody>
                    <a:bodyPr/>
                    <a:p>
                      <a:pPr algn="ctr" fontAlgn="ctr">
                        <a:lnSpc>
                          <a:spcPct val="100000"/>
                        </a:lnSpc>
                        <a:spcAft>
                          <a:spcPts val="0"/>
                        </a:spcAft>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0.35 </a:t>
                      </a:r>
                      <a:r>
                        <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w="28575">
                      <a:solidFill>
                        <a:srgbClr val="0070C0"/>
                      </a:solidFill>
                      <a:prstDash val="solid"/>
                    </a:lnB>
                    <a:solidFill>
                      <a:schemeClr val="accent1">
                        <a:lumMod val="20000"/>
                        <a:lumOff val="80000"/>
                      </a:schemeClr>
                    </a:solidFill>
                  </a:tcPr>
                </a:tc>
                <a:tc>
                  <a:txBody>
                    <a:bodyPr/>
                    <a:p>
                      <a:pPr marL="0" marR="0" indent="0" algn="ctr" defTabSz="685800" rtl="0" fontAlgn="ctr">
                        <a:lnSpc>
                          <a:spcPct val="100000"/>
                        </a:lnSpc>
                        <a:spcBef>
                          <a:spcPts val="0"/>
                        </a:spcBef>
                        <a:spcAft>
                          <a:spcPts val="0"/>
                        </a:spcAft>
                        <a:buClrTx/>
                        <a:buSzTx/>
                        <a:buFontTx/>
                        <a:buNone/>
                      </a:pPr>
                      <a:r>
                        <a:rPr 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0.93</a:t>
                      </a:r>
                      <a:r>
                        <a:rPr lang="en-US" altLang="zh-CN" sz="1800" kern="0" dirty="0">
                          <a:solidFill>
                            <a:srgbClr val="404040"/>
                          </a:solidFill>
                          <a:effectLst/>
                          <a:latin typeface="微软雅黑" panose="020B0503020204020204" charset="-122"/>
                          <a:ea typeface="微软雅黑" panose="020B0503020204020204" charset="-122"/>
                          <a:cs typeface="微软雅黑" panose="020B0503020204020204" charset="-122"/>
                        </a:rPr>
                        <a:t> </a:t>
                      </a:r>
                      <a:r>
                        <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rPr>
                        <a:t>亿</a:t>
                      </a:r>
                      <a:endParaRPr lang="zh-CN" altLang="en-US" sz="1800" kern="0" dirty="0">
                        <a:solidFill>
                          <a:srgbClr val="404040"/>
                        </a:solidFill>
                        <a:effectLst/>
                        <a:latin typeface="微软雅黑" panose="020B0503020204020204" charset="-122"/>
                        <a:ea typeface="微软雅黑" panose="020B0503020204020204" charset="-122"/>
                        <a:cs typeface="微软雅黑" panose="020B0503020204020204" charset="-122"/>
                      </a:endParaRPr>
                    </a:p>
                  </a:txBody>
                  <a:tcPr marL="68580" marR="68580" marT="0" marB="0" anchor="ctr">
                    <a:lnL w="19050">
                      <a:solidFill>
                        <a:srgbClr val="FFFFFF"/>
                      </a:solidFill>
                      <a:prstDash val="solid"/>
                    </a:lnL>
                    <a:lnR w="19050">
                      <a:solidFill>
                        <a:srgbClr val="FFFFFF"/>
                      </a:solidFill>
                      <a:prstDash val="solid"/>
                    </a:lnR>
                    <a:lnT>
                      <a:noFill/>
                    </a:lnT>
                    <a:lnB w="28575">
                      <a:solidFill>
                        <a:srgbClr val="0070C0"/>
                      </a:solidFill>
                      <a:prstDash val="solid"/>
                    </a:lnB>
                    <a:solidFill>
                      <a:schemeClr val="accent1">
                        <a:lumMod val="20000"/>
                        <a:lumOff val="80000"/>
                      </a:schemeClr>
                    </a:solidFill>
                  </a:tcPr>
                </a:tc>
              </a:tr>
            </a:tbl>
          </a:graphicData>
        </a:graphic>
      </p:graphicFrame>
      <p:sp>
        <p:nvSpPr>
          <p:cNvPr id="55" name="矩形: 圆角 33"/>
          <p:cNvSpPr/>
          <p:nvPr/>
        </p:nvSpPr>
        <p:spPr>
          <a:xfrm>
            <a:off x="554355" y="1614170"/>
            <a:ext cx="5300980" cy="1966595"/>
          </a:xfrm>
          <a:prstGeom prst="roundRect">
            <a:avLst>
              <a:gd name="adj" fmla="val 2293"/>
            </a:avLst>
          </a:prstGeom>
          <a:solidFill>
            <a:schemeClr val="bg1"/>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5000"/>
              </a:lnSpc>
              <a:spcBef>
                <a:spcPts val="100"/>
              </a:spcBef>
              <a:spcAft>
                <a:spcPts val="100"/>
              </a:spcAft>
            </a:pPr>
            <a:endParaRPr lang="zh-CN" altLang="en-US" dirty="0">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56" name="平行四边形 55"/>
          <p:cNvSpPr/>
          <p:nvPr/>
        </p:nvSpPr>
        <p:spPr>
          <a:xfrm>
            <a:off x="4699000" y="1442720"/>
            <a:ext cx="1031240" cy="2138680"/>
          </a:xfrm>
          <a:prstGeom prst="parallelogram">
            <a:avLst/>
          </a:prstGeom>
          <a:solidFill>
            <a:srgbClr val="0070C0"/>
          </a:solidFill>
          <a:ln>
            <a:noFill/>
          </a:ln>
          <a:effectLst>
            <a:outerShdw blurRad="304800" dist="215900" dir="5400000" sx="92000" sy="92000" algn="t" rotWithShape="0">
              <a:schemeClr val="bg2">
                <a:lumMod val="25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5000"/>
              </a:lnSpc>
              <a:spcBef>
                <a:spcPts val="100"/>
              </a:spcBef>
              <a:spcAft>
                <a:spcPts val="100"/>
              </a:spcAft>
            </a:pPr>
            <a:endParaRPr lang="zh-CN" altLang="en-US" dirty="0">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57" name="等腰三角形 56"/>
          <p:cNvSpPr/>
          <p:nvPr/>
        </p:nvSpPr>
        <p:spPr>
          <a:xfrm>
            <a:off x="5702300" y="1442720"/>
            <a:ext cx="162560" cy="165100"/>
          </a:xfrm>
          <a:prstGeom prst="triangle">
            <a:avLst>
              <a:gd name="adj" fmla="val 15826"/>
            </a:avLst>
          </a:prstGeom>
          <a:solidFill>
            <a:srgbClr val="000000"/>
          </a:solidFill>
          <a:ln>
            <a:noFill/>
          </a:ln>
          <a:effectLst>
            <a:outerShdw blurRad="304800" dist="215900" dir="5400000" sx="92000" sy="92000" algn="t"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5000"/>
              </a:lnSpc>
              <a:spcBef>
                <a:spcPts val="100"/>
              </a:spcBef>
              <a:spcAft>
                <a:spcPts val="100"/>
              </a:spcAft>
            </a:pPr>
            <a:endParaRPr lang="zh-CN" altLang="en-US" dirty="0">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58" name="文本框 57"/>
          <p:cNvSpPr txBox="1"/>
          <p:nvPr/>
        </p:nvSpPr>
        <p:spPr>
          <a:xfrm>
            <a:off x="4925060" y="2115185"/>
            <a:ext cx="638810" cy="904875"/>
          </a:xfrm>
          <a:prstGeom prst="rect">
            <a:avLst/>
          </a:prstGeom>
          <a:noFill/>
        </p:spPr>
        <p:txBody>
          <a:bodyPr wrap="none" rtlCol="0">
            <a:noAutofit/>
          </a:bodyPr>
          <a:lstStyle/>
          <a:p>
            <a:pPr algn="l">
              <a:lnSpc>
                <a:spcPct val="125000"/>
              </a:lnSpc>
              <a:spcBef>
                <a:spcPts val="100"/>
              </a:spcBef>
              <a:spcAft>
                <a:spcPts val="100"/>
              </a:spcAft>
            </a:pPr>
            <a:r>
              <a:rPr lang="en-US" altLang="zh-CN" sz="3200" b="1" i="1" dirty="0">
                <a:solidFill>
                  <a:schemeClr val="bg1"/>
                </a:solidFill>
                <a:latin typeface="思源黑体" panose="020B0500000000000000" pitchFamily="34" charset="-122"/>
                <a:ea typeface="思源黑体" panose="020B0500000000000000" pitchFamily="34" charset="-122"/>
                <a:sym typeface="思源黑体 CN Normal" panose="020B0400000000000000" pitchFamily="34" charset="-122"/>
              </a:rPr>
              <a:t>01</a:t>
            </a:r>
            <a:endParaRPr lang="en-US" altLang="zh-CN" sz="3200" b="1" i="1" dirty="0">
              <a:solidFill>
                <a:schemeClr val="bg1"/>
              </a:solidFill>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59" name="文本占位符 10"/>
          <p:cNvSpPr txBox="1"/>
          <p:nvPr/>
        </p:nvSpPr>
        <p:spPr>
          <a:xfrm>
            <a:off x="685165" y="1698625"/>
            <a:ext cx="3239770" cy="398780"/>
          </a:xfrm>
          <a:prstGeom prst="rect">
            <a:avLst/>
          </a:prstGeom>
          <a:noFill/>
        </p:spPr>
        <p:txBody>
          <a:bodyPr wrap="square" rtlCol="0">
            <a:spAutoFit/>
          </a:bodyPr>
          <a:lstStyle>
            <a:defPPr>
              <a:defRPr lang="zh-CN"/>
            </a:defPPr>
            <a:lvl1pPr>
              <a:defRPr sz="2000">
                <a:solidFill>
                  <a:srgbClr val="346BE8"/>
                </a:solidFill>
                <a:effectLst>
                  <a:outerShdw blurRad="50800" dist="38100" dir="2700000" algn="tl" rotWithShape="0">
                    <a:srgbClr val="346BE8">
                      <a:alpha val="10000"/>
                    </a:srgbClr>
                  </a:outerShdw>
                </a:effectLst>
                <a:latin typeface="思源黑体 CN Normal" panose="020B0400000000000000" pitchFamily="34" charset="-122"/>
                <a:ea typeface="思源黑体 CN Medium" panose="020B0600000000000000" charset="-122"/>
              </a:defRPr>
            </a:lvl1pPr>
          </a:lstStyle>
          <a:p>
            <a:r>
              <a:rPr lang="zh-CN" altLang="zh-CN" b="1" kern="100" dirty="0">
                <a:solidFill>
                  <a:srgbClr val="0070C0"/>
                </a:solidFill>
                <a:effectLst/>
                <a:latin typeface="微软雅黑" panose="020B0503020204020204" charset="-122"/>
                <a:ea typeface="微软雅黑" panose="020B0503020204020204" charset="-122"/>
                <a:cs typeface="微软雅黑" panose="020B0503020204020204" charset="-122"/>
                <a:sym typeface="+mn-ea"/>
              </a:rPr>
              <a:t>公司的主营产品超级电容器</a:t>
            </a:r>
            <a:endParaRPr lang="zh-CN" altLang="zh-CN" b="1" kern="100" dirty="0" smtClean="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60" name="文本框 59"/>
          <p:cNvSpPr txBox="1"/>
          <p:nvPr/>
        </p:nvSpPr>
        <p:spPr>
          <a:xfrm>
            <a:off x="694055" y="2073275"/>
            <a:ext cx="3904615" cy="1476375"/>
          </a:xfrm>
          <a:prstGeom prst="rect">
            <a:avLst/>
          </a:prstGeom>
          <a:noFill/>
        </p:spPr>
        <p:txBody>
          <a:bodyPr wrap="square" rtlCol="0">
            <a:spAutoFit/>
          </a:bodyPr>
          <a:lstStyle>
            <a:defPPr>
              <a:defRPr lang="zh-CN"/>
            </a:defPPr>
            <a:lvl1pPr>
              <a:lnSpc>
                <a:spcPct val="150000"/>
              </a:lnSpc>
              <a:defRPr sz="1200" kern="1400" spc="1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algn="just" defTabSz="685800" eaLnBrk="0" hangingPunct="0">
              <a:lnSpc>
                <a:spcPct val="100000"/>
              </a:lnSpc>
              <a:buClrTx/>
              <a:buSzTx/>
              <a:buFontTx/>
              <a:defRPr/>
            </a:pPr>
            <a:r>
              <a:rPr lang="zh-CN" altLang="zh-CN" sz="1500" kern="100" dirty="0">
                <a:latin typeface="微软雅黑" panose="020B0503020204020204" charset="-122"/>
                <a:ea typeface="微软雅黑" panose="020B0503020204020204" charset="-122"/>
                <a:cs typeface="微软雅黑" panose="020B0503020204020204" charset="-122"/>
                <a:sym typeface="+mn-ea"/>
              </a:rPr>
              <a:t>是一种具备能量储存和大功率放电的新型基础电子元器件，目前产品型号已达上千种，应用于</a:t>
            </a:r>
            <a:r>
              <a:rPr lang="zh-CN" altLang="zh-CN" sz="1500" kern="100" dirty="0">
                <a:latin typeface="微软雅黑" panose="020B0503020204020204" charset="-122"/>
                <a:ea typeface="微软雅黑" panose="020B0503020204020204" charset="-122"/>
                <a:cs typeface="微软雅黑" panose="020B0503020204020204" charset="-122"/>
                <a:sym typeface="+mn-ea"/>
              </a:rPr>
              <a:t>航天军工、</a:t>
            </a:r>
            <a:r>
              <a:rPr lang="en-US" altLang="zh-CN" sz="1500" kern="100" dirty="0">
                <a:latin typeface="微软雅黑" panose="020B0503020204020204" charset="-122"/>
                <a:ea typeface="微软雅黑" panose="020B0503020204020204" charset="-122"/>
                <a:cs typeface="微软雅黑" panose="020B0503020204020204" charset="-122"/>
                <a:sym typeface="+mn-ea"/>
              </a:rPr>
              <a:t>5G</a:t>
            </a:r>
            <a:r>
              <a:rPr lang="zh-CN" altLang="zh-CN" sz="1500" kern="100" dirty="0">
                <a:latin typeface="微软雅黑" panose="020B0503020204020204" charset="-122"/>
                <a:ea typeface="微软雅黑" panose="020B0503020204020204" charset="-122"/>
                <a:cs typeface="微软雅黑" panose="020B0503020204020204" charset="-122"/>
                <a:sym typeface="+mn-ea"/>
              </a:rPr>
              <a:t>通讯、智能电网、物联网设备、新能源汽车等数十个领域，覆盖全球三十多个国家和地区的几千家客户</a:t>
            </a:r>
            <a:endParaRPr sz="15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2" name="矩形: 圆角 33"/>
          <p:cNvSpPr/>
          <p:nvPr/>
        </p:nvSpPr>
        <p:spPr>
          <a:xfrm>
            <a:off x="6312535" y="1614170"/>
            <a:ext cx="5300980" cy="1966595"/>
          </a:xfrm>
          <a:prstGeom prst="roundRect">
            <a:avLst>
              <a:gd name="adj" fmla="val 2293"/>
            </a:avLst>
          </a:prstGeom>
          <a:solidFill>
            <a:schemeClr val="bg1"/>
          </a:solid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5000"/>
              </a:lnSpc>
              <a:spcBef>
                <a:spcPts val="100"/>
              </a:spcBef>
              <a:spcAft>
                <a:spcPts val="100"/>
              </a:spcAft>
            </a:pPr>
            <a:endParaRPr lang="zh-CN" altLang="en-US" dirty="0">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16" name="平行四边形 15"/>
          <p:cNvSpPr/>
          <p:nvPr/>
        </p:nvSpPr>
        <p:spPr>
          <a:xfrm>
            <a:off x="10457180" y="1442720"/>
            <a:ext cx="1031240" cy="2138680"/>
          </a:xfrm>
          <a:prstGeom prst="parallelogram">
            <a:avLst/>
          </a:prstGeom>
          <a:solidFill>
            <a:srgbClr val="0070C0"/>
          </a:solidFill>
          <a:ln>
            <a:noFill/>
          </a:ln>
          <a:effectLst>
            <a:outerShdw blurRad="304800" dist="215900" dir="5400000" sx="92000" sy="92000" algn="t" rotWithShape="0">
              <a:schemeClr val="bg2">
                <a:lumMod val="25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5000"/>
              </a:lnSpc>
              <a:spcBef>
                <a:spcPts val="100"/>
              </a:spcBef>
              <a:spcAft>
                <a:spcPts val="100"/>
              </a:spcAft>
            </a:pPr>
            <a:endParaRPr lang="zh-CN" altLang="en-US" dirty="0">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17" name="等腰三角形 16"/>
          <p:cNvSpPr/>
          <p:nvPr/>
        </p:nvSpPr>
        <p:spPr>
          <a:xfrm>
            <a:off x="11460480" y="1442720"/>
            <a:ext cx="162560" cy="165100"/>
          </a:xfrm>
          <a:prstGeom prst="triangle">
            <a:avLst>
              <a:gd name="adj" fmla="val 15826"/>
            </a:avLst>
          </a:prstGeom>
          <a:solidFill>
            <a:srgbClr val="000000"/>
          </a:solidFill>
          <a:ln>
            <a:noFill/>
          </a:ln>
          <a:effectLst>
            <a:outerShdw blurRad="304800" dist="215900" dir="5400000" sx="92000" sy="92000" algn="t" rotWithShape="0">
              <a:schemeClr val="accent1">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5000"/>
              </a:lnSpc>
              <a:spcBef>
                <a:spcPts val="100"/>
              </a:spcBef>
              <a:spcAft>
                <a:spcPts val="100"/>
              </a:spcAft>
            </a:pPr>
            <a:endParaRPr lang="zh-CN" altLang="en-US" dirty="0">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18" name="文本框 17"/>
          <p:cNvSpPr txBox="1"/>
          <p:nvPr/>
        </p:nvSpPr>
        <p:spPr>
          <a:xfrm>
            <a:off x="10683240" y="2115185"/>
            <a:ext cx="638810" cy="904875"/>
          </a:xfrm>
          <a:prstGeom prst="rect">
            <a:avLst/>
          </a:prstGeom>
          <a:noFill/>
        </p:spPr>
        <p:txBody>
          <a:bodyPr wrap="none" rtlCol="0">
            <a:noAutofit/>
          </a:bodyPr>
          <a:lstStyle/>
          <a:p>
            <a:pPr algn="l">
              <a:lnSpc>
                <a:spcPct val="125000"/>
              </a:lnSpc>
              <a:spcBef>
                <a:spcPts val="100"/>
              </a:spcBef>
              <a:spcAft>
                <a:spcPts val="100"/>
              </a:spcAft>
            </a:pPr>
            <a:r>
              <a:rPr lang="en-US" altLang="zh-CN" sz="3200" b="1" i="1" dirty="0">
                <a:solidFill>
                  <a:schemeClr val="bg1"/>
                </a:solidFill>
                <a:latin typeface="思源黑体" panose="020B0500000000000000" pitchFamily="34" charset="-122"/>
                <a:ea typeface="思源黑体" panose="020B0500000000000000" pitchFamily="34" charset="-122"/>
                <a:sym typeface="思源黑体 CN Normal" panose="020B0400000000000000" pitchFamily="34" charset="-122"/>
              </a:rPr>
              <a:t>02</a:t>
            </a:r>
            <a:endParaRPr lang="en-US" altLang="zh-CN" sz="3200" b="1" i="1" dirty="0">
              <a:solidFill>
                <a:schemeClr val="bg1"/>
              </a:solidFill>
              <a:latin typeface="思源黑体" panose="020B0500000000000000" pitchFamily="34" charset="-122"/>
              <a:ea typeface="思源黑体" panose="020B0500000000000000" pitchFamily="34" charset="-122"/>
              <a:sym typeface="思源黑体 CN Normal" panose="020B0400000000000000" pitchFamily="34" charset="-122"/>
            </a:endParaRPr>
          </a:p>
        </p:txBody>
      </p:sp>
      <p:sp>
        <p:nvSpPr>
          <p:cNvPr id="19" name="文本占位符 10"/>
          <p:cNvSpPr txBox="1"/>
          <p:nvPr/>
        </p:nvSpPr>
        <p:spPr>
          <a:xfrm>
            <a:off x="6443345" y="1698625"/>
            <a:ext cx="1776730" cy="398780"/>
          </a:xfrm>
          <a:prstGeom prst="rect">
            <a:avLst/>
          </a:prstGeom>
          <a:noFill/>
        </p:spPr>
        <p:txBody>
          <a:bodyPr wrap="square" rtlCol="0">
            <a:spAutoFit/>
          </a:bodyPr>
          <a:lstStyle>
            <a:defPPr>
              <a:defRPr lang="zh-CN"/>
            </a:defPPr>
            <a:lvl1pPr>
              <a:defRPr sz="2000">
                <a:solidFill>
                  <a:srgbClr val="346BE8"/>
                </a:solidFill>
                <a:effectLst>
                  <a:outerShdw blurRad="50800" dist="38100" dir="2700000" algn="tl" rotWithShape="0">
                    <a:srgbClr val="346BE8">
                      <a:alpha val="10000"/>
                    </a:srgbClr>
                  </a:outerShdw>
                </a:effectLst>
                <a:latin typeface="思源黑体 CN Normal" panose="020B0400000000000000" pitchFamily="34" charset="-122"/>
                <a:ea typeface="思源黑体 CN Medium" panose="020B0600000000000000" charset="-122"/>
              </a:defRPr>
            </a:lvl1pPr>
          </a:lstStyle>
          <a:p>
            <a:r>
              <a:rPr lang="zh-CN" altLang="zh-CN" b="1" kern="100" dirty="0">
                <a:solidFill>
                  <a:srgbClr val="0070C0"/>
                </a:solidFill>
                <a:effectLst/>
                <a:latin typeface="微软雅黑" panose="020B0503020204020204" charset="-122"/>
                <a:ea typeface="微软雅黑" panose="020B0503020204020204" charset="-122"/>
                <a:cs typeface="微软雅黑" panose="020B0503020204020204" charset="-122"/>
                <a:sym typeface="+mn-ea"/>
              </a:rPr>
              <a:t>主导产品</a:t>
            </a:r>
            <a:endParaRPr lang="zh-CN" altLang="zh-CN" b="1" kern="100" dirty="0" smtClean="0">
              <a:solidFill>
                <a:srgbClr val="0070C0"/>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nvSpPr>
        <p:spPr>
          <a:xfrm>
            <a:off x="6452235" y="2119630"/>
            <a:ext cx="3975735" cy="975995"/>
          </a:xfrm>
          <a:prstGeom prst="rect">
            <a:avLst/>
          </a:prstGeom>
          <a:noFill/>
        </p:spPr>
        <p:txBody>
          <a:bodyPr wrap="square" rtlCol="0">
            <a:spAutoFit/>
          </a:bodyPr>
          <a:lstStyle>
            <a:defPPr>
              <a:defRPr lang="zh-CN"/>
            </a:defPPr>
            <a:lvl1pPr>
              <a:lnSpc>
                <a:spcPct val="150000"/>
              </a:lnSpc>
              <a:defRPr sz="1200" kern="1400" spc="1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algn="l" defTabSz="685800" eaLnBrk="0" hangingPunct="0">
              <a:lnSpc>
                <a:spcPct val="120000"/>
              </a:lnSpc>
              <a:buClrTx/>
              <a:buSzTx/>
              <a:buFontTx/>
              <a:defRPr/>
            </a:pPr>
            <a:r>
              <a:rPr lang="zh-CN" altLang="zh-CN" sz="1600" kern="100" dirty="0">
                <a:latin typeface="微软雅黑" panose="020B0503020204020204" charset="-122"/>
                <a:ea typeface="微软雅黑" panose="020B0503020204020204" charset="-122"/>
                <a:cs typeface="微软雅黑" panose="020B0503020204020204" charset="-122"/>
                <a:sym typeface="+mn-ea"/>
              </a:rPr>
              <a:t>单只卷绕、组合卷绕、叠片、模组、混合电容 等十五大系列、七百余种规格型号，国内（外）市场占有率</a:t>
            </a:r>
            <a:r>
              <a:rPr lang="en-US" altLang="zh-CN" sz="1600" kern="100" dirty="0">
                <a:latin typeface="微软雅黑" panose="020B0503020204020204" charset="-122"/>
                <a:ea typeface="微软雅黑" panose="020B0503020204020204" charset="-122"/>
                <a:cs typeface="微软雅黑" panose="020B0503020204020204" charset="-122"/>
                <a:sym typeface="+mn-ea"/>
              </a:rPr>
              <a:t> 90 %</a:t>
            </a:r>
            <a:endParaRPr lang="en-US" altLang="zh-CN" sz="1600" kern="1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9" name="图片 8"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 name="同侧圆角矩形 60"/>
          <p:cNvSpPr/>
          <p:nvPr>
            <p:custDataLst>
              <p:tags r:id="rId1"/>
            </p:custDataLst>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4225290" cy="429895"/>
          </a:xfrm>
          <a:prstGeom prst="rect">
            <a:avLst/>
          </a:prstGeom>
          <a:noFill/>
        </p:spPr>
        <p:txBody>
          <a:bodyPr wrap="square" rtlCol="0">
            <a:spAutoFit/>
          </a:bodyPr>
          <a:p>
            <a:r>
              <a:rPr lang="zh-CN" altLang="en-US" sz="2200" b="1" dirty="0">
                <a:solidFill>
                  <a:srgbClr val="0070C0"/>
                </a:solidFill>
                <a:latin typeface="+mj-ea"/>
                <a:sym typeface="+mn-ea"/>
              </a:rPr>
              <a:t>合作伙伴</a:t>
            </a:r>
            <a:endParaRPr lang="zh-CN" altLang="en-US" sz="2200" b="1" dirty="0">
              <a:solidFill>
                <a:srgbClr val="0070C0"/>
              </a:solidFill>
              <a:latin typeface="+mj-ea"/>
              <a:ea typeface="微软雅黑" panose="020B0503020204020204" charset="-122"/>
              <a:cs typeface="微软雅黑" panose="020B0503020204020204" charset="-122"/>
              <a:sym typeface="+mn-ea"/>
            </a:endParaRPr>
          </a:p>
        </p:txBody>
      </p:sp>
      <p:cxnSp>
        <p:nvCxnSpPr>
          <p:cNvPr id="2" name="直接连接符 1"/>
          <p:cNvCxnSpPr/>
          <p:nvPr userDrawn="1">
            <p:custDataLst>
              <p:tags r:id="rId2"/>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4"/>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5"/>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8" name="组合 57"/>
          <p:cNvGrpSpPr/>
          <p:nvPr/>
        </p:nvGrpSpPr>
        <p:grpSpPr>
          <a:xfrm>
            <a:off x="833120" y="5766435"/>
            <a:ext cx="10414000" cy="884555"/>
            <a:chOff x="1312" y="9082"/>
            <a:chExt cx="16400" cy="1430"/>
          </a:xfrm>
        </p:grpSpPr>
        <p:sp>
          <p:nvSpPr>
            <p:cNvPr id="45" name="矩形: 圆角 1"/>
            <p:cNvSpPr/>
            <p:nvPr/>
          </p:nvSpPr>
          <p:spPr>
            <a:xfrm>
              <a:off x="1312" y="9082"/>
              <a:ext cx="16401" cy="1431"/>
            </a:xfrm>
            <a:prstGeom prst="roundRect">
              <a:avLst>
                <a:gd name="adj" fmla="val 13156"/>
              </a:avLst>
            </a:prstGeom>
            <a:solidFill>
              <a:schemeClr val="bg1"/>
            </a:solidFill>
            <a:ln>
              <a:noFill/>
            </a:ln>
            <a:effectLst>
              <a:outerShdw blurRad="304800" sx="102000" sy="102000" algn="ctr" rotWithShape="0">
                <a:srgbClr val="0070C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n-ea"/>
                <a:sym typeface="+mn-lt"/>
              </a:endParaRPr>
            </a:p>
          </p:txBody>
        </p:sp>
        <p:grpSp>
          <p:nvGrpSpPr>
            <p:cNvPr id="53" name="组合 52"/>
            <p:cNvGrpSpPr/>
            <p:nvPr/>
          </p:nvGrpSpPr>
          <p:grpSpPr>
            <a:xfrm>
              <a:off x="1903" y="9325"/>
              <a:ext cx="15220" cy="914"/>
              <a:chOff x="1900" y="9641"/>
              <a:chExt cx="15220" cy="1006"/>
            </a:xfrm>
          </p:grpSpPr>
          <p:pic>
            <p:nvPicPr>
              <p:cNvPr id="12" name="图片 11"/>
              <p:cNvPicPr>
                <a:picLocks noChangeAspect="1"/>
              </p:cNvPicPr>
              <p:nvPr/>
            </p:nvPicPr>
            <p:blipFill>
              <a:blip r:embed="rId6"/>
              <a:stretch>
                <a:fillRect/>
              </a:stretch>
            </p:blipFill>
            <p:spPr>
              <a:xfrm>
                <a:off x="9912" y="9641"/>
                <a:ext cx="3474" cy="1007"/>
              </a:xfrm>
              <a:prstGeom prst="rect">
                <a:avLst/>
              </a:prstGeom>
            </p:spPr>
          </p:pic>
          <p:pic>
            <p:nvPicPr>
              <p:cNvPr id="26" name="图片 25"/>
              <p:cNvPicPr>
                <a:picLocks noChangeAspect="1"/>
              </p:cNvPicPr>
              <p:nvPr/>
            </p:nvPicPr>
            <p:blipFill>
              <a:blip r:embed="rId7" cstate="screen"/>
              <a:stretch>
                <a:fillRect/>
              </a:stretch>
            </p:blipFill>
            <p:spPr>
              <a:xfrm>
                <a:off x="1900" y="9641"/>
                <a:ext cx="3896" cy="1007"/>
              </a:xfrm>
              <a:prstGeom prst="rect">
                <a:avLst/>
              </a:prstGeom>
            </p:spPr>
          </p:pic>
          <p:pic>
            <p:nvPicPr>
              <p:cNvPr id="17" name="图片 16"/>
              <p:cNvPicPr>
                <a:picLocks noChangeAspect="1"/>
              </p:cNvPicPr>
              <p:nvPr/>
            </p:nvPicPr>
            <p:blipFill>
              <a:blip r:embed="rId8"/>
              <a:stretch>
                <a:fillRect/>
              </a:stretch>
            </p:blipFill>
            <p:spPr>
              <a:xfrm>
                <a:off x="6060" y="9641"/>
                <a:ext cx="3588" cy="1007"/>
              </a:xfrm>
              <a:prstGeom prst="rect">
                <a:avLst/>
              </a:prstGeom>
            </p:spPr>
          </p:pic>
          <p:pic>
            <p:nvPicPr>
              <p:cNvPr id="2050" name="Picture 2" descr="http://www.hxgroup.cn/templates/default/img/logo_03.png"/>
              <p:cNvPicPr>
                <a:picLocks noChangeAspect="1" noChangeArrowheads="1"/>
              </p:cNvPicPr>
              <p:nvPr/>
            </p:nvPicPr>
            <p:blipFill>
              <a:blip r:embed="rId9"/>
              <a:srcRect/>
              <a:stretch>
                <a:fillRect/>
              </a:stretch>
            </p:blipFill>
            <p:spPr bwMode="auto">
              <a:xfrm>
                <a:off x="13650" y="9641"/>
                <a:ext cx="3471" cy="100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0" name="组合 59"/>
          <p:cNvGrpSpPr/>
          <p:nvPr/>
        </p:nvGrpSpPr>
        <p:grpSpPr>
          <a:xfrm>
            <a:off x="833120" y="3761105"/>
            <a:ext cx="10414000" cy="884555"/>
            <a:chOff x="1312" y="5860"/>
            <a:chExt cx="16400" cy="1430"/>
          </a:xfrm>
        </p:grpSpPr>
        <p:sp>
          <p:nvSpPr>
            <p:cNvPr id="43" name="矩形: 圆角 1"/>
            <p:cNvSpPr/>
            <p:nvPr/>
          </p:nvSpPr>
          <p:spPr>
            <a:xfrm>
              <a:off x="1312" y="5860"/>
              <a:ext cx="16401" cy="1431"/>
            </a:xfrm>
            <a:prstGeom prst="roundRect">
              <a:avLst>
                <a:gd name="adj" fmla="val 13156"/>
              </a:avLst>
            </a:prstGeom>
            <a:solidFill>
              <a:schemeClr val="bg1"/>
            </a:solidFill>
            <a:ln>
              <a:noFill/>
            </a:ln>
            <a:effectLst>
              <a:outerShdw blurRad="304800" sx="102000" sy="102000" algn="ctr" rotWithShape="0">
                <a:srgbClr val="0070C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n-ea"/>
                <a:sym typeface="+mn-lt"/>
              </a:endParaRPr>
            </a:p>
          </p:txBody>
        </p:sp>
        <p:grpSp>
          <p:nvGrpSpPr>
            <p:cNvPr id="56" name="组合 55"/>
            <p:cNvGrpSpPr/>
            <p:nvPr/>
          </p:nvGrpSpPr>
          <p:grpSpPr>
            <a:xfrm>
              <a:off x="1888" y="6153"/>
              <a:ext cx="15219" cy="975"/>
              <a:chOff x="1900" y="6301"/>
              <a:chExt cx="15219" cy="1104"/>
            </a:xfrm>
          </p:grpSpPr>
          <p:pic>
            <p:nvPicPr>
              <p:cNvPr id="19" name="图片 18"/>
              <p:cNvPicPr>
                <a:picLocks noChangeAspect="1"/>
              </p:cNvPicPr>
              <p:nvPr/>
            </p:nvPicPr>
            <p:blipFill>
              <a:blip r:embed="rId10" cstate="screen"/>
              <a:stretch>
                <a:fillRect/>
              </a:stretch>
            </p:blipFill>
            <p:spPr>
              <a:xfrm>
                <a:off x="10160" y="6301"/>
                <a:ext cx="3281" cy="1104"/>
              </a:xfrm>
              <a:prstGeom prst="rect">
                <a:avLst/>
              </a:prstGeom>
            </p:spPr>
          </p:pic>
          <p:pic>
            <p:nvPicPr>
              <p:cNvPr id="20" name="图片 19"/>
              <p:cNvPicPr>
                <a:picLocks noChangeAspect="1"/>
              </p:cNvPicPr>
              <p:nvPr/>
            </p:nvPicPr>
            <p:blipFill>
              <a:blip r:embed="rId11" cstate="screen"/>
              <a:stretch>
                <a:fillRect/>
              </a:stretch>
            </p:blipFill>
            <p:spPr>
              <a:xfrm>
                <a:off x="13737" y="6301"/>
                <a:ext cx="3382" cy="1104"/>
              </a:xfrm>
              <a:prstGeom prst="rect">
                <a:avLst/>
              </a:prstGeom>
            </p:spPr>
          </p:pic>
          <p:pic>
            <p:nvPicPr>
              <p:cNvPr id="21" name="图片 20"/>
              <p:cNvPicPr>
                <a:picLocks noChangeAspect="1"/>
              </p:cNvPicPr>
              <p:nvPr/>
            </p:nvPicPr>
            <p:blipFill>
              <a:blip r:embed="rId12" cstate="screen"/>
              <a:stretch>
                <a:fillRect/>
              </a:stretch>
            </p:blipFill>
            <p:spPr>
              <a:xfrm>
                <a:off x="6076" y="6308"/>
                <a:ext cx="3788" cy="1097"/>
              </a:xfrm>
              <a:prstGeom prst="rect">
                <a:avLst/>
              </a:prstGeom>
            </p:spPr>
          </p:pic>
          <p:pic>
            <p:nvPicPr>
              <p:cNvPr id="23" name="图片 22"/>
              <p:cNvPicPr>
                <a:picLocks noChangeAspect="1"/>
              </p:cNvPicPr>
              <p:nvPr/>
            </p:nvPicPr>
            <p:blipFill>
              <a:blip r:embed="rId13" cstate="screen"/>
              <a:stretch>
                <a:fillRect/>
              </a:stretch>
            </p:blipFill>
            <p:spPr>
              <a:xfrm>
                <a:off x="1900" y="6308"/>
                <a:ext cx="3880" cy="1097"/>
              </a:xfrm>
              <a:prstGeom prst="rect">
                <a:avLst/>
              </a:prstGeom>
            </p:spPr>
          </p:pic>
        </p:grpSp>
      </p:grpSp>
      <p:grpSp>
        <p:nvGrpSpPr>
          <p:cNvPr id="59" name="组合 58"/>
          <p:cNvGrpSpPr/>
          <p:nvPr/>
        </p:nvGrpSpPr>
        <p:grpSpPr>
          <a:xfrm>
            <a:off x="833120" y="4763770"/>
            <a:ext cx="10414000" cy="884555"/>
            <a:chOff x="1312" y="7471"/>
            <a:chExt cx="16400" cy="1430"/>
          </a:xfrm>
        </p:grpSpPr>
        <p:sp>
          <p:nvSpPr>
            <p:cNvPr id="44" name="矩形: 圆角 1"/>
            <p:cNvSpPr/>
            <p:nvPr/>
          </p:nvSpPr>
          <p:spPr>
            <a:xfrm>
              <a:off x="1312" y="7471"/>
              <a:ext cx="16401" cy="1431"/>
            </a:xfrm>
            <a:prstGeom prst="roundRect">
              <a:avLst>
                <a:gd name="adj" fmla="val 13156"/>
              </a:avLst>
            </a:prstGeom>
            <a:solidFill>
              <a:schemeClr val="bg1"/>
            </a:solidFill>
            <a:ln>
              <a:noFill/>
            </a:ln>
            <a:effectLst>
              <a:outerShdw blurRad="304800" sx="102000" sy="102000" algn="ctr" rotWithShape="0">
                <a:srgbClr val="0070C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n-ea"/>
                <a:sym typeface="+mn-lt"/>
              </a:endParaRPr>
            </a:p>
          </p:txBody>
        </p:sp>
        <p:grpSp>
          <p:nvGrpSpPr>
            <p:cNvPr id="52" name="组合 51"/>
            <p:cNvGrpSpPr/>
            <p:nvPr/>
          </p:nvGrpSpPr>
          <p:grpSpPr>
            <a:xfrm>
              <a:off x="1990" y="7730"/>
              <a:ext cx="15219" cy="914"/>
              <a:chOff x="1900" y="7982"/>
              <a:chExt cx="15219" cy="1164"/>
            </a:xfrm>
          </p:grpSpPr>
          <p:pic>
            <p:nvPicPr>
              <p:cNvPr id="16" name="图片 15"/>
              <p:cNvPicPr>
                <a:picLocks noChangeAspect="1"/>
              </p:cNvPicPr>
              <p:nvPr/>
            </p:nvPicPr>
            <p:blipFill>
              <a:blip r:embed="rId14"/>
              <a:stretch>
                <a:fillRect/>
              </a:stretch>
            </p:blipFill>
            <p:spPr>
              <a:xfrm>
                <a:off x="13349" y="7982"/>
                <a:ext cx="3771" cy="1164"/>
              </a:xfrm>
              <a:prstGeom prst="rect">
                <a:avLst/>
              </a:prstGeom>
            </p:spPr>
          </p:pic>
          <p:pic>
            <p:nvPicPr>
              <p:cNvPr id="22" name="图片 21"/>
              <p:cNvPicPr>
                <a:picLocks noChangeAspect="1"/>
              </p:cNvPicPr>
              <p:nvPr/>
            </p:nvPicPr>
            <p:blipFill>
              <a:blip r:embed="rId15"/>
              <a:stretch>
                <a:fillRect/>
              </a:stretch>
            </p:blipFill>
            <p:spPr>
              <a:xfrm>
                <a:off x="9632" y="8067"/>
                <a:ext cx="3382" cy="995"/>
              </a:xfrm>
              <a:prstGeom prst="rect">
                <a:avLst/>
              </a:prstGeom>
            </p:spPr>
          </p:pic>
          <p:pic>
            <p:nvPicPr>
              <p:cNvPr id="18" name="图片 17"/>
              <p:cNvPicPr>
                <a:picLocks noChangeAspect="1"/>
              </p:cNvPicPr>
              <p:nvPr/>
            </p:nvPicPr>
            <p:blipFill>
              <a:blip r:embed="rId16" cstate="screen"/>
              <a:stretch>
                <a:fillRect/>
              </a:stretch>
            </p:blipFill>
            <p:spPr>
              <a:xfrm>
                <a:off x="1900" y="8041"/>
                <a:ext cx="3588" cy="921"/>
              </a:xfrm>
              <a:prstGeom prst="rect">
                <a:avLst/>
              </a:prstGeom>
            </p:spPr>
          </p:pic>
          <p:grpSp>
            <p:nvGrpSpPr>
              <p:cNvPr id="28" name="组合 27"/>
              <p:cNvGrpSpPr/>
              <p:nvPr/>
            </p:nvGrpSpPr>
            <p:grpSpPr>
              <a:xfrm rot="0">
                <a:off x="5823" y="8006"/>
                <a:ext cx="3474" cy="1139"/>
                <a:chOff x="4907572" y="2799513"/>
                <a:chExt cx="1933039" cy="451655"/>
              </a:xfrm>
            </p:grpSpPr>
            <p:pic>
              <p:nvPicPr>
                <p:cNvPr id="34" name="图片 33"/>
                <p:cNvPicPr>
                  <a:picLocks noChangeAspect="1"/>
                </p:cNvPicPr>
                <p:nvPr/>
              </p:nvPicPr>
              <p:blipFill rotWithShape="1">
                <a:blip r:embed="rId17" cstate="screen"/>
                <a:srcRect r="44050"/>
                <a:stretch>
                  <a:fillRect/>
                </a:stretch>
              </p:blipFill>
              <p:spPr>
                <a:xfrm>
                  <a:off x="4907572" y="2839741"/>
                  <a:ext cx="1024674" cy="390022"/>
                </a:xfrm>
                <a:prstGeom prst="rect">
                  <a:avLst/>
                </a:prstGeom>
              </p:spPr>
            </p:pic>
            <p:pic>
              <p:nvPicPr>
                <p:cNvPr id="27" name="图片 26"/>
                <p:cNvPicPr>
                  <a:picLocks noChangeAspect="1"/>
                </p:cNvPicPr>
                <p:nvPr/>
              </p:nvPicPr>
              <p:blipFill rotWithShape="1">
                <a:blip r:embed="rId18"/>
                <a:srcRect l="55459"/>
                <a:stretch>
                  <a:fillRect/>
                </a:stretch>
              </p:blipFill>
              <p:spPr>
                <a:xfrm>
                  <a:off x="5895975" y="2799513"/>
                  <a:ext cx="944636" cy="451655"/>
                </a:xfrm>
                <a:prstGeom prst="rect">
                  <a:avLst/>
                </a:prstGeom>
              </p:spPr>
            </p:pic>
          </p:grpSp>
        </p:grpSp>
      </p:grpSp>
      <p:grpSp>
        <p:nvGrpSpPr>
          <p:cNvPr id="62" name="组合 61"/>
          <p:cNvGrpSpPr/>
          <p:nvPr/>
        </p:nvGrpSpPr>
        <p:grpSpPr>
          <a:xfrm>
            <a:off x="833120" y="2758440"/>
            <a:ext cx="10414000" cy="884555"/>
            <a:chOff x="1312" y="4249"/>
            <a:chExt cx="16400" cy="1430"/>
          </a:xfrm>
        </p:grpSpPr>
        <p:sp>
          <p:nvSpPr>
            <p:cNvPr id="42" name="矩形: 圆角 1"/>
            <p:cNvSpPr/>
            <p:nvPr/>
          </p:nvSpPr>
          <p:spPr>
            <a:xfrm>
              <a:off x="1312" y="4249"/>
              <a:ext cx="16401" cy="1431"/>
            </a:xfrm>
            <a:prstGeom prst="roundRect">
              <a:avLst>
                <a:gd name="adj" fmla="val 13156"/>
              </a:avLst>
            </a:prstGeom>
            <a:solidFill>
              <a:schemeClr val="bg1"/>
            </a:solidFill>
            <a:ln>
              <a:noFill/>
            </a:ln>
            <a:effectLst>
              <a:outerShdw blurRad="304800" sx="102000" sy="102000" algn="ctr" rotWithShape="0">
                <a:srgbClr val="0070C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mn-ea"/>
                <a:sym typeface="+mn-lt"/>
              </a:endParaRPr>
            </a:p>
          </p:txBody>
        </p:sp>
        <p:grpSp>
          <p:nvGrpSpPr>
            <p:cNvPr id="49" name="组合 48"/>
            <p:cNvGrpSpPr/>
            <p:nvPr/>
          </p:nvGrpSpPr>
          <p:grpSpPr>
            <a:xfrm>
              <a:off x="1900" y="4514"/>
              <a:ext cx="15219" cy="930"/>
              <a:chOff x="1900" y="4786"/>
              <a:chExt cx="15219" cy="1478"/>
            </a:xfrm>
          </p:grpSpPr>
          <p:pic>
            <p:nvPicPr>
              <p:cNvPr id="29" name="图片 28"/>
              <p:cNvPicPr>
                <a:picLocks noChangeAspect="1"/>
              </p:cNvPicPr>
              <p:nvPr/>
            </p:nvPicPr>
            <p:blipFill>
              <a:blip r:embed="rId19" cstate="screen"/>
              <a:stretch>
                <a:fillRect/>
              </a:stretch>
            </p:blipFill>
            <p:spPr>
              <a:xfrm>
                <a:off x="10016" y="4786"/>
                <a:ext cx="3281" cy="1478"/>
              </a:xfrm>
              <a:prstGeom prst="rect">
                <a:avLst/>
              </a:prstGeom>
            </p:spPr>
          </p:pic>
          <p:pic>
            <p:nvPicPr>
              <p:cNvPr id="30" name="图片 29"/>
              <p:cNvPicPr>
                <a:picLocks noChangeAspect="1"/>
              </p:cNvPicPr>
              <p:nvPr/>
            </p:nvPicPr>
            <p:blipFill>
              <a:blip r:embed="rId20" cstate="screen"/>
              <a:stretch>
                <a:fillRect/>
              </a:stretch>
            </p:blipFill>
            <p:spPr>
              <a:xfrm>
                <a:off x="13679" y="4792"/>
                <a:ext cx="3441" cy="1472"/>
              </a:xfrm>
              <a:prstGeom prst="rect">
                <a:avLst/>
              </a:prstGeom>
            </p:spPr>
          </p:pic>
          <p:grpSp>
            <p:nvGrpSpPr>
              <p:cNvPr id="46" name="组合 45"/>
              <p:cNvGrpSpPr/>
              <p:nvPr/>
            </p:nvGrpSpPr>
            <p:grpSpPr>
              <a:xfrm>
                <a:off x="6012" y="4822"/>
                <a:ext cx="3866" cy="1442"/>
                <a:chOff x="6012" y="4822"/>
                <a:chExt cx="3866" cy="1442"/>
              </a:xfrm>
            </p:grpSpPr>
            <p:pic>
              <p:nvPicPr>
                <p:cNvPr id="25" name="图片 24"/>
                <p:cNvPicPr>
                  <a:picLocks noChangeAspect="1"/>
                </p:cNvPicPr>
                <p:nvPr/>
              </p:nvPicPr>
              <p:blipFill>
                <a:blip r:embed="rId21" cstate="screen"/>
                <a:stretch>
                  <a:fillRect/>
                </a:stretch>
              </p:blipFill>
              <p:spPr>
                <a:xfrm>
                  <a:off x="6012" y="4822"/>
                  <a:ext cx="3788" cy="1442"/>
                </a:xfrm>
                <a:prstGeom prst="rect">
                  <a:avLst/>
                </a:prstGeom>
              </p:spPr>
            </p:pic>
            <p:pic>
              <p:nvPicPr>
                <p:cNvPr id="31" name="图片 30"/>
                <p:cNvPicPr>
                  <a:picLocks noChangeAspect="1"/>
                </p:cNvPicPr>
                <p:nvPr/>
              </p:nvPicPr>
              <p:blipFill>
                <a:blip r:embed="rId22" cstate="screen"/>
                <a:stretch>
                  <a:fillRect/>
                </a:stretch>
              </p:blipFill>
              <p:spPr>
                <a:xfrm>
                  <a:off x="8884" y="4887"/>
                  <a:ext cx="994" cy="420"/>
                </a:xfrm>
                <a:prstGeom prst="rect">
                  <a:avLst/>
                </a:prstGeom>
              </p:spPr>
            </p:pic>
          </p:grpSp>
          <p:grpSp>
            <p:nvGrpSpPr>
              <p:cNvPr id="48" name="组合 47"/>
              <p:cNvGrpSpPr/>
              <p:nvPr/>
            </p:nvGrpSpPr>
            <p:grpSpPr>
              <a:xfrm>
                <a:off x="1900" y="4793"/>
                <a:ext cx="3896" cy="1470"/>
                <a:chOff x="1900" y="4793"/>
                <a:chExt cx="3896" cy="1470"/>
              </a:xfrm>
            </p:grpSpPr>
            <p:pic>
              <p:nvPicPr>
                <p:cNvPr id="24" name="图片 23"/>
                <p:cNvPicPr>
                  <a:picLocks noChangeAspect="1"/>
                </p:cNvPicPr>
                <p:nvPr/>
              </p:nvPicPr>
              <p:blipFill>
                <a:blip r:embed="rId23" cstate="screen"/>
                <a:stretch>
                  <a:fillRect/>
                </a:stretch>
              </p:blipFill>
              <p:spPr>
                <a:xfrm>
                  <a:off x="1900" y="4793"/>
                  <a:ext cx="3896" cy="1471"/>
                </a:xfrm>
                <a:prstGeom prst="rect">
                  <a:avLst/>
                </a:prstGeom>
              </p:spPr>
            </p:pic>
            <p:pic>
              <p:nvPicPr>
                <p:cNvPr id="32" name="图片 31"/>
                <p:cNvPicPr>
                  <a:picLocks noChangeAspect="1"/>
                </p:cNvPicPr>
                <p:nvPr/>
              </p:nvPicPr>
              <p:blipFill>
                <a:blip r:embed="rId24" cstate="screen"/>
                <a:stretch>
                  <a:fillRect/>
                </a:stretch>
              </p:blipFill>
              <p:spPr>
                <a:xfrm>
                  <a:off x="4739" y="4926"/>
                  <a:ext cx="1057" cy="390"/>
                </a:xfrm>
                <a:prstGeom prst="rect">
                  <a:avLst/>
                </a:prstGeom>
              </p:spPr>
            </p:pic>
          </p:grpSp>
        </p:grpSp>
      </p:grpSp>
      <p:grpSp>
        <p:nvGrpSpPr>
          <p:cNvPr id="64" name="组合 63"/>
          <p:cNvGrpSpPr/>
          <p:nvPr/>
        </p:nvGrpSpPr>
        <p:grpSpPr>
          <a:xfrm>
            <a:off x="833120" y="1755775"/>
            <a:ext cx="10414000" cy="884555"/>
            <a:chOff x="1312" y="2638"/>
            <a:chExt cx="16400" cy="1430"/>
          </a:xfrm>
        </p:grpSpPr>
        <p:sp>
          <p:nvSpPr>
            <p:cNvPr id="39" name="矩形: 圆角 1"/>
            <p:cNvSpPr/>
            <p:nvPr/>
          </p:nvSpPr>
          <p:spPr>
            <a:xfrm>
              <a:off x="1312" y="2638"/>
              <a:ext cx="16401" cy="1431"/>
            </a:xfrm>
            <a:prstGeom prst="roundRect">
              <a:avLst>
                <a:gd name="adj" fmla="val 13156"/>
              </a:avLst>
            </a:prstGeom>
            <a:solidFill>
              <a:schemeClr val="bg1"/>
            </a:solidFill>
            <a:ln>
              <a:noFill/>
            </a:ln>
            <a:effectLst>
              <a:outerShdw blurRad="304800" sx="102000" sy="102000" algn="ctr" rotWithShape="0">
                <a:srgbClr val="0070C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nvGrpSpPr>
            <p:cNvPr id="55" name="组合 54"/>
            <p:cNvGrpSpPr/>
            <p:nvPr/>
          </p:nvGrpSpPr>
          <p:grpSpPr>
            <a:xfrm>
              <a:off x="1888" y="2749"/>
              <a:ext cx="15219" cy="1220"/>
              <a:chOff x="1888" y="2937"/>
              <a:chExt cx="15219" cy="1286"/>
            </a:xfrm>
          </p:grpSpPr>
          <p:pic>
            <p:nvPicPr>
              <p:cNvPr id="100" name="图片 99"/>
              <p:cNvPicPr/>
              <p:nvPr/>
            </p:nvPicPr>
            <p:blipFill>
              <a:blip r:embed="rId25"/>
              <a:stretch>
                <a:fillRect/>
              </a:stretch>
            </p:blipFill>
            <p:spPr>
              <a:xfrm>
                <a:off x="12288" y="3026"/>
                <a:ext cx="2354" cy="1110"/>
              </a:xfrm>
              <a:prstGeom prst="rect">
                <a:avLst/>
              </a:prstGeom>
              <a:noFill/>
              <a:ln w="9525">
                <a:noFill/>
              </a:ln>
            </p:spPr>
          </p:pic>
          <p:pic>
            <p:nvPicPr>
              <p:cNvPr id="101" name="图片 100"/>
              <p:cNvPicPr/>
              <p:nvPr/>
            </p:nvPicPr>
            <p:blipFill>
              <a:blip r:embed="rId26"/>
              <a:stretch>
                <a:fillRect/>
              </a:stretch>
            </p:blipFill>
            <p:spPr>
              <a:xfrm>
                <a:off x="1888" y="2937"/>
                <a:ext cx="2613" cy="1287"/>
              </a:xfrm>
              <a:prstGeom prst="rect">
                <a:avLst/>
              </a:prstGeom>
              <a:noFill/>
              <a:ln w="9525">
                <a:noFill/>
              </a:ln>
            </p:spPr>
          </p:pic>
          <p:pic>
            <p:nvPicPr>
              <p:cNvPr id="102" name="图片 101"/>
              <p:cNvPicPr/>
              <p:nvPr/>
            </p:nvPicPr>
            <p:blipFill>
              <a:blip r:embed="rId27"/>
              <a:stretch>
                <a:fillRect/>
              </a:stretch>
            </p:blipFill>
            <p:spPr>
              <a:xfrm>
                <a:off x="7739" y="3212"/>
                <a:ext cx="2277" cy="833"/>
              </a:xfrm>
              <a:prstGeom prst="rect">
                <a:avLst/>
              </a:prstGeom>
              <a:noFill/>
              <a:ln w="9525">
                <a:noFill/>
              </a:ln>
            </p:spPr>
          </p:pic>
          <p:pic>
            <p:nvPicPr>
              <p:cNvPr id="33" name="图片 32"/>
              <p:cNvPicPr>
                <a:picLocks noChangeAspect="1"/>
              </p:cNvPicPr>
              <p:nvPr/>
            </p:nvPicPr>
            <p:blipFill>
              <a:blip r:embed="rId28"/>
              <a:stretch>
                <a:fillRect/>
              </a:stretch>
            </p:blipFill>
            <p:spPr>
              <a:xfrm>
                <a:off x="14727" y="3021"/>
                <a:ext cx="2381" cy="1095"/>
              </a:xfrm>
              <a:prstGeom prst="rect">
                <a:avLst/>
              </a:prstGeom>
            </p:spPr>
          </p:pic>
          <p:pic>
            <p:nvPicPr>
              <p:cNvPr id="105" name="图片 104"/>
              <p:cNvPicPr/>
              <p:nvPr/>
            </p:nvPicPr>
            <p:blipFill>
              <a:blip r:embed="rId29"/>
              <a:stretch>
                <a:fillRect/>
              </a:stretch>
            </p:blipFill>
            <p:spPr>
              <a:xfrm>
                <a:off x="4586" y="3021"/>
                <a:ext cx="3068" cy="1188"/>
              </a:xfrm>
              <a:prstGeom prst="rect">
                <a:avLst/>
              </a:prstGeom>
              <a:noFill/>
              <a:ln w="9525">
                <a:noFill/>
              </a:ln>
            </p:spPr>
          </p:pic>
          <p:pic>
            <p:nvPicPr>
              <p:cNvPr id="35" name="图片 34"/>
              <p:cNvPicPr/>
              <p:nvPr/>
            </p:nvPicPr>
            <p:blipFill>
              <a:blip r:embed="rId30"/>
              <a:srcRect t="10140" b="13535"/>
              <a:stretch>
                <a:fillRect/>
              </a:stretch>
            </p:blipFill>
            <p:spPr>
              <a:xfrm>
                <a:off x="10101" y="3025"/>
                <a:ext cx="2102" cy="1184"/>
              </a:xfrm>
              <a:prstGeom prst="rect">
                <a:avLst/>
              </a:prstGeom>
              <a:noFill/>
              <a:ln w="9525">
                <a:noFill/>
              </a:ln>
            </p:spPr>
          </p:pic>
        </p:grpSp>
      </p:grpSp>
      <p:sp>
        <p:nvSpPr>
          <p:cNvPr id="57" name="文本框 56"/>
          <p:cNvSpPr txBox="1"/>
          <p:nvPr/>
        </p:nvSpPr>
        <p:spPr>
          <a:xfrm>
            <a:off x="4046855" y="1181100"/>
            <a:ext cx="4098290" cy="521970"/>
          </a:xfrm>
          <a:prstGeom prst="rect">
            <a:avLst/>
          </a:prstGeom>
          <a:noFill/>
        </p:spPr>
        <p:txBody>
          <a:bodyPr wrap="square" rtlCol="0">
            <a:spAutoFit/>
          </a:bodyPr>
          <a:p>
            <a:pPr algn="ctr"/>
            <a:r>
              <a:rPr lang="zh-CN" altLang="en-US" sz="2800" b="1" dirty="0">
                <a:solidFill>
                  <a:srgbClr val="C00000"/>
                </a:solidFill>
                <a:effectLst>
                  <a:glow rad="63500">
                    <a:schemeClr val="bg1">
                      <a:alpha val="40000"/>
                    </a:schemeClr>
                  </a:glow>
                </a:effectLst>
                <a:latin typeface="+mn-ea"/>
              </a:rPr>
              <a:t>合作伙伴与重要客户</a:t>
            </a:r>
            <a:endParaRPr lang="zh-CN" altLang="en-US" sz="2800" b="1" dirty="0">
              <a:solidFill>
                <a:srgbClr val="C00000"/>
              </a:solidFill>
              <a:effectLst>
                <a:glow rad="63500">
                  <a:schemeClr val="bg1">
                    <a:alpha val="40000"/>
                  </a:schemeClr>
                </a:glow>
              </a:effectLst>
              <a:latin typeface="+mn-ea"/>
            </a:endParaRPr>
          </a:p>
        </p:txBody>
      </p:sp>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1" name="Rectangle 69"/>
          <p:cNvSpPr/>
          <p:nvPr>
            <p:custDataLst>
              <p:tags r:id="rId1"/>
            </p:custDataLst>
          </p:nvPr>
        </p:nvSpPr>
        <p:spPr>
          <a:xfrm>
            <a:off x="2200275" y="4573905"/>
            <a:ext cx="7791450" cy="1485265"/>
          </a:xfrm>
          <a:prstGeom prst="rect">
            <a:avLst/>
          </a:prstGeom>
          <a:solidFill>
            <a:srgbClr val="2796D4"/>
          </a:solidFill>
          <a:ln>
            <a:noFill/>
          </a:ln>
          <a:effectLst>
            <a:outerShdw blurRad="228600" dist="38100" dir="2700000" algn="tl" rotWithShape="0">
              <a:prstClr val="black">
                <a:alpha val="64000"/>
              </a:prstClr>
            </a:outerShdw>
          </a:effectLst>
        </p:spPr>
        <p:style>
          <a:lnRef idx="2">
            <a:srgbClr val="1F74AD">
              <a:shade val="50000"/>
            </a:srgbClr>
          </a:lnRef>
          <a:fillRef idx="1">
            <a:srgbClr val="1F74AD"/>
          </a:fillRef>
          <a:effectRef idx="0">
            <a:srgbClr val="1F74AD"/>
          </a:effectRef>
          <a:fontRef idx="minor">
            <a:sysClr val="window" lastClr="FFFFFF"/>
          </a:fontRef>
        </p:style>
        <p:txBody>
          <a:bodyPr rot="0" spcFirstLastPara="0" vertOverflow="overflow" horzOverflow="overflow" vert="horz" wrap="square" lIns="68580" tIns="34290" rIns="68580" bIns="34290" numCol="1" spcCol="0" rtlCol="0" fromWordArt="0" anchor="ctr" anchorCtr="0" forceAA="0" compatLnSpc="1">
            <a:noAutofit/>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endParaRPr>
          </a:p>
        </p:txBody>
      </p:sp>
      <p:sp>
        <p:nvSpPr>
          <p:cNvPr id="61" name="同侧圆角矩形 60"/>
          <p:cNvSpPr/>
          <p:nvPr>
            <p:custDataLst>
              <p:tags r:id="rId2"/>
            </p:custDataLst>
          </p:nvPr>
        </p:nvSpPr>
        <p:spPr>
          <a:xfrm rot="5400000">
            <a:off x="199390" y="788035"/>
            <a:ext cx="271780" cy="670560"/>
          </a:xfrm>
          <a:prstGeom prst="round2SameRect">
            <a:avLst>
              <a:gd name="adj1" fmla="val 50000"/>
              <a:gd name="adj2"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文本框 62"/>
          <p:cNvSpPr txBox="1"/>
          <p:nvPr/>
        </p:nvSpPr>
        <p:spPr>
          <a:xfrm>
            <a:off x="670560" y="908685"/>
            <a:ext cx="4225290" cy="429895"/>
          </a:xfrm>
          <a:prstGeom prst="rect">
            <a:avLst/>
          </a:prstGeom>
          <a:noFill/>
        </p:spPr>
        <p:txBody>
          <a:bodyPr wrap="square" rtlCol="0">
            <a:spAutoFit/>
          </a:bodyPr>
          <a:p>
            <a:r>
              <a:rPr lang="zh-CN" altLang="en-US" sz="2200" b="1" dirty="0">
                <a:solidFill>
                  <a:srgbClr val="0070C0"/>
                </a:solidFill>
                <a:latin typeface="微软雅黑" panose="020B0503020204020204" charset="-122"/>
                <a:ea typeface="微软雅黑" panose="020B0503020204020204" charset="-122"/>
                <a:sym typeface="+mn-ea"/>
              </a:rPr>
              <a:t>研发团队</a:t>
            </a:r>
            <a:endParaRPr lang="zh-CN" altLang="en-US" sz="2200" b="1" dirty="0">
              <a:solidFill>
                <a:srgbClr val="0070C0"/>
              </a:solidFill>
              <a:latin typeface="微软雅黑" panose="020B0503020204020204" charset="-122"/>
              <a:ea typeface="微软雅黑" panose="020B0503020204020204" charset="-122"/>
              <a:cs typeface="微软雅黑" panose="020B0503020204020204" charset="-122"/>
              <a:sym typeface="+mn-ea"/>
            </a:endParaRPr>
          </a:p>
        </p:txBody>
      </p:sp>
      <p:cxnSp>
        <p:nvCxnSpPr>
          <p:cNvPr id="2" name="直接连接符 1"/>
          <p:cNvCxnSpPr/>
          <p:nvPr userDrawn="1">
            <p:custDataLst>
              <p:tags r:id="rId3"/>
            </p:custDataLst>
          </p:nvPr>
        </p:nvCxnSpPr>
        <p:spPr>
          <a:xfrm>
            <a:off x="1328738" y="711924"/>
            <a:ext cx="10158412"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4"/>
            </p:custDataLst>
          </p:nvPr>
        </p:nvSpPr>
        <p:spPr>
          <a:xfrm>
            <a:off x="1270635" y="141605"/>
            <a:ext cx="3128645" cy="521970"/>
          </a:xfrm>
          <a:prstGeom prst="rect">
            <a:avLst/>
          </a:prstGeom>
          <a:noFill/>
        </p:spPr>
        <p:txBody>
          <a:bodyPr wrap="square" rtlCol="0">
            <a:spAutoFit/>
          </a:bodyPr>
          <a:p>
            <a:r>
              <a:rPr lang="zh-CN" altLang="en-US" sz="2800" b="1">
                <a:solidFill>
                  <a:schemeClr val="accent5">
                    <a:lumMod val="75000"/>
                  </a:schemeClr>
                </a:solidFill>
                <a:latin typeface="微软雅黑" panose="020B0503020204020204" charset="-122"/>
                <a:ea typeface="微软雅黑" panose="020B0503020204020204" charset="-122"/>
              </a:rPr>
              <a:t>公司简介</a:t>
            </a:r>
            <a:endParaRPr lang="zh-CN" altLang="en-US" sz="2800" b="1">
              <a:solidFill>
                <a:schemeClr val="accent5">
                  <a:lumMod val="75000"/>
                </a:schemeClr>
              </a:solidFill>
              <a:latin typeface="微软雅黑" panose="020B0503020204020204" charset="-122"/>
              <a:ea typeface="微软雅黑" panose="020B0503020204020204" charset="-122"/>
            </a:endParaRPr>
          </a:p>
        </p:txBody>
      </p:sp>
      <p:grpSp>
        <p:nvGrpSpPr>
          <p:cNvPr id="6" name="组合 5"/>
          <p:cNvGrpSpPr>
            <a:grpSpLocks noChangeAspect="1"/>
          </p:cNvGrpSpPr>
          <p:nvPr/>
        </p:nvGrpSpPr>
        <p:grpSpPr>
          <a:xfrm>
            <a:off x="543560" y="108585"/>
            <a:ext cx="572770" cy="583565"/>
            <a:chOff x="521" y="279"/>
            <a:chExt cx="499" cy="508"/>
          </a:xfrm>
        </p:grpSpPr>
        <p:sp>
          <p:nvSpPr>
            <p:cNvPr id="7" name="平行四边形 6"/>
            <p:cNvSpPr/>
            <p:nvPr>
              <p:custDataLst>
                <p:tags r:id="rId5"/>
              </p:custDataLst>
            </p:nvPr>
          </p:nvSpPr>
          <p:spPr>
            <a:xfrm flipH="1">
              <a:off x="574" y="279"/>
              <a:ext cx="447" cy="506"/>
            </a:xfrm>
            <a:prstGeom prst="parallelogram">
              <a:avLst/>
            </a:prstGeom>
            <a:solidFill>
              <a:srgbClr val="152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任意多边形 18"/>
            <p:cNvSpPr/>
            <p:nvPr>
              <p:custDataLst>
                <p:tags r:id="rId6"/>
              </p:custDataLst>
            </p:nvPr>
          </p:nvSpPr>
          <p:spPr>
            <a:xfrm>
              <a:off x="521" y="345"/>
              <a:ext cx="138" cy="443"/>
            </a:xfrm>
            <a:custGeom>
              <a:avLst/>
              <a:gdLst>
                <a:gd name="connsiteX0" fmla="*/ 0 w 138"/>
                <a:gd name="connsiteY0" fmla="*/ 440 h 443"/>
                <a:gd name="connsiteX1" fmla="*/ 38 w 138"/>
                <a:gd name="connsiteY1" fmla="*/ 0 h 443"/>
                <a:gd name="connsiteX2" fmla="*/ 138 w 138"/>
                <a:gd name="connsiteY2" fmla="*/ 443 h 443"/>
                <a:gd name="connsiteX3" fmla="*/ 0 w 138"/>
                <a:gd name="connsiteY3" fmla="*/ 440 h 443"/>
              </a:gdLst>
              <a:ahLst/>
              <a:cxnLst>
                <a:cxn ang="0">
                  <a:pos x="connsiteX0" y="connsiteY0"/>
                </a:cxn>
                <a:cxn ang="0">
                  <a:pos x="connsiteX1" y="connsiteY1"/>
                </a:cxn>
                <a:cxn ang="0">
                  <a:pos x="connsiteX2" y="connsiteY2"/>
                </a:cxn>
                <a:cxn ang="0">
                  <a:pos x="connsiteX3" y="connsiteY3"/>
                </a:cxn>
              </a:cxnLst>
              <a:rect l="l" t="t" r="r" b="b"/>
              <a:pathLst>
                <a:path w="138" h="443">
                  <a:moveTo>
                    <a:pt x="0" y="440"/>
                  </a:moveTo>
                  <a:lnTo>
                    <a:pt x="38" y="0"/>
                  </a:lnTo>
                  <a:lnTo>
                    <a:pt x="138" y="443"/>
                  </a:lnTo>
                  <a:lnTo>
                    <a:pt x="0" y="44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 name="组合 2"/>
          <p:cNvGrpSpPr/>
          <p:nvPr/>
        </p:nvGrpSpPr>
        <p:grpSpPr>
          <a:xfrm rot="0">
            <a:off x="3148330" y="1927225"/>
            <a:ext cx="852170" cy="852170"/>
            <a:chOff x="10759" y="8307"/>
            <a:chExt cx="1342" cy="1342"/>
          </a:xfrm>
        </p:grpSpPr>
        <p:sp>
          <p:nvSpPr>
            <p:cNvPr id="10" name="Rounded Rectangle 8"/>
            <p:cNvSpPr/>
            <p:nvPr/>
          </p:nvSpPr>
          <p:spPr>
            <a:xfrm>
              <a:off x="10759" y="8307"/>
              <a:ext cx="1342" cy="1343"/>
            </a:xfrm>
            <a:prstGeom prst="roundRect">
              <a:avLst/>
            </a:prstGeom>
            <a:solidFill>
              <a:srgbClr val="0070C0"/>
            </a:solidFill>
            <a:ln w="12700" cap="flat" cmpd="sng" algn="ctr">
              <a:noFill/>
              <a:prstDash val="solid"/>
              <a:miter lim="800000"/>
            </a:ln>
            <a:effectLst>
              <a:outerShdw blurRad="127000" dist="63500" dir="2700000" algn="tl" rotWithShape="0">
                <a:prstClr val="black">
                  <a:alpha val="40000"/>
                </a:prstClr>
              </a:outerShdw>
            </a:effectLst>
          </p:spPr>
          <p:txBody>
            <a:bodyPr lIns="0" tIns="0" rIns="0" bIns="0" anchor="ctr">
              <a:noAutofit/>
            </a:bodyPr>
            <a:p>
              <a:pPr lvl="0" algn="ctr" defTabSz="1212215">
                <a:spcBef>
                  <a:spcPts val="0"/>
                </a:spcBef>
                <a:spcAft>
                  <a:spcPts val="0"/>
                </a:spcAft>
                <a:buClrTx/>
                <a:buSzTx/>
                <a:buFontTx/>
                <a:defRPr/>
              </a:pPr>
              <a:endParaRPr lang="en-GB" sz="3135" kern="0" noProof="0" dirty="0">
                <a:ln>
                  <a:noFill/>
                </a:ln>
                <a:solidFill>
                  <a:schemeClr val="tx1">
                    <a:lumMod val="65000"/>
                    <a:lumOff val="35000"/>
                  </a:schemeClr>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 name="AutoShape 37"/>
            <p:cNvSpPr/>
            <p:nvPr/>
          </p:nvSpPr>
          <p:spPr bwMode="auto">
            <a:xfrm>
              <a:off x="11099" y="8710"/>
              <a:ext cx="621" cy="599"/>
            </a:xfrm>
            <a:custGeom>
              <a:avLst/>
              <a:gdLst>
                <a:gd name="connsiteX0" fmla="*/ 467976 w 607639"/>
                <a:gd name="connsiteY0" fmla="*/ 440752 h 586681"/>
                <a:gd name="connsiteX1" fmla="*/ 556634 w 607639"/>
                <a:gd name="connsiteY1" fmla="*/ 440752 h 586681"/>
                <a:gd name="connsiteX2" fmla="*/ 607639 w 607639"/>
                <a:gd name="connsiteY2" fmla="*/ 491676 h 586681"/>
                <a:gd name="connsiteX3" fmla="*/ 607639 w 607639"/>
                <a:gd name="connsiteY3" fmla="*/ 565174 h 586681"/>
                <a:gd name="connsiteX4" fmla="*/ 586098 w 607639"/>
                <a:gd name="connsiteY4" fmla="*/ 586681 h 586681"/>
                <a:gd name="connsiteX5" fmla="*/ 438513 w 607639"/>
                <a:gd name="connsiteY5" fmla="*/ 586681 h 586681"/>
                <a:gd name="connsiteX6" fmla="*/ 416971 w 607639"/>
                <a:gd name="connsiteY6" fmla="*/ 565174 h 586681"/>
                <a:gd name="connsiteX7" fmla="*/ 416971 w 607639"/>
                <a:gd name="connsiteY7" fmla="*/ 491676 h 586681"/>
                <a:gd name="connsiteX8" fmla="*/ 467976 w 607639"/>
                <a:gd name="connsiteY8" fmla="*/ 440752 h 586681"/>
                <a:gd name="connsiteX9" fmla="*/ 50991 w 607639"/>
                <a:gd name="connsiteY9" fmla="*/ 440752 h 586681"/>
                <a:gd name="connsiteX10" fmla="*/ 139536 w 607639"/>
                <a:gd name="connsiteY10" fmla="*/ 440752 h 586681"/>
                <a:gd name="connsiteX11" fmla="*/ 190527 w 607639"/>
                <a:gd name="connsiteY11" fmla="*/ 491676 h 586681"/>
                <a:gd name="connsiteX12" fmla="*/ 190527 w 607639"/>
                <a:gd name="connsiteY12" fmla="*/ 565174 h 586681"/>
                <a:gd name="connsiteX13" fmla="*/ 169080 w 607639"/>
                <a:gd name="connsiteY13" fmla="*/ 586681 h 586681"/>
                <a:gd name="connsiteX14" fmla="*/ 21535 w 607639"/>
                <a:gd name="connsiteY14" fmla="*/ 586681 h 586681"/>
                <a:gd name="connsiteX15" fmla="*/ 0 w 607639"/>
                <a:gd name="connsiteY15" fmla="*/ 565174 h 586681"/>
                <a:gd name="connsiteX16" fmla="*/ 0 w 607639"/>
                <a:gd name="connsiteY16" fmla="*/ 491676 h 586681"/>
                <a:gd name="connsiteX17" fmla="*/ 50991 w 607639"/>
                <a:gd name="connsiteY17" fmla="*/ 440752 h 586681"/>
                <a:gd name="connsiteX18" fmla="*/ 303740 w 607639"/>
                <a:gd name="connsiteY18" fmla="*/ 314792 h 586681"/>
                <a:gd name="connsiteX19" fmla="*/ 325278 w 607639"/>
                <a:gd name="connsiteY19" fmla="*/ 336211 h 586681"/>
                <a:gd name="connsiteX20" fmla="*/ 325278 w 607639"/>
                <a:gd name="connsiteY20" fmla="*/ 415219 h 586681"/>
                <a:gd name="connsiteX21" fmla="*/ 381438 w 607639"/>
                <a:gd name="connsiteY21" fmla="*/ 471298 h 586681"/>
                <a:gd name="connsiteX22" fmla="*/ 381438 w 607639"/>
                <a:gd name="connsiteY22" fmla="*/ 501604 h 586681"/>
                <a:gd name="connsiteX23" fmla="*/ 351000 w 607639"/>
                <a:gd name="connsiteY23" fmla="*/ 501604 h 586681"/>
                <a:gd name="connsiteX24" fmla="*/ 303740 w 607639"/>
                <a:gd name="connsiteY24" fmla="*/ 454501 h 586681"/>
                <a:gd name="connsiteX25" fmla="*/ 256570 w 607639"/>
                <a:gd name="connsiteY25" fmla="*/ 501604 h 586681"/>
                <a:gd name="connsiteX26" fmla="*/ 226131 w 607639"/>
                <a:gd name="connsiteY26" fmla="*/ 501604 h 586681"/>
                <a:gd name="connsiteX27" fmla="*/ 226131 w 607639"/>
                <a:gd name="connsiteY27" fmla="*/ 471298 h 586681"/>
                <a:gd name="connsiteX28" fmla="*/ 282291 w 607639"/>
                <a:gd name="connsiteY28" fmla="*/ 415219 h 586681"/>
                <a:gd name="connsiteX29" fmla="*/ 282291 w 607639"/>
                <a:gd name="connsiteY29" fmla="*/ 336211 h 586681"/>
                <a:gd name="connsiteX30" fmla="*/ 303740 w 607639"/>
                <a:gd name="connsiteY30" fmla="*/ 314792 h 586681"/>
                <a:gd name="connsiteX31" fmla="*/ 513011 w 607639"/>
                <a:gd name="connsiteY31" fmla="*/ 307595 h 586681"/>
                <a:gd name="connsiteX32" fmla="*/ 578990 w 607639"/>
                <a:gd name="connsiteY32" fmla="*/ 373468 h 586681"/>
                <a:gd name="connsiteX33" fmla="*/ 513011 w 607639"/>
                <a:gd name="connsiteY33" fmla="*/ 439341 h 586681"/>
                <a:gd name="connsiteX34" fmla="*/ 447032 w 607639"/>
                <a:gd name="connsiteY34" fmla="*/ 373468 h 586681"/>
                <a:gd name="connsiteX35" fmla="*/ 513011 w 607639"/>
                <a:gd name="connsiteY35" fmla="*/ 307595 h 586681"/>
                <a:gd name="connsiteX36" fmla="*/ 94558 w 607639"/>
                <a:gd name="connsiteY36" fmla="*/ 307595 h 586681"/>
                <a:gd name="connsiteX37" fmla="*/ 160466 w 607639"/>
                <a:gd name="connsiteY37" fmla="*/ 373468 h 586681"/>
                <a:gd name="connsiteX38" fmla="*/ 94558 w 607639"/>
                <a:gd name="connsiteY38" fmla="*/ 439341 h 586681"/>
                <a:gd name="connsiteX39" fmla="*/ 28650 w 607639"/>
                <a:gd name="connsiteY39" fmla="*/ 373468 h 586681"/>
                <a:gd name="connsiteX40" fmla="*/ 94558 w 607639"/>
                <a:gd name="connsiteY40" fmla="*/ 307595 h 586681"/>
                <a:gd name="connsiteX41" fmla="*/ 260237 w 607639"/>
                <a:gd name="connsiteY41" fmla="*/ 133086 h 586681"/>
                <a:gd name="connsiteX42" fmla="*/ 348814 w 607639"/>
                <a:gd name="connsiteY42" fmla="*/ 133086 h 586681"/>
                <a:gd name="connsiteX43" fmla="*/ 399824 w 607639"/>
                <a:gd name="connsiteY43" fmla="*/ 184010 h 586681"/>
                <a:gd name="connsiteX44" fmla="*/ 399824 w 607639"/>
                <a:gd name="connsiteY44" fmla="*/ 257596 h 586681"/>
                <a:gd name="connsiteX45" fmla="*/ 378370 w 607639"/>
                <a:gd name="connsiteY45" fmla="*/ 279015 h 586681"/>
                <a:gd name="connsiteX46" fmla="*/ 230682 w 607639"/>
                <a:gd name="connsiteY46" fmla="*/ 279015 h 586681"/>
                <a:gd name="connsiteX47" fmla="*/ 209227 w 607639"/>
                <a:gd name="connsiteY47" fmla="*/ 257596 h 586681"/>
                <a:gd name="connsiteX48" fmla="*/ 209227 w 607639"/>
                <a:gd name="connsiteY48" fmla="*/ 184010 h 586681"/>
                <a:gd name="connsiteX49" fmla="*/ 260237 w 607639"/>
                <a:gd name="connsiteY49" fmla="*/ 133086 h 586681"/>
                <a:gd name="connsiteX50" fmla="*/ 303784 w 607639"/>
                <a:gd name="connsiteY50" fmla="*/ 0 h 586681"/>
                <a:gd name="connsiteX51" fmla="*/ 369692 w 607639"/>
                <a:gd name="connsiteY51" fmla="*/ 65838 h 586681"/>
                <a:gd name="connsiteX52" fmla="*/ 303784 w 607639"/>
                <a:gd name="connsiteY52" fmla="*/ 131676 h 586681"/>
                <a:gd name="connsiteX53" fmla="*/ 237876 w 607639"/>
                <a:gd name="connsiteY53" fmla="*/ 65838 h 586681"/>
                <a:gd name="connsiteX54" fmla="*/ 303784 w 607639"/>
                <a:gd name="connsiteY54" fmla="*/ 0 h 58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7639" h="586681">
                  <a:moveTo>
                    <a:pt x="467976" y="440752"/>
                  </a:moveTo>
                  <a:lnTo>
                    <a:pt x="556634" y="440752"/>
                  </a:lnTo>
                  <a:cubicBezTo>
                    <a:pt x="584763" y="440752"/>
                    <a:pt x="607639" y="463593"/>
                    <a:pt x="607639" y="491676"/>
                  </a:cubicBezTo>
                  <a:lnTo>
                    <a:pt x="607639" y="565174"/>
                  </a:lnTo>
                  <a:cubicBezTo>
                    <a:pt x="607639" y="577083"/>
                    <a:pt x="598026" y="586681"/>
                    <a:pt x="586098" y="586681"/>
                  </a:cubicBezTo>
                  <a:lnTo>
                    <a:pt x="438513" y="586681"/>
                  </a:lnTo>
                  <a:cubicBezTo>
                    <a:pt x="426585" y="586681"/>
                    <a:pt x="416971" y="577083"/>
                    <a:pt x="416971" y="565174"/>
                  </a:cubicBezTo>
                  <a:lnTo>
                    <a:pt x="416971" y="491676"/>
                  </a:lnTo>
                  <a:cubicBezTo>
                    <a:pt x="416971" y="463593"/>
                    <a:pt x="439848" y="440752"/>
                    <a:pt x="467976" y="440752"/>
                  </a:cubicBezTo>
                  <a:close/>
                  <a:moveTo>
                    <a:pt x="50991" y="440752"/>
                  </a:moveTo>
                  <a:lnTo>
                    <a:pt x="139536" y="440752"/>
                  </a:lnTo>
                  <a:cubicBezTo>
                    <a:pt x="167656" y="440752"/>
                    <a:pt x="190527" y="463593"/>
                    <a:pt x="190527" y="491676"/>
                  </a:cubicBezTo>
                  <a:lnTo>
                    <a:pt x="190527" y="565174"/>
                  </a:lnTo>
                  <a:cubicBezTo>
                    <a:pt x="190527" y="577083"/>
                    <a:pt x="180916" y="586681"/>
                    <a:pt x="169080" y="586681"/>
                  </a:cubicBezTo>
                  <a:lnTo>
                    <a:pt x="21535" y="586681"/>
                  </a:lnTo>
                  <a:cubicBezTo>
                    <a:pt x="9611" y="586681"/>
                    <a:pt x="0" y="577083"/>
                    <a:pt x="0" y="565174"/>
                  </a:cubicBezTo>
                  <a:lnTo>
                    <a:pt x="0" y="491676"/>
                  </a:lnTo>
                  <a:cubicBezTo>
                    <a:pt x="0" y="463593"/>
                    <a:pt x="22870" y="440752"/>
                    <a:pt x="50991" y="440752"/>
                  </a:cubicBezTo>
                  <a:close/>
                  <a:moveTo>
                    <a:pt x="303740" y="314792"/>
                  </a:moveTo>
                  <a:cubicBezTo>
                    <a:pt x="315666" y="314792"/>
                    <a:pt x="325278" y="324391"/>
                    <a:pt x="325278" y="336211"/>
                  </a:cubicBezTo>
                  <a:lnTo>
                    <a:pt x="325278" y="415219"/>
                  </a:lnTo>
                  <a:lnTo>
                    <a:pt x="381438" y="471298"/>
                  </a:lnTo>
                  <a:cubicBezTo>
                    <a:pt x="389804" y="479653"/>
                    <a:pt x="389804" y="493250"/>
                    <a:pt x="381438" y="501604"/>
                  </a:cubicBezTo>
                  <a:cubicBezTo>
                    <a:pt x="372983" y="510047"/>
                    <a:pt x="359366" y="510047"/>
                    <a:pt x="351000" y="501604"/>
                  </a:cubicBezTo>
                  <a:lnTo>
                    <a:pt x="303740" y="454501"/>
                  </a:lnTo>
                  <a:lnTo>
                    <a:pt x="256570" y="501604"/>
                  </a:lnTo>
                  <a:cubicBezTo>
                    <a:pt x="248115" y="510047"/>
                    <a:pt x="234497" y="510047"/>
                    <a:pt x="226131" y="501604"/>
                  </a:cubicBezTo>
                  <a:cubicBezTo>
                    <a:pt x="217765" y="493250"/>
                    <a:pt x="217765" y="479653"/>
                    <a:pt x="226131" y="471298"/>
                  </a:cubicBezTo>
                  <a:lnTo>
                    <a:pt x="282291" y="415219"/>
                  </a:lnTo>
                  <a:lnTo>
                    <a:pt x="282291" y="336211"/>
                  </a:lnTo>
                  <a:cubicBezTo>
                    <a:pt x="282291" y="324391"/>
                    <a:pt x="291903" y="314792"/>
                    <a:pt x="303740" y="314792"/>
                  </a:cubicBezTo>
                  <a:close/>
                  <a:moveTo>
                    <a:pt x="513011" y="307595"/>
                  </a:moveTo>
                  <a:cubicBezTo>
                    <a:pt x="549450" y="307595"/>
                    <a:pt x="578990" y="337087"/>
                    <a:pt x="578990" y="373468"/>
                  </a:cubicBezTo>
                  <a:cubicBezTo>
                    <a:pt x="578990" y="409849"/>
                    <a:pt x="549450" y="439341"/>
                    <a:pt x="513011" y="439341"/>
                  </a:cubicBezTo>
                  <a:cubicBezTo>
                    <a:pt x="476572" y="439341"/>
                    <a:pt x="447032" y="409849"/>
                    <a:pt x="447032" y="373468"/>
                  </a:cubicBezTo>
                  <a:cubicBezTo>
                    <a:pt x="447032" y="337087"/>
                    <a:pt x="476572" y="307595"/>
                    <a:pt x="513011" y="307595"/>
                  </a:cubicBezTo>
                  <a:close/>
                  <a:moveTo>
                    <a:pt x="94558" y="307595"/>
                  </a:moveTo>
                  <a:cubicBezTo>
                    <a:pt x="130958" y="307595"/>
                    <a:pt x="160466" y="337087"/>
                    <a:pt x="160466" y="373468"/>
                  </a:cubicBezTo>
                  <a:cubicBezTo>
                    <a:pt x="160466" y="409849"/>
                    <a:pt x="130958" y="439341"/>
                    <a:pt x="94558" y="439341"/>
                  </a:cubicBezTo>
                  <a:cubicBezTo>
                    <a:pt x="58158" y="439341"/>
                    <a:pt x="28650" y="409849"/>
                    <a:pt x="28650" y="373468"/>
                  </a:cubicBezTo>
                  <a:cubicBezTo>
                    <a:pt x="28650" y="337087"/>
                    <a:pt x="58158" y="307595"/>
                    <a:pt x="94558" y="307595"/>
                  </a:cubicBezTo>
                  <a:close/>
                  <a:moveTo>
                    <a:pt x="260237" y="133086"/>
                  </a:moveTo>
                  <a:lnTo>
                    <a:pt x="348814" y="133086"/>
                  </a:lnTo>
                  <a:cubicBezTo>
                    <a:pt x="376945" y="133086"/>
                    <a:pt x="399824" y="155926"/>
                    <a:pt x="399824" y="184010"/>
                  </a:cubicBezTo>
                  <a:lnTo>
                    <a:pt x="399824" y="257596"/>
                  </a:lnTo>
                  <a:cubicBezTo>
                    <a:pt x="399824" y="269417"/>
                    <a:pt x="390210" y="279015"/>
                    <a:pt x="378370" y="279015"/>
                  </a:cubicBezTo>
                  <a:lnTo>
                    <a:pt x="230682" y="279015"/>
                  </a:lnTo>
                  <a:cubicBezTo>
                    <a:pt x="218842" y="279015"/>
                    <a:pt x="209227" y="269417"/>
                    <a:pt x="209227" y="257596"/>
                  </a:cubicBezTo>
                  <a:lnTo>
                    <a:pt x="209227" y="184010"/>
                  </a:lnTo>
                  <a:cubicBezTo>
                    <a:pt x="209227" y="155926"/>
                    <a:pt x="232106" y="133086"/>
                    <a:pt x="260237" y="133086"/>
                  </a:cubicBezTo>
                  <a:close/>
                  <a:moveTo>
                    <a:pt x="303784" y="0"/>
                  </a:moveTo>
                  <a:cubicBezTo>
                    <a:pt x="340184" y="0"/>
                    <a:pt x="369692" y="29477"/>
                    <a:pt x="369692" y="65838"/>
                  </a:cubicBezTo>
                  <a:cubicBezTo>
                    <a:pt x="369692" y="102199"/>
                    <a:pt x="340184" y="131676"/>
                    <a:pt x="303784" y="131676"/>
                  </a:cubicBezTo>
                  <a:cubicBezTo>
                    <a:pt x="267384" y="131676"/>
                    <a:pt x="237876" y="102199"/>
                    <a:pt x="237876" y="65838"/>
                  </a:cubicBezTo>
                  <a:cubicBezTo>
                    <a:pt x="237876" y="29477"/>
                    <a:pt x="267384" y="0"/>
                    <a:pt x="303784" y="0"/>
                  </a:cubicBezTo>
                  <a:close/>
                </a:path>
              </a:pathLst>
            </a:custGeom>
            <a:solidFill>
              <a:srgbClr val="E7E6E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3890" tIns="23890" rIns="23890" bIns="23890" anchor="ctr"/>
            <a:p>
              <a:pPr marL="0" marR="0" lvl="0" indent="0" algn="ctr" defTabSz="286385" eaLnBrk="1" fontAlgn="base" latinLnBrk="0" hangingPunct="0">
                <a:lnSpc>
                  <a:spcPct val="100000"/>
                </a:lnSpc>
                <a:spcBef>
                  <a:spcPct val="0"/>
                </a:spcBef>
                <a:spcAft>
                  <a:spcPct val="0"/>
                </a:spcAft>
                <a:buClrTx/>
                <a:buSzTx/>
                <a:buFontTx/>
                <a:buNone/>
                <a:defRPr/>
              </a:pPr>
              <a:endParaRPr kumimoji="0" lang="en-US" sz="2385" b="0" i="0" u="none" strike="noStrike" kern="0" cap="none" spc="0" normalizeH="0" baseline="0" noProof="0" dirty="0">
                <a:ln>
                  <a:noFill/>
                </a:ln>
                <a:solidFill>
                  <a:schemeClr val="tx1">
                    <a:lumMod val="65000"/>
                    <a:lumOff val="35000"/>
                  </a:schemeClr>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6" name="AutoShape 38"/>
            <p:cNvSpPr/>
            <p:nvPr/>
          </p:nvSpPr>
          <p:spPr bwMode="auto">
            <a:xfrm>
              <a:off x="11397" y="8979"/>
              <a:ext cx="106" cy="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solidFill>
              <a:srgbClr val="E7E6E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3890" tIns="23890" rIns="23890" bIns="23890" anchor="ctr"/>
            <a:p>
              <a:pPr marL="0" marR="0" lvl="0" indent="0" algn="ctr" defTabSz="286385" eaLnBrk="1" fontAlgn="base" latinLnBrk="0" hangingPunct="0">
                <a:lnSpc>
                  <a:spcPct val="100000"/>
                </a:lnSpc>
                <a:spcBef>
                  <a:spcPct val="0"/>
                </a:spcBef>
                <a:spcAft>
                  <a:spcPct val="0"/>
                </a:spcAft>
                <a:buClrTx/>
                <a:buSzTx/>
                <a:buFontTx/>
                <a:buNone/>
                <a:defRPr/>
              </a:pPr>
              <a:endParaRPr kumimoji="0" lang="en-US" sz="2385" b="0" i="0" u="none" strike="noStrike" kern="0" cap="none" spc="0" normalizeH="0" baseline="0" noProof="0" dirty="0">
                <a:ln>
                  <a:noFill/>
                </a:ln>
                <a:solidFill>
                  <a:schemeClr val="tx1">
                    <a:lumMod val="65000"/>
                    <a:lumOff val="35000"/>
                  </a:schemeClr>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7" name="AutoShape 39"/>
            <p:cNvSpPr/>
            <p:nvPr/>
          </p:nvSpPr>
          <p:spPr bwMode="auto">
            <a:xfrm>
              <a:off x="11674" y="8637"/>
              <a:ext cx="106" cy="1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solidFill>
              <a:srgbClr val="E7E6E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3890" tIns="23890" rIns="23890" bIns="23890" anchor="ctr"/>
            <a:p>
              <a:pPr marL="0" marR="0" lvl="0" indent="0" algn="ctr" defTabSz="286385" eaLnBrk="1" fontAlgn="base" latinLnBrk="0" hangingPunct="0">
                <a:lnSpc>
                  <a:spcPct val="100000"/>
                </a:lnSpc>
                <a:spcBef>
                  <a:spcPct val="0"/>
                </a:spcBef>
                <a:spcAft>
                  <a:spcPct val="0"/>
                </a:spcAft>
                <a:buClrTx/>
                <a:buSzTx/>
                <a:buFontTx/>
                <a:buNone/>
                <a:defRPr/>
              </a:pPr>
              <a:endParaRPr kumimoji="0" lang="en-US" sz="2385" b="0" i="0" u="none" strike="noStrike" kern="0" cap="none" spc="0" normalizeH="0" baseline="0" noProof="0" dirty="0">
                <a:ln>
                  <a:noFill/>
                </a:ln>
                <a:solidFill>
                  <a:schemeClr val="tx1">
                    <a:lumMod val="65000"/>
                    <a:lumOff val="35000"/>
                  </a:schemeClr>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38" name="AutoShape 40"/>
            <p:cNvSpPr/>
            <p:nvPr/>
          </p:nvSpPr>
          <p:spPr bwMode="auto">
            <a:xfrm>
              <a:off x="11269" y="8958"/>
              <a:ext cx="85" cy="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solidFill>
              <a:srgbClr val="E7E6E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3890" tIns="23890" rIns="23890" bIns="23890" anchor="ctr"/>
            <a:p>
              <a:pPr marL="0" marR="0" lvl="0" indent="0" algn="ctr" defTabSz="286385" eaLnBrk="1" fontAlgn="base" latinLnBrk="0" hangingPunct="0">
                <a:lnSpc>
                  <a:spcPct val="100000"/>
                </a:lnSpc>
                <a:spcBef>
                  <a:spcPct val="0"/>
                </a:spcBef>
                <a:spcAft>
                  <a:spcPct val="0"/>
                </a:spcAft>
                <a:buClrTx/>
                <a:buSzTx/>
                <a:buFontTx/>
                <a:buNone/>
                <a:defRPr/>
              </a:pPr>
              <a:endParaRPr kumimoji="0" lang="en-US" sz="2385" b="0" i="0" u="none" strike="noStrike" kern="0" cap="none" spc="0" normalizeH="0" baseline="0" noProof="0" dirty="0">
                <a:ln>
                  <a:noFill/>
                </a:ln>
                <a:solidFill>
                  <a:schemeClr val="tx1">
                    <a:lumMod val="65000"/>
                    <a:lumOff val="35000"/>
                  </a:schemeClr>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0" name="AutoShape 41"/>
            <p:cNvSpPr/>
            <p:nvPr/>
          </p:nvSpPr>
          <p:spPr bwMode="auto">
            <a:xfrm>
              <a:off x="11354" y="9107"/>
              <a:ext cx="43" cy="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solidFill>
              <a:srgbClr val="E7E6E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3890" tIns="23890" rIns="23890" bIns="23890" anchor="ctr"/>
            <a:p>
              <a:pPr marL="0" marR="0" lvl="0" indent="0" algn="ctr" defTabSz="286385" eaLnBrk="1" fontAlgn="base" latinLnBrk="0" hangingPunct="0">
                <a:lnSpc>
                  <a:spcPct val="100000"/>
                </a:lnSpc>
                <a:spcBef>
                  <a:spcPct val="0"/>
                </a:spcBef>
                <a:spcAft>
                  <a:spcPct val="0"/>
                </a:spcAft>
                <a:buClrTx/>
                <a:buSzTx/>
                <a:buFontTx/>
                <a:buNone/>
                <a:defRPr/>
              </a:pPr>
              <a:endParaRPr kumimoji="0" lang="en-US" sz="2385" b="0" i="0" u="none" strike="noStrike" kern="0" cap="none" spc="0" normalizeH="0" baseline="0" noProof="0" dirty="0">
                <a:ln>
                  <a:noFill/>
                </a:ln>
                <a:solidFill>
                  <a:schemeClr val="tx1">
                    <a:lumMod val="65000"/>
                    <a:lumOff val="35000"/>
                  </a:schemeClr>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1" name="AutoShape 42"/>
            <p:cNvSpPr/>
            <p:nvPr/>
          </p:nvSpPr>
          <p:spPr bwMode="auto">
            <a:xfrm>
              <a:off x="11695" y="8786"/>
              <a:ext cx="42" cy="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solidFill>
              <a:srgbClr val="E7E6E6"/>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3890" tIns="23890" rIns="23890" bIns="23890" anchor="ctr"/>
            <a:p>
              <a:pPr marL="0" marR="0" lvl="0" indent="0" algn="ctr" defTabSz="286385" eaLnBrk="1" fontAlgn="base" latinLnBrk="0" hangingPunct="0">
                <a:lnSpc>
                  <a:spcPct val="100000"/>
                </a:lnSpc>
                <a:spcBef>
                  <a:spcPct val="0"/>
                </a:spcBef>
                <a:spcAft>
                  <a:spcPct val="0"/>
                </a:spcAft>
                <a:buClrTx/>
                <a:buSzTx/>
                <a:buFontTx/>
                <a:buNone/>
                <a:defRPr/>
              </a:pPr>
              <a:endParaRPr kumimoji="0" lang="en-US" sz="2385" b="0" i="0" u="none" strike="noStrike" kern="0" cap="none" spc="0" normalizeH="0" baseline="0" noProof="0" dirty="0">
                <a:ln>
                  <a:noFill/>
                </a:ln>
                <a:solidFill>
                  <a:schemeClr val="tx1">
                    <a:lumMod val="65000"/>
                    <a:lumOff val="35000"/>
                  </a:schemeClr>
                </a:solidFill>
                <a:effectLst/>
                <a:uLnTx/>
                <a:uFillTx/>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50" name="Rectangle 12"/>
          <p:cNvSpPr>
            <a:spLocks noChangeArrowheads="1"/>
          </p:cNvSpPr>
          <p:nvPr/>
        </p:nvSpPr>
        <p:spPr bwMode="auto">
          <a:xfrm>
            <a:off x="4267200" y="1655445"/>
            <a:ext cx="1363980" cy="44132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2574" tIns="36287" rIns="72574" bIns="36287">
            <a:spAutoFit/>
          </a:bodyPr>
          <a:p>
            <a:pPr>
              <a:spcBef>
                <a:spcPct val="0"/>
              </a:spcBef>
            </a:pPr>
            <a:r>
              <a:rPr lang="zh-CN" altLang="en-US" sz="2400" b="1" dirty="0">
                <a:solidFill>
                  <a:srgbClr val="0070C0"/>
                </a:solidFill>
                <a:effectLst>
                  <a:innerShdw blurRad="63500" dist="50800" dir="13500000">
                    <a:prstClr val="black">
                      <a:alpha val="50000"/>
                    </a:prstClr>
                  </a:innerShdw>
                </a:effectLst>
                <a:latin typeface="微软雅黑" panose="020B0503020204020204" charset="-122"/>
                <a:ea typeface="微软雅黑" panose="020B0503020204020204" charset="-122"/>
                <a:sym typeface="微软雅黑" panose="020B0503020204020204" charset="-122"/>
              </a:rPr>
              <a:t>研发团队</a:t>
            </a:r>
            <a:endParaRPr lang="zh-CN" altLang="en-US" sz="2400" b="1" dirty="0">
              <a:solidFill>
                <a:srgbClr val="0070C0"/>
              </a:solidFill>
              <a:effectLst>
                <a:innerShdw blurRad="63500" dist="50800" dir="13500000">
                  <a:prstClr val="black">
                    <a:alpha val="50000"/>
                  </a:prstClr>
                </a:innerShdw>
              </a:effectLst>
              <a:latin typeface="微软雅黑" panose="020B0503020204020204" charset="-122"/>
              <a:ea typeface="微软雅黑" panose="020B0503020204020204" charset="-122"/>
              <a:sym typeface="微软雅黑" panose="020B0503020204020204" charset="-122"/>
            </a:endParaRPr>
          </a:p>
        </p:txBody>
      </p:sp>
      <p:sp>
        <p:nvSpPr>
          <p:cNvPr id="51" name="文本框 50"/>
          <p:cNvSpPr txBox="1"/>
          <p:nvPr/>
        </p:nvSpPr>
        <p:spPr>
          <a:xfrm>
            <a:off x="4217670" y="2129790"/>
            <a:ext cx="4826000" cy="922020"/>
          </a:xfrm>
          <a:prstGeom prst="rect">
            <a:avLst/>
          </a:prstGeom>
          <a:noFill/>
        </p:spPr>
        <p:txBody>
          <a:bodyPr wrap="square" rtlCol="0">
            <a:spAutoFit/>
          </a:bodyPr>
          <a:p>
            <a:pPr marL="285750" indent="-285750" algn="just">
              <a:lnSpc>
                <a:spcPct val="150000"/>
              </a:lnSpc>
              <a:buClr>
                <a:srgbClr val="000000"/>
              </a:buClr>
              <a:buSzPct val="75000"/>
              <a:buFont typeface="Wingdings" panose="05000000000000000000" charset="0"/>
              <a:buChar char="l"/>
              <a:defRPr/>
            </a:pPr>
            <a:r>
              <a:rPr lang="zh-CN" altLang="en-US" kern="0" dirty="0">
                <a:effectLst/>
                <a:latin typeface="微软雅黑" panose="020B0503020204020204" charset="-122"/>
                <a:ea typeface="微软雅黑" panose="020B0503020204020204" charset="-122"/>
                <a:cs typeface="微软雅黑" panose="020B0503020204020204" charset="-122"/>
                <a:sym typeface="+mn-ea"/>
              </a:rPr>
              <a:t>技术研发人员占比</a:t>
            </a:r>
            <a:r>
              <a:rPr lang="en-US" altLang="zh-CN" kern="0" dirty="0">
                <a:effectLst/>
                <a:latin typeface="微软雅黑" panose="020B0503020204020204" charset="-122"/>
                <a:ea typeface="微软雅黑" panose="020B0503020204020204" charset="-122"/>
                <a:cs typeface="微软雅黑" panose="020B0503020204020204" charset="-122"/>
                <a:sym typeface="+mn-ea"/>
              </a:rPr>
              <a:t>18.2%</a:t>
            </a:r>
            <a:endParaRPr lang="en-US" altLang="zh-CN" kern="0" dirty="0">
              <a:solidFill>
                <a:schemeClr val="tx1"/>
              </a:solidFill>
              <a:effectLst/>
              <a:latin typeface="微软雅黑" panose="020B0503020204020204" charset="-122"/>
              <a:ea typeface="微软雅黑" panose="020B0503020204020204" charset="-122"/>
              <a:cs typeface="微软雅黑" panose="020B0503020204020204" charset="-122"/>
            </a:endParaRPr>
          </a:p>
          <a:p>
            <a:pPr marL="285750" indent="-285750" algn="just">
              <a:lnSpc>
                <a:spcPct val="150000"/>
              </a:lnSpc>
              <a:buClr>
                <a:srgbClr val="000000"/>
              </a:buClr>
              <a:buSzPct val="75000"/>
              <a:buFont typeface="Wingdings" panose="05000000000000000000" charset="0"/>
              <a:buChar char="l"/>
              <a:defRPr/>
            </a:pPr>
            <a:r>
              <a:rPr lang="zh-CN" altLang="en-US" kern="0" dirty="0">
                <a:effectLst/>
                <a:latin typeface="微软雅黑" panose="020B0503020204020204" charset="-122"/>
                <a:ea typeface="微软雅黑" panose="020B0503020204020204" charset="-122"/>
                <a:cs typeface="微软雅黑" panose="020B0503020204020204" charset="-122"/>
                <a:sym typeface="+mn-ea"/>
              </a:rPr>
              <a:t>本科及以上学历的各类技术管理人员</a:t>
            </a:r>
            <a:r>
              <a:rPr lang="en-US" altLang="zh-CN" kern="0" dirty="0">
                <a:effectLst/>
                <a:latin typeface="微软雅黑" panose="020B0503020204020204" charset="-122"/>
                <a:ea typeface="微软雅黑" panose="020B0503020204020204" charset="-122"/>
                <a:cs typeface="微软雅黑" panose="020B0503020204020204" charset="-122"/>
                <a:sym typeface="+mn-ea"/>
              </a:rPr>
              <a:t>120</a:t>
            </a:r>
            <a:r>
              <a:rPr lang="zh-CN" altLang="en-US" kern="0" dirty="0">
                <a:effectLst/>
                <a:latin typeface="微软雅黑" panose="020B0503020204020204" charset="-122"/>
                <a:ea typeface="微软雅黑" panose="020B0503020204020204" charset="-122"/>
                <a:cs typeface="微软雅黑" panose="020B0503020204020204" charset="-122"/>
                <a:sym typeface="+mn-ea"/>
              </a:rPr>
              <a:t>人</a:t>
            </a:r>
            <a:endParaRPr lang="zh-CN" altLang="en-US">
              <a:latin typeface="微软雅黑" panose="020B0503020204020204" charset="-122"/>
              <a:ea typeface="微软雅黑" panose="020B0503020204020204" charset="-122"/>
              <a:cs typeface="微软雅黑" panose="020B0503020204020204" charset="-122"/>
            </a:endParaRPr>
          </a:p>
        </p:txBody>
      </p:sp>
      <p:grpSp>
        <p:nvGrpSpPr>
          <p:cNvPr id="76" name="组合 64"/>
          <p:cNvGrpSpPr/>
          <p:nvPr/>
        </p:nvGrpSpPr>
        <p:grpSpPr>
          <a:xfrm rot="0">
            <a:off x="3148330" y="3378835"/>
            <a:ext cx="1022350" cy="1007110"/>
            <a:chOff x="1517474" y="2111088"/>
            <a:chExt cx="1393648" cy="1372908"/>
          </a:xfrm>
        </p:grpSpPr>
        <p:sp>
          <p:nvSpPr>
            <p:cNvPr id="77" name="菱形 76"/>
            <p:cNvSpPr/>
            <p:nvPr/>
          </p:nvSpPr>
          <p:spPr>
            <a:xfrm rot="16200000">
              <a:off x="1527844" y="2100718"/>
              <a:ext cx="1372908" cy="1393648"/>
            </a:xfrm>
            <a:prstGeom prst="diamond">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78" name="六边形 5"/>
            <p:cNvSpPr/>
            <p:nvPr/>
          </p:nvSpPr>
          <p:spPr>
            <a:xfrm>
              <a:off x="1927727" y="2511355"/>
              <a:ext cx="573142" cy="572370"/>
            </a:xfrm>
            <a:custGeom>
              <a:avLst/>
              <a:gdLst>
                <a:gd name="connsiteX0" fmla="*/ 212465 w 590858"/>
                <a:gd name="connsiteY0" fmla="*/ 343793 h 590063"/>
                <a:gd name="connsiteX1" fmla="*/ 220142 w 590858"/>
                <a:gd name="connsiteY1" fmla="*/ 350690 h 590063"/>
                <a:gd name="connsiteX2" fmla="*/ 233655 w 590858"/>
                <a:gd name="connsiteY2" fmla="*/ 361112 h 590063"/>
                <a:gd name="connsiteX3" fmla="*/ 246553 w 590858"/>
                <a:gd name="connsiteY3" fmla="*/ 350690 h 590063"/>
                <a:gd name="connsiteX4" fmla="*/ 254231 w 590858"/>
                <a:gd name="connsiteY4" fmla="*/ 343793 h 590063"/>
                <a:gd name="connsiteX5" fmla="*/ 261909 w 590858"/>
                <a:gd name="connsiteY5" fmla="*/ 350690 h 590063"/>
                <a:gd name="connsiteX6" fmla="*/ 275421 w 590858"/>
                <a:gd name="connsiteY6" fmla="*/ 361112 h 590063"/>
                <a:gd name="connsiteX7" fmla="*/ 277878 w 590858"/>
                <a:gd name="connsiteY7" fmla="*/ 360499 h 590063"/>
                <a:gd name="connsiteX8" fmla="*/ 268051 w 590858"/>
                <a:gd name="connsiteY8" fmla="*/ 378891 h 590063"/>
                <a:gd name="connsiteX9" fmla="*/ 241025 w 590858"/>
                <a:gd name="connsiteY9" fmla="*/ 389926 h 590063"/>
                <a:gd name="connsiteX10" fmla="*/ 211543 w 590858"/>
                <a:gd name="connsiteY10" fmla="*/ 373986 h 590063"/>
                <a:gd name="connsiteX11" fmla="*/ 204787 w 590858"/>
                <a:gd name="connsiteY11" fmla="*/ 350690 h 590063"/>
                <a:gd name="connsiteX12" fmla="*/ 212465 w 590858"/>
                <a:gd name="connsiteY12" fmla="*/ 343793 h 590063"/>
                <a:gd name="connsiteX13" fmla="*/ 254207 w 590858"/>
                <a:gd name="connsiteY13" fmla="*/ 322292 h 590063"/>
                <a:gd name="connsiteX14" fmla="*/ 261888 w 590858"/>
                <a:gd name="connsiteY14" fmla="*/ 329194 h 590063"/>
                <a:gd name="connsiteX15" fmla="*/ 275406 w 590858"/>
                <a:gd name="connsiteY15" fmla="*/ 339625 h 590063"/>
                <a:gd name="connsiteX16" fmla="*/ 280936 w 590858"/>
                <a:gd name="connsiteY16" fmla="*/ 337784 h 590063"/>
                <a:gd name="connsiteX17" fmla="*/ 279707 w 590858"/>
                <a:gd name="connsiteY17" fmla="*/ 352510 h 590063"/>
                <a:gd name="connsiteX18" fmla="*/ 267418 w 590858"/>
                <a:gd name="connsiteY18" fmla="*/ 347601 h 590063"/>
                <a:gd name="connsiteX19" fmla="*/ 254514 w 590858"/>
                <a:gd name="connsiteY19" fmla="*/ 337784 h 590063"/>
                <a:gd name="connsiteX20" fmla="*/ 240996 w 590858"/>
                <a:gd name="connsiteY20" fmla="*/ 347601 h 590063"/>
                <a:gd name="connsiteX21" fmla="*/ 233622 w 590858"/>
                <a:gd name="connsiteY21" fmla="*/ 354964 h 590063"/>
                <a:gd name="connsiteX22" fmla="*/ 225634 w 590858"/>
                <a:gd name="connsiteY22" fmla="*/ 347601 h 590063"/>
                <a:gd name="connsiteX23" fmla="*/ 212730 w 590858"/>
                <a:gd name="connsiteY23" fmla="*/ 337784 h 590063"/>
                <a:gd name="connsiteX24" fmla="*/ 205971 w 590858"/>
                <a:gd name="connsiteY24" fmla="*/ 339625 h 590063"/>
                <a:gd name="connsiteX25" fmla="*/ 209043 w 590858"/>
                <a:gd name="connsiteY25" fmla="*/ 328581 h 590063"/>
                <a:gd name="connsiteX26" fmla="*/ 210887 w 590858"/>
                <a:gd name="connsiteY26" fmla="*/ 322445 h 590063"/>
                <a:gd name="connsiteX27" fmla="*/ 220104 w 590858"/>
                <a:gd name="connsiteY27" fmla="*/ 329194 h 590063"/>
                <a:gd name="connsiteX28" fmla="*/ 233622 w 590858"/>
                <a:gd name="connsiteY28" fmla="*/ 339625 h 590063"/>
                <a:gd name="connsiteX29" fmla="*/ 246526 w 590858"/>
                <a:gd name="connsiteY29" fmla="*/ 329194 h 590063"/>
                <a:gd name="connsiteX30" fmla="*/ 254207 w 590858"/>
                <a:gd name="connsiteY30" fmla="*/ 322292 h 590063"/>
                <a:gd name="connsiteX31" fmla="*/ 267422 w 590858"/>
                <a:gd name="connsiteY31" fmla="*/ 305195 h 590063"/>
                <a:gd name="connsiteX32" fmla="*/ 280935 w 590858"/>
                <a:gd name="connsiteY32" fmla="*/ 306421 h 590063"/>
                <a:gd name="connsiteX33" fmla="*/ 280935 w 590858"/>
                <a:gd name="connsiteY33" fmla="*/ 308260 h 590063"/>
                <a:gd name="connsiteX34" fmla="*/ 267422 w 590858"/>
                <a:gd name="connsiteY34" fmla="*/ 305195 h 590063"/>
                <a:gd name="connsiteX35" fmla="*/ 217053 w 590858"/>
                <a:gd name="connsiteY35" fmla="*/ 302729 h 590063"/>
                <a:gd name="connsiteX36" fmla="*/ 220125 w 590858"/>
                <a:gd name="connsiteY36" fmla="*/ 307642 h 590063"/>
                <a:gd name="connsiteX37" fmla="*/ 233638 w 590858"/>
                <a:gd name="connsiteY37" fmla="*/ 318083 h 590063"/>
                <a:gd name="connsiteX38" fmla="*/ 246537 w 590858"/>
                <a:gd name="connsiteY38" fmla="*/ 307642 h 590063"/>
                <a:gd name="connsiteX39" fmla="*/ 249608 w 590858"/>
                <a:gd name="connsiteY39" fmla="*/ 303343 h 590063"/>
                <a:gd name="connsiteX40" fmla="*/ 260051 w 590858"/>
                <a:gd name="connsiteY40" fmla="*/ 304572 h 590063"/>
                <a:gd name="connsiteX41" fmla="*/ 261893 w 590858"/>
                <a:gd name="connsiteY41" fmla="*/ 307642 h 590063"/>
                <a:gd name="connsiteX42" fmla="*/ 275407 w 590858"/>
                <a:gd name="connsiteY42" fmla="*/ 318083 h 590063"/>
                <a:gd name="connsiteX43" fmla="*/ 280935 w 590858"/>
                <a:gd name="connsiteY43" fmla="*/ 316241 h 590063"/>
                <a:gd name="connsiteX44" fmla="*/ 280935 w 590858"/>
                <a:gd name="connsiteY44" fmla="*/ 327910 h 590063"/>
                <a:gd name="connsiteX45" fmla="*/ 280935 w 590858"/>
                <a:gd name="connsiteY45" fmla="*/ 329138 h 590063"/>
                <a:gd name="connsiteX46" fmla="*/ 267422 w 590858"/>
                <a:gd name="connsiteY46" fmla="*/ 326067 h 590063"/>
                <a:gd name="connsiteX47" fmla="*/ 254522 w 590858"/>
                <a:gd name="connsiteY47" fmla="*/ 315627 h 590063"/>
                <a:gd name="connsiteX48" fmla="*/ 241009 w 590858"/>
                <a:gd name="connsiteY48" fmla="*/ 326067 h 590063"/>
                <a:gd name="connsiteX49" fmla="*/ 233638 w 590858"/>
                <a:gd name="connsiteY49" fmla="*/ 333437 h 590063"/>
                <a:gd name="connsiteX50" fmla="*/ 225653 w 590858"/>
                <a:gd name="connsiteY50" fmla="*/ 326067 h 590063"/>
                <a:gd name="connsiteX51" fmla="*/ 213368 w 590858"/>
                <a:gd name="connsiteY51" fmla="*/ 316241 h 590063"/>
                <a:gd name="connsiteX52" fmla="*/ 217053 w 590858"/>
                <a:gd name="connsiteY52" fmla="*/ 302729 h 590063"/>
                <a:gd name="connsiteX53" fmla="*/ 223232 w 590858"/>
                <a:gd name="connsiteY53" fmla="*/ 300953 h 590063"/>
                <a:gd name="connsiteX54" fmla="*/ 242861 w 590858"/>
                <a:gd name="connsiteY54" fmla="*/ 302794 h 590063"/>
                <a:gd name="connsiteX55" fmla="*/ 241021 w 590858"/>
                <a:gd name="connsiteY55" fmla="*/ 304636 h 590063"/>
                <a:gd name="connsiteX56" fmla="*/ 233660 w 590858"/>
                <a:gd name="connsiteY56" fmla="*/ 312001 h 590063"/>
                <a:gd name="connsiteX57" fmla="*/ 225686 w 590858"/>
                <a:gd name="connsiteY57" fmla="*/ 304636 h 590063"/>
                <a:gd name="connsiteX58" fmla="*/ 223232 w 590858"/>
                <a:gd name="connsiteY58" fmla="*/ 300953 h 590063"/>
                <a:gd name="connsiteX59" fmla="*/ 198559 w 590858"/>
                <a:gd name="connsiteY59" fmla="*/ 299671 h 590063"/>
                <a:gd name="connsiteX60" fmla="*/ 209013 w 590858"/>
                <a:gd name="connsiteY60" fmla="*/ 300285 h 590063"/>
                <a:gd name="connsiteX61" fmla="*/ 201018 w 590858"/>
                <a:gd name="connsiteY61" fmla="*/ 325470 h 590063"/>
                <a:gd name="connsiteX62" fmla="*/ 204708 w 590858"/>
                <a:gd name="connsiteY62" fmla="*/ 378909 h 590063"/>
                <a:gd name="connsiteX63" fmla="*/ 240990 w 590858"/>
                <a:gd name="connsiteY63" fmla="*/ 397951 h 590063"/>
                <a:gd name="connsiteX64" fmla="*/ 274197 w 590858"/>
                <a:gd name="connsiteY64" fmla="*/ 384438 h 590063"/>
                <a:gd name="connsiteX65" fmla="*/ 289571 w 590858"/>
                <a:gd name="connsiteY65" fmla="*/ 327312 h 590063"/>
                <a:gd name="connsiteX66" fmla="*/ 288956 w 590858"/>
                <a:gd name="connsiteY66" fmla="*/ 308270 h 590063"/>
                <a:gd name="connsiteX67" fmla="*/ 299410 w 590858"/>
                <a:gd name="connsiteY67" fmla="*/ 309499 h 590063"/>
                <a:gd name="connsiteX68" fmla="*/ 299410 w 590858"/>
                <a:gd name="connsiteY68" fmla="*/ 326698 h 590063"/>
                <a:gd name="connsiteX69" fmla="*/ 280962 w 590858"/>
                <a:gd name="connsiteY69" fmla="*/ 391808 h 590063"/>
                <a:gd name="connsiteX70" fmla="*/ 240990 w 590858"/>
                <a:gd name="connsiteY70" fmla="*/ 407779 h 590063"/>
                <a:gd name="connsiteX71" fmla="*/ 196714 w 590858"/>
                <a:gd name="connsiteY71" fmla="*/ 384438 h 590063"/>
                <a:gd name="connsiteX72" fmla="*/ 191794 w 590858"/>
                <a:gd name="connsiteY72" fmla="*/ 321784 h 590063"/>
                <a:gd name="connsiteX73" fmla="*/ 198559 w 590858"/>
                <a:gd name="connsiteY73" fmla="*/ 299671 h 590063"/>
                <a:gd name="connsiteX74" fmla="*/ 212417 w 590858"/>
                <a:gd name="connsiteY74" fmla="*/ 214720 h 590063"/>
                <a:gd name="connsiteX75" fmla="*/ 220105 w 590858"/>
                <a:gd name="connsiteY75" fmla="*/ 221159 h 590063"/>
                <a:gd name="connsiteX76" fmla="*/ 233636 w 590858"/>
                <a:gd name="connsiteY76" fmla="*/ 231585 h 590063"/>
                <a:gd name="connsiteX77" fmla="*/ 246552 w 590858"/>
                <a:gd name="connsiteY77" fmla="*/ 221159 h 590063"/>
                <a:gd name="connsiteX78" fmla="*/ 261928 w 590858"/>
                <a:gd name="connsiteY78" fmla="*/ 221159 h 590063"/>
                <a:gd name="connsiteX79" fmla="*/ 275459 w 590858"/>
                <a:gd name="connsiteY79" fmla="*/ 231585 h 590063"/>
                <a:gd name="connsiteX80" fmla="*/ 288375 w 590858"/>
                <a:gd name="connsiteY80" fmla="*/ 221159 h 590063"/>
                <a:gd name="connsiteX81" fmla="*/ 295140 w 590858"/>
                <a:gd name="connsiteY81" fmla="*/ 215026 h 590063"/>
                <a:gd name="connsiteX82" fmla="*/ 294525 w 590858"/>
                <a:gd name="connsiteY82" fmla="*/ 218093 h 590063"/>
                <a:gd name="connsiteX83" fmla="*/ 290220 w 590858"/>
                <a:gd name="connsiteY83" fmla="*/ 240784 h 590063"/>
                <a:gd name="connsiteX84" fmla="*/ 203499 w 590858"/>
                <a:gd name="connsiteY84" fmla="*/ 233425 h 590063"/>
                <a:gd name="connsiteX85" fmla="*/ 202269 w 590858"/>
                <a:gd name="connsiteY85" fmla="*/ 230358 h 590063"/>
                <a:gd name="connsiteX86" fmla="*/ 201039 w 590858"/>
                <a:gd name="connsiteY86" fmla="*/ 226678 h 590063"/>
                <a:gd name="connsiteX87" fmla="*/ 204729 w 590858"/>
                <a:gd name="connsiteY87" fmla="*/ 221159 h 590063"/>
                <a:gd name="connsiteX88" fmla="*/ 212417 w 590858"/>
                <a:gd name="connsiteY88" fmla="*/ 214720 h 590063"/>
                <a:gd name="connsiteX89" fmla="*/ 212415 w 590858"/>
                <a:gd name="connsiteY89" fmla="*/ 193216 h 590063"/>
                <a:gd name="connsiteX90" fmla="*/ 220097 w 590858"/>
                <a:gd name="connsiteY90" fmla="*/ 199655 h 590063"/>
                <a:gd name="connsiteX91" fmla="*/ 233617 w 590858"/>
                <a:gd name="connsiteY91" fmla="*/ 210079 h 590063"/>
                <a:gd name="connsiteX92" fmla="*/ 246522 w 590858"/>
                <a:gd name="connsiteY92" fmla="*/ 199655 h 590063"/>
                <a:gd name="connsiteX93" fmla="*/ 261886 w 590858"/>
                <a:gd name="connsiteY93" fmla="*/ 199655 h 590063"/>
                <a:gd name="connsiteX94" fmla="*/ 275406 w 590858"/>
                <a:gd name="connsiteY94" fmla="*/ 210079 h 590063"/>
                <a:gd name="connsiteX95" fmla="*/ 288311 w 590858"/>
                <a:gd name="connsiteY95" fmla="*/ 199655 h 590063"/>
                <a:gd name="connsiteX96" fmla="*/ 296915 w 590858"/>
                <a:gd name="connsiteY96" fmla="*/ 193523 h 590063"/>
                <a:gd name="connsiteX97" fmla="*/ 295686 w 590858"/>
                <a:gd name="connsiteY97" fmla="*/ 208240 h 590063"/>
                <a:gd name="connsiteX98" fmla="*/ 282780 w 590858"/>
                <a:gd name="connsiteY98" fmla="*/ 218664 h 590063"/>
                <a:gd name="connsiteX99" fmla="*/ 267417 w 590858"/>
                <a:gd name="connsiteY99" fmla="*/ 218664 h 590063"/>
                <a:gd name="connsiteX100" fmla="*/ 254511 w 590858"/>
                <a:gd name="connsiteY100" fmla="*/ 208240 h 590063"/>
                <a:gd name="connsiteX101" fmla="*/ 240991 w 590858"/>
                <a:gd name="connsiteY101" fmla="*/ 218664 h 590063"/>
                <a:gd name="connsiteX102" fmla="*/ 233617 w 590858"/>
                <a:gd name="connsiteY102" fmla="*/ 226022 h 590063"/>
                <a:gd name="connsiteX103" fmla="*/ 225628 w 590858"/>
                <a:gd name="connsiteY103" fmla="*/ 218664 h 590063"/>
                <a:gd name="connsiteX104" fmla="*/ 212722 w 590858"/>
                <a:gd name="connsiteY104" fmla="*/ 208240 h 590063"/>
                <a:gd name="connsiteX105" fmla="*/ 199202 w 590858"/>
                <a:gd name="connsiteY105" fmla="*/ 218664 h 590063"/>
                <a:gd name="connsiteX106" fmla="*/ 198588 w 590858"/>
                <a:gd name="connsiteY106" fmla="*/ 220504 h 590063"/>
                <a:gd name="connsiteX107" fmla="*/ 195515 w 590858"/>
                <a:gd name="connsiteY107" fmla="*/ 209466 h 590063"/>
                <a:gd name="connsiteX108" fmla="*/ 204733 w 590858"/>
                <a:gd name="connsiteY108" fmla="*/ 199655 h 590063"/>
                <a:gd name="connsiteX109" fmla="*/ 212415 w 590858"/>
                <a:gd name="connsiteY109" fmla="*/ 193216 h 590063"/>
                <a:gd name="connsiteX110" fmla="*/ 296300 w 590858"/>
                <a:gd name="connsiteY110" fmla="*/ 171407 h 590063"/>
                <a:gd name="connsiteX111" fmla="*/ 296915 w 590858"/>
                <a:gd name="connsiteY111" fmla="*/ 186737 h 590063"/>
                <a:gd name="connsiteX112" fmla="*/ 296300 w 590858"/>
                <a:gd name="connsiteY112" fmla="*/ 186737 h 590063"/>
                <a:gd name="connsiteX113" fmla="*/ 282775 w 590858"/>
                <a:gd name="connsiteY113" fmla="*/ 197161 h 590063"/>
                <a:gd name="connsiteX114" fmla="*/ 267406 w 590858"/>
                <a:gd name="connsiteY114" fmla="*/ 197161 h 590063"/>
                <a:gd name="connsiteX115" fmla="*/ 254496 w 590858"/>
                <a:gd name="connsiteY115" fmla="*/ 186737 h 590063"/>
                <a:gd name="connsiteX116" fmla="*/ 240971 w 590858"/>
                <a:gd name="connsiteY116" fmla="*/ 197161 h 590063"/>
                <a:gd name="connsiteX117" fmla="*/ 233594 w 590858"/>
                <a:gd name="connsiteY117" fmla="*/ 204519 h 590063"/>
                <a:gd name="connsiteX118" fmla="*/ 225602 w 590858"/>
                <a:gd name="connsiteY118" fmla="*/ 197161 h 590063"/>
                <a:gd name="connsiteX119" fmla="*/ 212692 w 590858"/>
                <a:gd name="connsiteY119" fmla="*/ 186737 h 590063"/>
                <a:gd name="connsiteX120" fmla="*/ 199167 w 590858"/>
                <a:gd name="connsiteY120" fmla="*/ 197161 h 590063"/>
                <a:gd name="connsiteX121" fmla="*/ 193634 w 590858"/>
                <a:gd name="connsiteY121" fmla="*/ 203293 h 590063"/>
                <a:gd name="connsiteX122" fmla="*/ 191175 w 590858"/>
                <a:gd name="connsiteY122" fmla="*/ 188576 h 590063"/>
                <a:gd name="connsiteX123" fmla="*/ 191790 w 590858"/>
                <a:gd name="connsiteY123" fmla="*/ 188576 h 590063"/>
                <a:gd name="connsiteX124" fmla="*/ 204700 w 590858"/>
                <a:gd name="connsiteY124" fmla="*/ 178152 h 590063"/>
                <a:gd name="connsiteX125" fmla="*/ 220069 w 590858"/>
                <a:gd name="connsiteY125" fmla="*/ 178152 h 590063"/>
                <a:gd name="connsiteX126" fmla="*/ 233594 w 590858"/>
                <a:gd name="connsiteY126" fmla="*/ 188576 h 590063"/>
                <a:gd name="connsiteX127" fmla="*/ 246504 w 590858"/>
                <a:gd name="connsiteY127" fmla="*/ 178152 h 590063"/>
                <a:gd name="connsiteX128" fmla="*/ 261873 w 590858"/>
                <a:gd name="connsiteY128" fmla="*/ 178152 h 590063"/>
                <a:gd name="connsiteX129" fmla="*/ 275398 w 590858"/>
                <a:gd name="connsiteY129" fmla="*/ 188576 h 590063"/>
                <a:gd name="connsiteX130" fmla="*/ 288308 w 590858"/>
                <a:gd name="connsiteY130" fmla="*/ 178152 h 590063"/>
                <a:gd name="connsiteX131" fmla="*/ 296300 w 590858"/>
                <a:gd name="connsiteY131" fmla="*/ 171407 h 590063"/>
                <a:gd name="connsiteX132" fmla="*/ 212430 w 590858"/>
                <a:gd name="connsiteY132" fmla="*/ 150210 h 590063"/>
                <a:gd name="connsiteX133" fmla="*/ 220115 w 590858"/>
                <a:gd name="connsiteY133" fmla="*/ 156649 h 590063"/>
                <a:gd name="connsiteX134" fmla="*/ 233639 w 590858"/>
                <a:gd name="connsiteY134" fmla="*/ 167073 h 590063"/>
                <a:gd name="connsiteX135" fmla="*/ 246550 w 590858"/>
                <a:gd name="connsiteY135" fmla="*/ 156649 h 590063"/>
                <a:gd name="connsiteX136" fmla="*/ 261919 w 590858"/>
                <a:gd name="connsiteY136" fmla="*/ 156649 h 590063"/>
                <a:gd name="connsiteX137" fmla="*/ 275444 w 590858"/>
                <a:gd name="connsiteY137" fmla="*/ 167073 h 590063"/>
                <a:gd name="connsiteX138" fmla="*/ 288354 w 590858"/>
                <a:gd name="connsiteY138" fmla="*/ 156649 h 590063"/>
                <a:gd name="connsiteX139" fmla="*/ 293272 w 590858"/>
                <a:gd name="connsiteY139" fmla="*/ 151130 h 590063"/>
                <a:gd name="connsiteX140" fmla="*/ 295731 w 590858"/>
                <a:gd name="connsiteY140" fmla="*/ 165234 h 590063"/>
                <a:gd name="connsiteX141" fmla="*/ 282821 w 590858"/>
                <a:gd name="connsiteY141" fmla="*/ 175658 h 590063"/>
                <a:gd name="connsiteX142" fmla="*/ 267452 w 590858"/>
                <a:gd name="connsiteY142" fmla="*/ 175658 h 590063"/>
                <a:gd name="connsiteX143" fmla="*/ 254542 w 590858"/>
                <a:gd name="connsiteY143" fmla="*/ 165234 h 590063"/>
                <a:gd name="connsiteX144" fmla="*/ 241017 w 590858"/>
                <a:gd name="connsiteY144" fmla="*/ 175658 h 590063"/>
                <a:gd name="connsiteX145" fmla="*/ 233639 w 590858"/>
                <a:gd name="connsiteY145" fmla="*/ 183016 h 590063"/>
                <a:gd name="connsiteX146" fmla="*/ 225648 w 590858"/>
                <a:gd name="connsiteY146" fmla="*/ 175658 h 590063"/>
                <a:gd name="connsiteX147" fmla="*/ 212737 w 590858"/>
                <a:gd name="connsiteY147" fmla="*/ 165234 h 590063"/>
                <a:gd name="connsiteX148" fmla="*/ 199213 w 590858"/>
                <a:gd name="connsiteY148" fmla="*/ 175658 h 590063"/>
                <a:gd name="connsiteX149" fmla="*/ 190606 w 590858"/>
                <a:gd name="connsiteY149" fmla="*/ 182403 h 590063"/>
                <a:gd name="connsiteX150" fmla="*/ 190606 w 590858"/>
                <a:gd name="connsiteY150" fmla="*/ 167073 h 590063"/>
                <a:gd name="connsiteX151" fmla="*/ 191835 w 590858"/>
                <a:gd name="connsiteY151" fmla="*/ 167073 h 590063"/>
                <a:gd name="connsiteX152" fmla="*/ 204745 w 590858"/>
                <a:gd name="connsiteY152" fmla="*/ 156649 h 590063"/>
                <a:gd name="connsiteX153" fmla="*/ 212430 w 590858"/>
                <a:gd name="connsiteY153" fmla="*/ 150210 h 590063"/>
                <a:gd name="connsiteX154" fmla="*/ 212405 w 590858"/>
                <a:gd name="connsiteY154" fmla="*/ 128712 h 590063"/>
                <a:gd name="connsiteX155" fmla="*/ 220088 w 590858"/>
                <a:gd name="connsiteY155" fmla="*/ 135168 h 590063"/>
                <a:gd name="connsiteX156" fmla="*/ 233611 w 590858"/>
                <a:gd name="connsiteY156" fmla="*/ 145620 h 590063"/>
                <a:gd name="connsiteX157" fmla="*/ 246520 w 590858"/>
                <a:gd name="connsiteY157" fmla="*/ 135168 h 590063"/>
                <a:gd name="connsiteX158" fmla="*/ 261887 w 590858"/>
                <a:gd name="connsiteY158" fmla="*/ 135168 h 590063"/>
                <a:gd name="connsiteX159" fmla="*/ 275410 w 590858"/>
                <a:gd name="connsiteY159" fmla="*/ 145620 h 590063"/>
                <a:gd name="connsiteX160" fmla="*/ 288319 w 590858"/>
                <a:gd name="connsiteY160" fmla="*/ 135168 h 590063"/>
                <a:gd name="connsiteX161" fmla="*/ 291392 w 590858"/>
                <a:gd name="connsiteY161" fmla="*/ 145006 h 590063"/>
                <a:gd name="connsiteX162" fmla="*/ 282786 w 590858"/>
                <a:gd name="connsiteY162" fmla="*/ 154228 h 590063"/>
                <a:gd name="connsiteX163" fmla="*/ 267419 w 590858"/>
                <a:gd name="connsiteY163" fmla="*/ 154228 h 590063"/>
                <a:gd name="connsiteX164" fmla="*/ 254511 w 590858"/>
                <a:gd name="connsiteY164" fmla="*/ 143776 h 590063"/>
                <a:gd name="connsiteX165" fmla="*/ 240987 w 590858"/>
                <a:gd name="connsiteY165" fmla="*/ 154228 h 590063"/>
                <a:gd name="connsiteX166" fmla="*/ 233611 w 590858"/>
                <a:gd name="connsiteY166" fmla="*/ 161606 h 590063"/>
                <a:gd name="connsiteX167" fmla="*/ 225620 w 590858"/>
                <a:gd name="connsiteY167" fmla="*/ 154228 h 590063"/>
                <a:gd name="connsiteX168" fmla="*/ 212712 w 590858"/>
                <a:gd name="connsiteY168" fmla="*/ 143776 h 590063"/>
                <a:gd name="connsiteX169" fmla="*/ 199803 w 590858"/>
                <a:gd name="connsiteY169" fmla="*/ 154228 h 590063"/>
                <a:gd name="connsiteX170" fmla="*/ 190583 w 590858"/>
                <a:gd name="connsiteY170" fmla="*/ 160992 h 590063"/>
                <a:gd name="connsiteX171" fmla="*/ 192427 w 590858"/>
                <a:gd name="connsiteY171" fmla="*/ 145620 h 590063"/>
                <a:gd name="connsiteX172" fmla="*/ 204721 w 590858"/>
                <a:gd name="connsiteY172" fmla="*/ 135168 h 590063"/>
                <a:gd name="connsiteX173" fmla="*/ 212405 w 590858"/>
                <a:gd name="connsiteY173" fmla="*/ 128712 h 590063"/>
                <a:gd name="connsiteX174" fmla="*/ 212394 w 590858"/>
                <a:gd name="connsiteY174" fmla="*/ 107209 h 590063"/>
                <a:gd name="connsiteX175" fmla="*/ 220079 w 590858"/>
                <a:gd name="connsiteY175" fmla="*/ 113665 h 590063"/>
                <a:gd name="connsiteX176" fmla="*/ 233606 w 590858"/>
                <a:gd name="connsiteY176" fmla="*/ 124117 h 590063"/>
                <a:gd name="connsiteX177" fmla="*/ 246518 w 590858"/>
                <a:gd name="connsiteY177" fmla="*/ 113665 h 590063"/>
                <a:gd name="connsiteX178" fmla="*/ 261889 w 590858"/>
                <a:gd name="connsiteY178" fmla="*/ 113665 h 590063"/>
                <a:gd name="connsiteX179" fmla="*/ 275416 w 590858"/>
                <a:gd name="connsiteY179" fmla="*/ 124117 h 590063"/>
                <a:gd name="connsiteX180" fmla="*/ 282794 w 590858"/>
                <a:gd name="connsiteY180" fmla="*/ 121658 h 590063"/>
                <a:gd name="connsiteX181" fmla="*/ 285868 w 590858"/>
                <a:gd name="connsiteY181" fmla="*/ 128421 h 590063"/>
                <a:gd name="connsiteX182" fmla="*/ 282794 w 590858"/>
                <a:gd name="connsiteY182" fmla="*/ 132725 h 590063"/>
                <a:gd name="connsiteX183" fmla="*/ 267423 w 590858"/>
                <a:gd name="connsiteY183" fmla="*/ 132725 h 590063"/>
                <a:gd name="connsiteX184" fmla="*/ 254511 w 590858"/>
                <a:gd name="connsiteY184" fmla="*/ 122273 h 590063"/>
                <a:gd name="connsiteX185" fmla="*/ 240984 w 590858"/>
                <a:gd name="connsiteY185" fmla="*/ 132725 h 590063"/>
                <a:gd name="connsiteX186" fmla="*/ 233606 w 590858"/>
                <a:gd name="connsiteY186" fmla="*/ 140103 h 590063"/>
                <a:gd name="connsiteX187" fmla="*/ 225613 w 590858"/>
                <a:gd name="connsiteY187" fmla="*/ 132725 h 590063"/>
                <a:gd name="connsiteX188" fmla="*/ 212701 w 590858"/>
                <a:gd name="connsiteY188" fmla="*/ 122273 h 590063"/>
                <a:gd name="connsiteX189" fmla="*/ 199789 w 590858"/>
                <a:gd name="connsiteY189" fmla="*/ 132725 h 590063"/>
                <a:gd name="connsiteX190" fmla="*/ 193641 w 590858"/>
                <a:gd name="connsiteY190" fmla="*/ 138874 h 590063"/>
                <a:gd name="connsiteX191" fmla="*/ 199175 w 590858"/>
                <a:gd name="connsiteY191" fmla="*/ 121658 h 590063"/>
                <a:gd name="connsiteX192" fmla="*/ 204708 w 590858"/>
                <a:gd name="connsiteY192" fmla="*/ 113665 h 590063"/>
                <a:gd name="connsiteX193" fmla="*/ 212394 w 590858"/>
                <a:gd name="connsiteY193" fmla="*/ 107209 h 590063"/>
                <a:gd name="connsiteX194" fmla="*/ 234243 w 590858"/>
                <a:gd name="connsiteY194" fmla="*/ 82962 h 590063"/>
                <a:gd name="connsiteX195" fmla="*/ 236088 w 590858"/>
                <a:gd name="connsiteY195" fmla="*/ 82962 h 590063"/>
                <a:gd name="connsiteX196" fmla="*/ 269912 w 590858"/>
                <a:gd name="connsiteY196" fmla="*/ 102022 h 590063"/>
                <a:gd name="connsiteX197" fmla="*/ 279752 w 590858"/>
                <a:gd name="connsiteY197" fmla="*/ 116164 h 590063"/>
                <a:gd name="connsiteX198" fmla="*/ 267452 w 590858"/>
                <a:gd name="connsiteY198" fmla="*/ 111245 h 590063"/>
                <a:gd name="connsiteX199" fmla="*/ 254537 w 590858"/>
                <a:gd name="connsiteY199" fmla="*/ 100793 h 590063"/>
                <a:gd name="connsiteX200" fmla="*/ 241008 w 590858"/>
                <a:gd name="connsiteY200" fmla="*/ 111245 h 590063"/>
                <a:gd name="connsiteX201" fmla="*/ 233628 w 590858"/>
                <a:gd name="connsiteY201" fmla="*/ 118623 h 590063"/>
                <a:gd name="connsiteX202" fmla="*/ 225633 w 590858"/>
                <a:gd name="connsiteY202" fmla="*/ 111245 h 590063"/>
                <a:gd name="connsiteX203" fmla="*/ 212718 w 590858"/>
                <a:gd name="connsiteY203" fmla="*/ 100793 h 590063"/>
                <a:gd name="connsiteX204" fmla="*/ 209028 w 590858"/>
                <a:gd name="connsiteY204" fmla="*/ 101408 h 590063"/>
                <a:gd name="connsiteX205" fmla="*/ 234243 w 590858"/>
                <a:gd name="connsiteY205" fmla="*/ 82962 h 590063"/>
                <a:gd name="connsiteX206" fmla="*/ 233058 w 590858"/>
                <a:gd name="connsiteY206" fmla="*/ 64539 h 590063"/>
                <a:gd name="connsiteX207" fmla="*/ 283477 w 590858"/>
                <a:gd name="connsiteY207" fmla="*/ 89715 h 590063"/>
                <a:gd name="connsiteX208" fmla="*/ 312375 w 590858"/>
                <a:gd name="connsiteY208" fmla="*/ 221122 h 590063"/>
                <a:gd name="connsiteX209" fmla="*/ 308686 w 590858"/>
                <a:gd name="connsiteY209" fmla="*/ 243842 h 590063"/>
                <a:gd name="connsiteX210" fmla="*/ 298848 w 590858"/>
                <a:gd name="connsiteY210" fmla="*/ 242000 h 590063"/>
                <a:gd name="connsiteX211" fmla="*/ 302537 w 590858"/>
                <a:gd name="connsiteY211" fmla="*/ 219280 h 590063"/>
                <a:gd name="connsiteX212" fmla="*/ 276098 w 590858"/>
                <a:gd name="connsiteY212" fmla="*/ 96470 h 590063"/>
                <a:gd name="connsiteX213" fmla="*/ 236132 w 590858"/>
                <a:gd name="connsiteY213" fmla="*/ 74364 h 590063"/>
                <a:gd name="connsiteX214" fmla="*/ 233673 w 590858"/>
                <a:gd name="connsiteY214" fmla="*/ 74978 h 590063"/>
                <a:gd name="connsiteX215" fmla="*/ 199856 w 590858"/>
                <a:gd name="connsiteY215" fmla="*/ 100768 h 590063"/>
                <a:gd name="connsiteX216" fmla="*/ 194322 w 590858"/>
                <a:gd name="connsiteY216" fmla="*/ 232789 h 590063"/>
                <a:gd name="connsiteX217" fmla="*/ 183254 w 590858"/>
                <a:gd name="connsiteY217" fmla="*/ 232175 h 590063"/>
                <a:gd name="connsiteX218" fmla="*/ 191248 w 590858"/>
                <a:gd name="connsiteY218" fmla="*/ 95242 h 590063"/>
                <a:gd name="connsiteX219" fmla="*/ 233058 w 590858"/>
                <a:gd name="connsiteY219" fmla="*/ 64539 h 590063"/>
                <a:gd name="connsiteX220" fmla="*/ 238556 w 590858"/>
                <a:gd name="connsiteY220" fmla="*/ 31920 h 590063"/>
                <a:gd name="connsiteX221" fmla="*/ 92225 w 590858"/>
                <a:gd name="connsiteY221" fmla="*/ 92231 h 590063"/>
                <a:gd name="connsiteX222" fmla="*/ 92225 w 590858"/>
                <a:gd name="connsiteY222" fmla="*/ 384423 h 590063"/>
                <a:gd name="connsiteX223" fmla="*/ 369517 w 590858"/>
                <a:gd name="connsiteY223" fmla="*/ 396700 h 590063"/>
                <a:gd name="connsiteX224" fmla="*/ 397184 w 590858"/>
                <a:gd name="connsiteY224" fmla="*/ 369077 h 590063"/>
                <a:gd name="connsiteX225" fmla="*/ 384888 w 590858"/>
                <a:gd name="connsiteY225" fmla="*/ 92231 h 590063"/>
                <a:gd name="connsiteX226" fmla="*/ 238556 w 590858"/>
                <a:gd name="connsiteY226" fmla="*/ 31920 h 590063"/>
                <a:gd name="connsiteX227" fmla="*/ 238556 w 590858"/>
                <a:gd name="connsiteY227" fmla="*/ 0 h 590063"/>
                <a:gd name="connsiteX228" fmla="*/ 407022 w 590858"/>
                <a:gd name="connsiteY228" fmla="*/ 69518 h 590063"/>
                <a:gd name="connsiteX229" fmla="*/ 422393 w 590858"/>
                <a:gd name="connsiteY229" fmla="*/ 388106 h 590063"/>
                <a:gd name="connsiteX230" fmla="*/ 461127 w 590858"/>
                <a:gd name="connsiteY230" fmla="*/ 426779 h 590063"/>
                <a:gd name="connsiteX231" fmla="*/ 472195 w 590858"/>
                <a:gd name="connsiteY231" fmla="*/ 415730 h 590063"/>
                <a:gd name="connsiteX232" fmla="*/ 590858 w 590858"/>
                <a:gd name="connsiteY232" fmla="*/ 534203 h 590063"/>
                <a:gd name="connsiteX233" fmla="*/ 534908 w 590858"/>
                <a:gd name="connsiteY233" fmla="*/ 590063 h 590063"/>
                <a:gd name="connsiteX234" fmla="*/ 416244 w 590858"/>
                <a:gd name="connsiteY234" fmla="*/ 471590 h 590063"/>
                <a:gd name="connsiteX235" fmla="*/ 427311 w 590858"/>
                <a:gd name="connsiteY235" fmla="*/ 460541 h 590063"/>
                <a:gd name="connsiteX236" fmla="*/ 388577 w 590858"/>
                <a:gd name="connsiteY236" fmla="*/ 421868 h 590063"/>
                <a:gd name="connsiteX237" fmla="*/ 70091 w 590858"/>
                <a:gd name="connsiteY237" fmla="*/ 406522 h 590063"/>
                <a:gd name="connsiteX238" fmla="*/ 70091 w 590858"/>
                <a:gd name="connsiteY238" fmla="*/ 69518 h 590063"/>
                <a:gd name="connsiteX239" fmla="*/ 238556 w 590858"/>
                <a:gd name="connsiteY239" fmla="*/ 0 h 59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590858" h="590063">
                  <a:moveTo>
                    <a:pt x="212465" y="343793"/>
                  </a:moveTo>
                  <a:cubicBezTo>
                    <a:pt x="215229" y="343793"/>
                    <a:pt x="217993" y="346092"/>
                    <a:pt x="220142" y="350690"/>
                  </a:cubicBezTo>
                  <a:cubicBezTo>
                    <a:pt x="223828" y="357434"/>
                    <a:pt x="228127" y="361112"/>
                    <a:pt x="233655" y="361112"/>
                  </a:cubicBezTo>
                  <a:cubicBezTo>
                    <a:pt x="238569" y="361112"/>
                    <a:pt x="243482" y="357434"/>
                    <a:pt x="246553" y="350690"/>
                  </a:cubicBezTo>
                  <a:cubicBezTo>
                    <a:pt x="248703" y="346092"/>
                    <a:pt x="251467" y="343793"/>
                    <a:pt x="254231" y="343793"/>
                  </a:cubicBezTo>
                  <a:cubicBezTo>
                    <a:pt x="256995" y="343793"/>
                    <a:pt x="259759" y="346092"/>
                    <a:pt x="261909" y="350690"/>
                  </a:cubicBezTo>
                  <a:cubicBezTo>
                    <a:pt x="265594" y="357434"/>
                    <a:pt x="269893" y="361112"/>
                    <a:pt x="275421" y="361112"/>
                  </a:cubicBezTo>
                  <a:cubicBezTo>
                    <a:pt x="276035" y="361112"/>
                    <a:pt x="276650" y="360499"/>
                    <a:pt x="277878" y="360499"/>
                  </a:cubicBezTo>
                  <a:cubicBezTo>
                    <a:pt x="275421" y="367856"/>
                    <a:pt x="272350" y="374599"/>
                    <a:pt x="268051" y="378891"/>
                  </a:cubicBezTo>
                  <a:cubicBezTo>
                    <a:pt x="261294" y="386248"/>
                    <a:pt x="252081" y="389926"/>
                    <a:pt x="241025" y="389926"/>
                  </a:cubicBezTo>
                  <a:cubicBezTo>
                    <a:pt x="229355" y="389926"/>
                    <a:pt x="218300" y="383795"/>
                    <a:pt x="211543" y="373986"/>
                  </a:cubicBezTo>
                  <a:cubicBezTo>
                    <a:pt x="207244" y="367243"/>
                    <a:pt x="204787" y="359273"/>
                    <a:pt x="204787" y="350690"/>
                  </a:cubicBezTo>
                  <a:cubicBezTo>
                    <a:pt x="206937" y="346092"/>
                    <a:pt x="209701" y="343793"/>
                    <a:pt x="212465" y="343793"/>
                  </a:cubicBezTo>
                  <a:close/>
                  <a:moveTo>
                    <a:pt x="254207" y="322292"/>
                  </a:moveTo>
                  <a:cubicBezTo>
                    <a:pt x="256972" y="322292"/>
                    <a:pt x="259737" y="324593"/>
                    <a:pt x="261888" y="329194"/>
                  </a:cubicBezTo>
                  <a:cubicBezTo>
                    <a:pt x="265574" y="335944"/>
                    <a:pt x="269876" y="339625"/>
                    <a:pt x="275406" y="339625"/>
                  </a:cubicBezTo>
                  <a:cubicBezTo>
                    <a:pt x="277249" y="339625"/>
                    <a:pt x="279093" y="339011"/>
                    <a:pt x="280936" y="337784"/>
                  </a:cubicBezTo>
                  <a:cubicBezTo>
                    <a:pt x="280936" y="342693"/>
                    <a:pt x="280322" y="347601"/>
                    <a:pt x="279707" y="352510"/>
                  </a:cubicBezTo>
                  <a:cubicBezTo>
                    <a:pt x="275406" y="356191"/>
                    <a:pt x="271105" y="354964"/>
                    <a:pt x="267418" y="347601"/>
                  </a:cubicBezTo>
                  <a:cubicBezTo>
                    <a:pt x="264345" y="341466"/>
                    <a:pt x="259430" y="337784"/>
                    <a:pt x="254514" y="337784"/>
                  </a:cubicBezTo>
                  <a:cubicBezTo>
                    <a:pt x="248984" y="337784"/>
                    <a:pt x="244682" y="341466"/>
                    <a:pt x="240996" y="347601"/>
                  </a:cubicBezTo>
                  <a:cubicBezTo>
                    <a:pt x="239152" y="352510"/>
                    <a:pt x="236080" y="354964"/>
                    <a:pt x="233622" y="354964"/>
                  </a:cubicBezTo>
                  <a:cubicBezTo>
                    <a:pt x="230550" y="354964"/>
                    <a:pt x="228092" y="352510"/>
                    <a:pt x="225634" y="347601"/>
                  </a:cubicBezTo>
                  <a:cubicBezTo>
                    <a:pt x="222562" y="341466"/>
                    <a:pt x="217646" y="337784"/>
                    <a:pt x="212730" y="337784"/>
                  </a:cubicBezTo>
                  <a:cubicBezTo>
                    <a:pt x="210272" y="337784"/>
                    <a:pt x="207814" y="338398"/>
                    <a:pt x="205971" y="339625"/>
                  </a:cubicBezTo>
                  <a:cubicBezTo>
                    <a:pt x="206585" y="335944"/>
                    <a:pt x="207814" y="332262"/>
                    <a:pt x="209043" y="328581"/>
                  </a:cubicBezTo>
                  <a:cubicBezTo>
                    <a:pt x="209658" y="326740"/>
                    <a:pt x="210272" y="324899"/>
                    <a:pt x="210887" y="322445"/>
                  </a:cubicBezTo>
                  <a:cubicBezTo>
                    <a:pt x="214574" y="321832"/>
                    <a:pt x="217646" y="323672"/>
                    <a:pt x="220104" y="329194"/>
                  </a:cubicBezTo>
                  <a:cubicBezTo>
                    <a:pt x="223791" y="335944"/>
                    <a:pt x="228092" y="339625"/>
                    <a:pt x="233622" y="339625"/>
                  </a:cubicBezTo>
                  <a:cubicBezTo>
                    <a:pt x="238538" y="339625"/>
                    <a:pt x="243453" y="335944"/>
                    <a:pt x="246526" y="329194"/>
                  </a:cubicBezTo>
                  <a:cubicBezTo>
                    <a:pt x="248677" y="324593"/>
                    <a:pt x="251442" y="322292"/>
                    <a:pt x="254207" y="322292"/>
                  </a:cubicBezTo>
                  <a:close/>
                  <a:moveTo>
                    <a:pt x="267422" y="305195"/>
                  </a:moveTo>
                  <a:cubicBezTo>
                    <a:pt x="271722" y="305808"/>
                    <a:pt x="276635" y="306421"/>
                    <a:pt x="280935" y="306421"/>
                  </a:cubicBezTo>
                  <a:cubicBezTo>
                    <a:pt x="280935" y="307034"/>
                    <a:pt x="280935" y="307647"/>
                    <a:pt x="280935" y="308260"/>
                  </a:cubicBezTo>
                  <a:cubicBezTo>
                    <a:pt x="276635" y="313777"/>
                    <a:pt x="271107" y="312551"/>
                    <a:pt x="267422" y="305195"/>
                  </a:cubicBezTo>
                  <a:close/>
                  <a:moveTo>
                    <a:pt x="217053" y="302729"/>
                  </a:moveTo>
                  <a:cubicBezTo>
                    <a:pt x="218282" y="303343"/>
                    <a:pt x="219510" y="305186"/>
                    <a:pt x="220125" y="307642"/>
                  </a:cubicBezTo>
                  <a:cubicBezTo>
                    <a:pt x="223810" y="314398"/>
                    <a:pt x="228110" y="318083"/>
                    <a:pt x="233638" y="318083"/>
                  </a:cubicBezTo>
                  <a:cubicBezTo>
                    <a:pt x="238552" y="318083"/>
                    <a:pt x="243466" y="314398"/>
                    <a:pt x="246537" y="307642"/>
                  </a:cubicBezTo>
                  <a:cubicBezTo>
                    <a:pt x="247766" y="305800"/>
                    <a:pt x="248380" y="303957"/>
                    <a:pt x="249608" y="303343"/>
                  </a:cubicBezTo>
                  <a:cubicBezTo>
                    <a:pt x="253294" y="303343"/>
                    <a:pt x="256365" y="303957"/>
                    <a:pt x="260051" y="304572"/>
                  </a:cubicBezTo>
                  <a:cubicBezTo>
                    <a:pt x="260665" y="305186"/>
                    <a:pt x="261279" y="306414"/>
                    <a:pt x="261893" y="307642"/>
                  </a:cubicBezTo>
                  <a:cubicBezTo>
                    <a:pt x="265579" y="314398"/>
                    <a:pt x="269879" y="318083"/>
                    <a:pt x="275407" y="318083"/>
                  </a:cubicBezTo>
                  <a:cubicBezTo>
                    <a:pt x="277250" y="318083"/>
                    <a:pt x="279092" y="317469"/>
                    <a:pt x="280935" y="316241"/>
                  </a:cubicBezTo>
                  <a:cubicBezTo>
                    <a:pt x="280935" y="319926"/>
                    <a:pt x="280935" y="323611"/>
                    <a:pt x="280935" y="327910"/>
                  </a:cubicBezTo>
                  <a:cubicBezTo>
                    <a:pt x="280935" y="328524"/>
                    <a:pt x="280935" y="329138"/>
                    <a:pt x="280935" y="329138"/>
                  </a:cubicBezTo>
                  <a:cubicBezTo>
                    <a:pt x="276635" y="335280"/>
                    <a:pt x="271107" y="334052"/>
                    <a:pt x="267422" y="326067"/>
                  </a:cubicBezTo>
                  <a:cubicBezTo>
                    <a:pt x="264350" y="319312"/>
                    <a:pt x="259436" y="315627"/>
                    <a:pt x="254522" y="315627"/>
                  </a:cubicBezTo>
                  <a:cubicBezTo>
                    <a:pt x="248994" y="315627"/>
                    <a:pt x="244695" y="319312"/>
                    <a:pt x="241009" y="326067"/>
                  </a:cubicBezTo>
                  <a:cubicBezTo>
                    <a:pt x="239166" y="330981"/>
                    <a:pt x="236095" y="333437"/>
                    <a:pt x="233638" y="333437"/>
                  </a:cubicBezTo>
                  <a:cubicBezTo>
                    <a:pt x="230567" y="333437"/>
                    <a:pt x="228110" y="330981"/>
                    <a:pt x="225653" y="326067"/>
                  </a:cubicBezTo>
                  <a:cubicBezTo>
                    <a:pt x="222582" y="319926"/>
                    <a:pt x="218282" y="316241"/>
                    <a:pt x="213368" y="316241"/>
                  </a:cubicBezTo>
                  <a:cubicBezTo>
                    <a:pt x="214596" y="311327"/>
                    <a:pt x="215825" y="307028"/>
                    <a:pt x="217053" y="302729"/>
                  </a:cubicBezTo>
                  <a:close/>
                  <a:moveTo>
                    <a:pt x="223232" y="300953"/>
                  </a:moveTo>
                  <a:cubicBezTo>
                    <a:pt x="229979" y="301567"/>
                    <a:pt x="236114" y="302181"/>
                    <a:pt x="242861" y="302794"/>
                  </a:cubicBezTo>
                  <a:cubicBezTo>
                    <a:pt x="242248" y="303408"/>
                    <a:pt x="241634" y="304022"/>
                    <a:pt x="241021" y="304636"/>
                  </a:cubicBezTo>
                  <a:cubicBezTo>
                    <a:pt x="239181" y="309546"/>
                    <a:pt x="236114" y="312001"/>
                    <a:pt x="233660" y="312001"/>
                  </a:cubicBezTo>
                  <a:cubicBezTo>
                    <a:pt x="230593" y="312001"/>
                    <a:pt x="228139" y="309546"/>
                    <a:pt x="225686" y="304636"/>
                  </a:cubicBezTo>
                  <a:cubicBezTo>
                    <a:pt x="225072" y="303408"/>
                    <a:pt x="224459" y="302181"/>
                    <a:pt x="223232" y="300953"/>
                  </a:cubicBezTo>
                  <a:close/>
                  <a:moveTo>
                    <a:pt x="198559" y="299671"/>
                  </a:moveTo>
                  <a:cubicBezTo>
                    <a:pt x="202248" y="299671"/>
                    <a:pt x="205323" y="300285"/>
                    <a:pt x="209013" y="300285"/>
                  </a:cubicBezTo>
                  <a:cubicBezTo>
                    <a:pt x="207168" y="307656"/>
                    <a:pt x="204708" y="316256"/>
                    <a:pt x="201018" y="325470"/>
                  </a:cubicBezTo>
                  <a:cubicBezTo>
                    <a:pt x="193639" y="345126"/>
                    <a:pt x="194869" y="364782"/>
                    <a:pt x="204708" y="378909"/>
                  </a:cubicBezTo>
                  <a:cubicBezTo>
                    <a:pt x="212703" y="390580"/>
                    <a:pt x="226231" y="397951"/>
                    <a:pt x="240990" y="397951"/>
                  </a:cubicBezTo>
                  <a:cubicBezTo>
                    <a:pt x="254519" y="397951"/>
                    <a:pt x="265588" y="393651"/>
                    <a:pt x="274197" y="384438"/>
                  </a:cubicBezTo>
                  <a:cubicBezTo>
                    <a:pt x="285266" y="372152"/>
                    <a:pt x="291416" y="351268"/>
                    <a:pt x="289571" y="327312"/>
                  </a:cubicBezTo>
                  <a:cubicBezTo>
                    <a:pt x="288956" y="320556"/>
                    <a:pt x="288956" y="314413"/>
                    <a:pt x="288956" y="308270"/>
                  </a:cubicBezTo>
                  <a:cubicBezTo>
                    <a:pt x="292646" y="308270"/>
                    <a:pt x="295720" y="308885"/>
                    <a:pt x="299410" y="309499"/>
                  </a:cubicBezTo>
                  <a:cubicBezTo>
                    <a:pt x="299410" y="315027"/>
                    <a:pt x="299410" y="320556"/>
                    <a:pt x="299410" y="326698"/>
                  </a:cubicBezTo>
                  <a:cubicBezTo>
                    <a:pt x="301255" y="353725"/>
                    <a:pt x="294491" y="377066"/>
                    <a:pt x="280962" y="391808"/>
                  </a:cubicBezTo>
                  <a:cubicBezTo>
                    <a:pt x="271123" y="402251"/>
                    <a:pt x="257594" y="407779"/>
                    <a:pt x="240990" y="407779"/>
                  </a:cubicBezTo>
                  <a:cubicBezTo>
                    <a:pt x="223157" y="407779"/>
                    <a:pt x="206553" y="399180"/>
                    <a:pt x="196714" y="384438"/>
                  </a:cubicBezTo>
                  <a:cubicBezTo>
                    <a:pt x="185030" y="367238"/>
                    <a:pt x="183185" y="344511"/>
                    <a:pt x="191794" y="321784"/>
                  </a:cubicBezTo>
                  <a:cubicBezTo>
                    <a:pt x="195484" y="313799"/>
                    <a:pt x="197329" y="306428"/>
                    <a:pt x="198559" y="299671"/>
                  </a:cubicBezTo>
                  <a:close/>
                  <a:moveTo>
                    <a:pt x="212417" y="214720"/>
                  </a:moveTo>
                  <a:cubicBezTo>
                    <a:pt x="215185" y="214720"/>
                    <a:pt x="217953" y="216866"/>
                    <a:pt x="220105" y="221159"/>
                  </a:cubicBezTo>
                  <a:cubicBezTo>
                    <a:pt x="223795" y="227905"/>
                    <a:pt x="228101" y="231585"/>
                    <a:pt x="233636" y="231585"/>
                  </a:cubicBezTo>
                  <a:cubicBezTo>
                    <a:pt x="238556" y="231585"/>
                    <a:pt x="243477" y="227905"/>
                    <a:pt x="246552" y="221159"/>
                  </a:cubicBezTo>
                  <a:cubicBezTo>
                    <a:pt x="250857" y="212573"/>
                    <a:pt x="257623" y="212573"/>
                    <a:pt x="261928" y="221159"/>
                  </a:cubicBezTo>
                  <a:cubicBezTo>
                    <a:pt x="265618" y="227905"/>
                    <a:pt x="269923" y="231585"/>
                    <a:pt x="275459" y="231585"/>
                  </a:cubicBezTo>
                  <a:cubicBezTo>
                    <a:pt x="280379" y="231585"/>
                    <a:pt x="285299" y="227905"/>
                    <a:pt x="288375" y="221159"/>
                  </a:cubicBezTo>
                  <a:cubicBezTo>
                    <a:pt x="290220" y="217479"/>
                    <a:pt x="292680" y="215639"/>
                    <a:pt x="295140" y="215026"/>
                  </a:cubicBezTo>
                  <a:cubicBezTo>
                    <a:pt x="294525" y="216253"/>
                    <a:pt x="294525" y="216866"/>
                    <a:pt x="294525" y="218093"/>
                  </a:cubicBezTo>
                  <a:cubicBezTo>
                    <a:pt x="293295" y="226065"/>
                    <a:pt x="292065" y="233425"/>
                    <a:pt x="290220" y="240784"/>
                  </a:cubicBezTo>
                  <a:cubicBezTo>
                    <a:pt x="261928" y="237104"/>
                    <a:pt x="233021" y="234651"/>
                    <a:pt x="203499" y="233425"/>
                  </a:cubicBezTo>
                  <a:cubicBezTo>
                    <a:pt x="203499" y="232198"/>
                    <a:pt x="202884" y="231585"/>
                    <a:pt x="202269" y="230358"/>
                  </a:cubicBezTo>
                  <a:cubicBezTo>
                    <a:pt x="201654" y="229132"/>
                    <a:pt x="201654" y="227905"/>
                    <a:pt x="201039" y="226678"/>
                  </a:cubicBezTo>
                  <a:cubicBezTo>
                    <a:pt x="202269" y="225452"/>
                    <a:pt x="203499" y="223612"/>
                    <a:pt x="204729" y="221159"/>
                  </a:cubicBezTo>
                  <a:cubicBezTo>
                    <a:pt x="206882" y="216866"/>
                    <a:pt x="209650" y="214720"/>
                    <a:pt x="212417" y="214720"/>
                  </a:cubicBezTo>
                  <a:close/>
                  <a:moveTo>
                    <a:pt x="212415" y="193216"/>
                  </a:moveTo>
                  <a:cubicBezTo>
                    <a:pt x="215181" y="193216"/>
                    <a:pt x="217946" y="195363"/>
                    <a:pt x="220097" y="199655"/>
                  </a:cubicBezTo>
                  <a:cubicBezTo>
                    <a:pt x="223784" y="206400"/>
                    <a:pt x="228086" y="210079"/>
                    <a:pt x="233617" y="210079"/>
                  </a:cubicBezTo>
                  <a:cubicBezTo>
                    <a:pt x="238533" y="210079"/>
                    <a:pt x="243450" y="206400"/>
                    <a:pt x="246522" y="199655"/>
                  </a:cubicBezTo>
                  <a:cubicBezTo>
                    <a:pt x="250824" y="191070"/>
                    <a:pt x="257584" y="191070"/>
                    <a:pt x="261886" y="199655"/>
                  </a:cubicBezTo>
                  <a:cubicBezTo>
                    <a:pt x="265573" y="206400"/>
                    <a:pt x="269875" y="210079"/>
                    <a:pt x="275406" y="210079"/>
                  </a:cubicBezTo>
                  <a:cubicBezTo>
                    <a:pt x="280322" y="210079"/>
                    <a:pt x="285239" y="206400"/>
                    <a:pt x="288311" y="199655"/>
                  </a:cubicBezTo>
                  <a:cubicBezTo>
                    <a:pt x="290770" y="195362"/>
                    <a:pt x="293842" y="192910"/>
                    <a:pt x="296915" y="193523"/>
                  </a:cubicBezTo>
                  <a:cubicBezTo>
                    <a:pt x="296300" y="198428"/>
                    <a:pt x="296300" y="203334"/>
                    <a:pt x="295686" y="208240"/>
                  </a:cubicBezTo>
                  <a:cubicBezTo>
                    <a:pt x="290770" y="208853"/>
                    <a:pt x="285853" y="212532"/>
                    <a:pt x="282780" y="218664"/>
                  </a:cubicBezTo>
                  <a:cubicBezTo>
                    <a:pt x="278479" y="227862"/>
                    <a:pt x="271719" y="227862"/>
                    <a:pt x="267417" y="218664"/>
                  </a:cubicBezTo>
                  <a:cubicBezTo>
                    <a:pt x="264344" y="211919"/>
                    <a:pt x="259428" y="208240"/>
                    <a:pt x="254511" y="208240"/>
                  </a:cubicBezTo>
                  <a:cubicBezTo>
                    <a:pt x="248980" y="208240"/>
                    <a:pt x="244679" y="211919"/>
                    <a:pt x="240991" y="218664"/>
                  </a:cubicBezTo>
                  <a:cubicBezTo>
                    <a:pt x="239148" y="223570"/>
                    <a:pt x="236075" y="226022"/>
                    <a:pt x="233617" y="226022"/>
                  </a:cubicBezTo>
                  <a:cubicBezTo>
                    <a:pt x="230544" y="226022"/>
                    <a:pt x="228086" y="223570"/>
                    <a:pt x="225628" y="218664"/>
                  </a:cubicBezTo>
                  <a:cubicBezTo>
                    <a:pt x="222555" y="211919"/>
                    <a:pt x="217639" y="208240"/>
                    <a:pt x="212722" y="208240"/>
                  </a:cubicBezTo>
                  <a:cubicBezTo>
                    <a:pt x="207191" y="208240"/>
                    <a:pt x="202890" y="211919"/>
                    <a:pt x="199202" y="218664"/>
                  </a:cubicBezTo>
                  <a:cubicBezTo>
                    <a:pt x="199202" y="219277"/>
                    <a:pt x="199202" y="219890"/>
                    <a:pt x="198588" y="220504"/>
                  </a:cubicBezTo>
                  <a:cubicBezTo>
                    <a:pt x="197359" y="216824"/>
                    <a:pt x="196130" y="213145"/>
                    <a:pt x="195515" y="209466"/>
                  </a:cubicBezTo>
                  <a:cubicBezTo>
                    <a:pt x="199202" y="208240"/>
                    <a:pt x="202275" y="205174"/>
                    <a:pt x="204733" y="199655"/>
                  </a:cubicBezTo>
                  <a:cubicBezTo>
                    <a:pt x="206884" y="195363"/>
                    <a:pt x="209650" y="193216"/>
                    <a:pt x="212415" y="193216"/>
                  </a:cubicBezTo>
                  <a:close/>
                  <a:moveTo>
                    <a:pt x="296300" y="171407"/>
                  </a:moveTo>
                  <a:cubicBezTo>
                    <a:pt x="296300" y="176925"/>
                    <a:pt x="296915" y="181831"/>
                    <a:pt x="296915" y="186737"/>
                  </a:cubicBezTo>
                  <a:cubicBezTo>
                    <a:pt x="296300" y="186737"/>
                    <a:pt x="296300" y="186737"/>
                    <a:pt x="296300" y="186737"/>
                  </a:cubicBezTo>
                  <a:cubicBezTo>
                    <a:pt x="290767" y="186737"/>
                    <a:pt x="286464" y="190416"/>
                    <a:pt x="282775" y="197161"/>
                  </a:cubicBezTo>
                  <a:cubicBezTo>
                    <a:pt x="278472" y="206359"/>
                    <a:pt x="271710" y="206359"/>
                    <a:pt x="267406" y="197161"/>
                  </a:cubicBezTo>
                  <a:cubicBezTo>
                    <a:pt x="264332" y="190416"/>
                    <a:pt x="259414" y="186737"/>
                    <a:pt x="254496" y="186737"/>
                  </a:cubicBezTo>
                  <a:cubicBezTo>
                    <a:pt x="248963" y="186737"/>
                    <a:pt x="244660" y="190416"/>
                    <a:pt x="240971" y="197161"/>
                  </a:cubicBezTo>
                  <a:cubicBezTo>
                    <a:pt x="239127" y="202067"/>
                    <a:pt x="236053" y="204519"/>
                    <a:pt x="233594" y="204519"/>
                  </a:cubicBezTo>
                  <a:cubicBezTo>
                    <a:pt x="230520" y="204519"/>
                    <a:pt x="228061" y="202067"/>
                    <a:pt x="225602" y="197161"/>
                  </a:cubicBezTo>
                  <a:cubicBezTo>
                    <a:pt x="222528" y="190416"/>
                    <a:pt x="217610" y="186737"/>
                    <a:pt x="212692" y="186737"/>
                  </a:cubicBezTo>
                  <a:cubicBezTo>
                    <a:pt x="207159" y="186737"/>
                    <a:pt x="202856" y="190416"/>
                    <a:pt x="199167" y="197161"/>
                  </a:cubicBezTo>
                  <a:cubicBezTo>
                    <a:pt x="197937" y="200840"/>
                    <a:pt x="196093" y="202680"/>
                    <a:pt x="193634" y="203293"/>
                  </a:cubicBezTo>
                  <a:cubicBezTo>
                    <a:pt x="192405" y="198387"/>
                    <a:pt x="191790" y="193482"/>
                    <a:pt x="191175" y="188576"/>
                  </a:cubicBezTo>
                  <a:cubicBezTo>
                    <a:pt x="191175" y="188576"/>
                    <a:pt x="191790" y="188576"/>
                    <a:pt x="191790" y="188576"/>
                  </a:cubicBezTo>
                  <a:cubicBezTo>
                    <a:pt x="196708" y="188576"/>
                    <a:pt x="201626" y="184897"/>
                    <a:pt x="204700" y="178152"/>
                  </a:cubicBezTo>
                  <a:cubicBezTo>
                    <a:pt x="209003" y="169567"/>
                    <a:pt x="215766" y="169567"/>
                    <a:pt x="220069" y="178152"/>
                  </a:cubicBezTo>
                  <a:cubicBezTo>
                    <a:pt x="223758" y="184897"/>
                    <a:pt x="228061" y="188576"/>
                    <a:pt x="233594" y="188576"/>
                  </a:cubicBezTo>
                  <a:cubicBezTo>
                    <a:pt x="238512" y="188576"/>
                    <a:pt x="243430" y="184897"/>
                    <a:pt x="246504" y="178152"/>
                  </a:cubicBezTo>
                  <a:cubicBezTo>
                    <a:pt x="250807" y="169567"/>
                    <a:pt x="257570" y="169567"/>
                    <a:pt x="261873" y="178152"/>
                  </a:cubicBezTo>
                  <a:cubicBezTo>
                    <a:pt x="265562" y="184897"/>
                    <a:pt x="269865" y="188576"/>
                    <a:pt x="275398" y="188576"/>
                  </a:cubicBezTo>
                  <a:cubicBezTo>
                    <a:pt x="280316" y="188576"/>
                    <a:pt x="285234" y="184897"/>
                    <a:pt x="288308" y="178152"/>
                  </a:cubicBezTo>
                  <a:cubicBezTo>
                    <a:pt x="290767" y="173859"/>
                    <a:pt x="293226" y="171407"/>
                    <a:pt x="296300" y="171407"/>
                  </a:cubicBezTo>
                  <a:close/>
                  <a:moveTo>
                    <a:pt x="212430" y="150210"/>
                  </a:moveTo>
                  <a:cubicBezTo>
                    <a:pt x="215197" y="150210"/>
                    <a:pt x="217963" y="152357"/>
                    <a:pt x="220115" y="156649"/>
                  </a:cubicBezTo>
                  <a:cubicBezTo>
                    <a:pt x="223803" y="163394"/>
                    <a:pt x="228107" y="167073"/>
                    <a:pt x="233639" y="167073"/>
                  </a:cubicBezTo>
                  <a:cubicBezTo>
                    <a:pt x="238558" y="167073"/>
                    <a:pt x="243476" y="163394"/>
                    <a:pt x="246550" y="156649"/>
                  </a:cubicBezTo>
                  <a:cubicBezTo>
                    <a:pt x="250853" y="148064"/>
                    <a:pt x="257615" y="148064"/>
                    <a:pt x="261919" y="156649"/>
                  </a:cubicBezTo>
                  <a:cubicBezTo>
                    <a:pt x="265607" y="163394"/>
                    <a:pt x="269911" y="167073"/>
                    <a:pt x="275444" y="167073"/>
                  </a:cubicBezTo>
                  <a:cubicBezTo>
                    <a:pt x="280362" y="167073"/>
                    <a:pt x="285280" y="163394"/>
                    <a:pt x="288354" y="156649"/>
                  </a:cubicBezTo>
                  <a:cubicBezTo>
                    <a:pt x="289583" y="154196"/>
                    <a:pt x="291428" y="152356"/>
                    <a:pt x="293272" y="151130"/>
                  </a:cubicBezTo>
                  <a:cubicBezTo>
                    <a:pt x="293887" y="156036"/>
                    <a:pt x="295116" y="160328"/>
                    <a:pt x="295731" y="165234"/>
                  </a:cubicBezTo>
                  <a:cubicBezTo>
                    <a:pt x="290813" y="165847"/>
                    <a:pt x="285895" y="169526"/>
                    <a:pt x="282821" y="175658"/>
                  </a:cubicBezTo>
                  <a:cubicBezTo>
                    <a:pt x="278518" y="184856"/>
                    <a:pt x="271755" y="184856"/>
                    <a:pt x="267452" y="175658"/>
                  </a:cubicBezTo>
                  <a:cubicBezTo>
                    <a:pt x="264378" y="168913"/>
                    <a:pt x="259460" y="165234"/>
                    <a:pt x="254542" y="165234"/>
                  </a:cubicBezTo>
                  <a:cubicBezTo>
                    <a:pt x="249009" y="165234"/>
                    <a:pt x="244705" y="168913"/>
                    <a:pt x="241017" y="175658"/>
                  </a:cubicBezTo>
                  <a:cubicBezTo>
                    <a:pt x="239172" y="179950"/>
                    <a:pt x="236099" y="183016"/>
                    <a:pt x="233639" y="183016"/>
                  </a:cubicBezTo>
                  <a:cubicBezTo>
                    <a:pt x="230566" y="183016"/>
                    <a:pt x="228107" y="179950"/>
                    <a:pt x="225648" y="175658"/>
                  </a:cubicBezTo>
                  <a:cubicBezTo>
                    <a:pt x="222574" y="168913"/>
                    <a:pt x="217656" y="165234"/>
                    <a:pt x="212737" y="165234"/>
                  </a:cubicBezTo>
                  <a:cubicBezTo>
                    <a:pt x="207204" y="165234"/>
                    <a:pt x="202901" y="168913"/>
                    <a:pt x="199213" y="175658"/>
                  </a:cubicBezTo>
                  <a:cubicBezTo>
                    <a:pt x="196753" y="180564"/>
                    <a:pt x="193680" y="183016"/>
                    <a:pt x="190606" y="182403"/>
                  </a:cubicBezTo>
                  <a:cubicBezTo>
                    <a:pt x="189991" y="176884"/>
                    <a:pt x="189991" y="171979"/>
                    <a:pt x="190606" y="167073"/>
                  </a:cubicBezTo>
                  <a:cubicBezTo>
                    <a:pt x="190606" y="167073"/>
                    <a:pt x="191221" y="167073"/>
                    <a:pt x="191835" y="167073"/>
                  </a:cubicBezTo>
                  <a:cubicBezTo>
                    <a:pt x="196753" y="167073"/>
                    <a:pt x="201672" y="163394"/>
                    <a:pt x="204745" y="156649"/>
                  </a:cubicBezTo>
                  <a:cubicBezTo>
                    <a:pt x="206897" y="152357"/>
                    <a:pt x="209664" y="150210"/>
                    <a:pt x="212430" y="150210"/>
                  </a:cubicBezTo>
                  <a:close/>
                  <a:moveTo>
                    <a:pt x="212405" y="128712"/>
                  </a:moveTo>
                  <a:cubicBezTo>
                    <a:pt x="215171" y="128712"/>
                    <a:pt x="217937" y="130864"/>
                    <a:pt x="220088" y="135168"/>
                  </a:cubicBezTo>
                  <a:cubicBezTo>
                    <a:pt x="223776" y="141931"/>
                    <a:pt x="228079" y="145620"/>
                    <a:pt x="233611" y="145620"/>
                  </a:cubicBezTo>
                  <a:cubicBezTo>
                    <a:pt x="238529" y="145620"/>
                    <a:pt x="243446" y="141931"/>
                    <a:pt x="246520" y="135168"/>
                  </a:cubicBezTo>
                  <a:cubicBezTo>
                    <a:pt x="250823" y="126560"/>
                    <a:pt x="257584" y="126560"/>
                    <a:pt x="261887" y="135168"/>
                  </a:cubicBezTo>
                  <a:cubicBezTo>
                    <a:pt x="265575" y="141931"/>
                    <a:pt x="269878" y="145620"/>
                    <a:pt x="275410" y="145620"/>
                  </a:cubicBezTo>
                  <a:cubicBezTo>
                    <a:pt x="280328" y="145620"/>
                    <a:pt x="285245" y="141931"/>
                    <a:pt x="288319" y="135168"/>
                  </a:cubicBezTo>
                  <a:cubicBezTo>
                    <a:pt x="289548" y="138242"/>
                    <a:pt x="290163" y="141931"/>
                    <a:pt x="291392" y="145006"/>
                  </a:cubicBezTo>
                  <a:cubicBezTo>
                    <a:pt x="288319" y="146850"/>
                    <a:pt x="285245" y="149924"/>
                    <a:pt x="282786" y="154228"/>
                  </a:cubicBezTo>
                  <a:cubicBezTo>
                    <a:pt x="278484" y="163451"/>
                    <a:pt x="271722" y="163451"/>
                    <a:pt x="267419" y="154228"/>
                  </a:cubicBezTo>
                  <a:cubicBezTo>
                    <a:pt x="264346" y="147465"/>
                    <a:pt x="259428" y="143776"/>
                    <a:pt x="254511" y="143776"/>
                  </a:cubicBezTo>
                  <a:cubicBezTo>
                    <a:pt x="248978" y="143776"/>
                    <a:pt x="244676" y="147465"/>
                    <a:pt x="240987" y="154228"/>
                  </a:cubicBezTo>
                  <a:cubicBezTo>
                    <a:pt x="239143" y="158532"/>
                    <a:pt x="236070" y="161606"/>
                    <a:pt x="233611" y="161606"/>
                  </a:cubicBezTo>
                  <a:cubicBezTo>
                    <a:pt x="230538" y="161606"/>
                    <a:pt x="228079" y="158532"/>
                    <a:pt x="225620" y="154228"/>
                  </a:cubicBezTo>
                  <a:cubicBezTo>
                    <a:pt x="222547" y="147465"/>
                    <a:pt x="217629" y="143776"/>
                    <a:pt x="212712" y="143776"/>
                  </a:cubicBezTo>
                  <a:cubicBezTo>
                    <a:pt x="207180" y="143776"/>
                    <a:pt x="202877" y="147465"/>
                    <a:pt x="199803" y="154228"/>
                  </a:cubicBezTo>
                  <a:cubicBezTo>
                    <a:pt x="196730" y="159762"/>
                    <a:pt x="193656" y="161606"/>
                    <a:pt x="190583" y="160992"/>
                  </a:cubicBezTo>
                  <a:cubicBezTo>
                    <a:pt x="190583" y="155458"/>
                    <a:pt x="191198" y="150539"/>
                    <a:pt x="192427" y="145620"/>
                  </a:cubicBezTo>
                  <a:cubicBezTo>
                    <a:pt x="197345" y="145620"/>
                    <a:pt x="201647" y="141931"/>
                    <a:pt x="204721" y="135168"/>
                  </a:cubicBezTo>
                  <a:cubicBezTo>
                    <a:pt x="206873" y="130864"/>
                    <a:pt x="209639" y="128712"/>
                    <a:pt x="212405" y="128712"/>
                  </a:cubicBezTo>
                  <a:close/>
                  <a:moveTo>
                    <a:pt x="212394" y="107209"/>
                  </a:moveTo>
                  <a:cubicBezTo>
                    <a:pt x="215160" y="107209"/>
                    <a:pt x="217927" y="109361"/>
                    <a:pt x="220079" y="113665"/>
                  </a:cubicBezTo>
                  <a:cubicBezTo>
                    <a:pt x="223768" y="120428"/>
                    <a:pt x="228072" y="124117"/>
                    <a:pt x="233606" y="124117"/>
                  </a:cubicBezTo>
                  <a:cubicBezTo>
                    <a:pt x="238525" y="124117"/>
                    <a:pt x="243444" y="120428"/>
                    <a:pt x="246518" y="113665"/>
                  </a:cubicBezTo>
                  <a:cubicBezTo>
                    <a:pt x="250822" y="105057"/>
                    <a:pt x="257585" y="105057"/>
                    <a:pt x="261889" y="113665"/>
                  </a:cubicBezTo>
                  <a:cubicBezTo>
                    <a:pt x="265578" y="120428"/>
                    <a:pt x="269882" y="124117"/>
                    <a:pt x="275416" y="124117"/>
                  </a:cubicBezTo>
                  <a:cubicBezTo>
                    <a:pt x="277875" y="124117"/>
                    <a:pt x="280334" y="123502"/>
                    <a:pt x="282794" y="121658"/>
                  </a:cubicBezTo>
                  <a:cubicBezTo>
                    <a:pt x="283409" y="124117"/>
                    <a:pt x="284638" y="125962"/>
                    <a:pt x="285868" y="128421"/>
                  </a:cubicBezTo>
                  <a:cubicBezTo>
                    <a:pt x="284638" y="129651"/>
                    <a:pt x="284023" y="130881"/>
                    <a:pt x="282794" y="132725"/>
                  </a:cubicBezTo>
                  <a:cubicBezTo>
                    <a:pt x="278490" y="141948"/>
                    <a:pt x="271727" y="141948"/>
                    <a:pt x="267423" y="132725"/>
                  </a:cubicBezTo>
                  <a:cubicBezTo>
                    <a:pt x="264348" y="125962"/>
                    <a:pt x="259430" y="122273"/>
                    <a:pt x="254511" y="122273"/>
                  </a:cubicBezTo>
                  <a:cubicBezTo>
                    <a:pt x="248977" y="122273"/>
                    <a:pt x="244673" y="125962"/>
                    <a:pt x="240984" y="132725"/>
                  </a:cubicBezTo>
                  <a:cubicBezTo>
                    <a:pt x="239140" y="137029"/>
                    <a:pt x="236065" y="140103"/>
                    <a:pt x="233606" y="140103"/>
                  </a:cubicBezTo>
                  <a:cubicBezTo>
                    <a:pt x="230532" y="140103"/>
                    <a:pt x="228072" y="137029"/>
                    <a:pt x="225613" y="132725"/>
                  </a:cubicBezTo>
                  <a:cubicBezTo>
                    <a:pt x="222539" y="125962"/>
                    <a:pt x="217620" y="122273"/>
                    <a:pt x="212701" y="122273"/>
                  </a:cubicBezTo>
                  <a:cubicBezTo>
                    <a:pt x="207168" y="122273"/>
                    <a:pt x="202864" y="125962"/>
                    <a:pt x="199789" y="132725"/>
                  </a:cubicBezTo>
                  <a:cubicBezTo>
                    <a:pt x="197945" y="136414"/>
                    <a:pt x="196100" y="138259"/>
                    <a:pt x="193641" y="138874"/>
                  </a:cubicBezTo>
                  <a:cubicBezTo>
                    <a:pt x="195486" y="132725"/>
                    <a:pt x="196715" y="127192"/>
                    <a:pt x="199175" y="121658"/>
                  </a:cubicBezTo>
                  <a:cubicBezTo>
                    <a:pt x="201019" y="119813"/>
                    <a:pt x="203479" y="117354"/>
                    <a:pt x="204708" y="113665"/>
                  </a:cubicBezTo>
                  <a:cubicBezTo>
                    <a:pt x="206860" y="109361"/>
                    <a:pt x="209627" y="107209"/>
                    <a:pt x="212394" y="107209"/>
                  </a:cubicBezTo>
                  <a:close/>
                  <a:moveTo>
                    <a:pt x="234243" y="82962"/>
                  </a:moveTo>
                  <a:lnTo>
                    <a:pt x="236088" y="82962"/>
                  </a:lnTo>
                  <a:cubicBezTo>
                    <a:pt x="247157" y="82962"/>
                    <a:pt x="259457" y="89725"/>
                    <a:pt x="269912" y="102022"/>
                  </a:cubicBezTo>
                  <a:cubicBezTo>
                    <a:pt x="273602" y="106326"/>
                    <a:pt x="276677" y="111245"/>
                    <a:pt x="279752" y="116164"/>
                  </a:cubicBezTo>
                  <a:cubicBezTo>
                    <a:pt x="275447" y="119853"/>
                    <a:pt x="271142" y="118008"/>
                    <a:pt x="267452" y="111245"/>
                  </a:cubicBezTo>
                  <a:cubicBezTo>
                    <a:pt x="264377" y="104482"/>
                    <a:pt x="259457" y="100793"/>
                    <a:pt x="254537" y="100793"/>
                  </a:cubicBezTo>
                  <a:cubicBezTo>
                    <a:pt x="249002" y="100793"/>
                    <a:pt x="244697" y="104482"/>
                    <a:pt x="241008" y="111245"/>
                  </a:cubicBezTo>
                  <a:cubicBezTo>
                    <a:pt x="239163" y="115549"/>
                    <a:pt x="236088" y="118623"/>
                    <a:pt x="233628" y="118623"/>
                  </a:cubicBezTo>
                  <a:cubicBezTo>
                    <a:pt x="230553" y="118623"/>
                    <a:pt x="228093" y="115549"/>
                    <a:pt x="225633" y="111245"/>
                  </a:cubicBezTo>
                  <a:cubicBezTo>
                    <a:pt x="222558" y="104482"/>
                    <a:pt x="217638" y="100793"/>
                    <a:pt x="212718" y="100793"/>
                  </a:cubicBezTo>
                  <a:cubicBezTo>
                    <a:pt x="211488" y="100793"/>
                    <a:pt x="210258" y="100793"/>
                    <a:pt x="209028" y="101408"/>
                  </a:cubicBezTo>
                  <a:cubicBezTo>
                    <a:pt x="217023" y="90340"/>
                    <a:pt x="225633" y="83577"/>
                    <a:pt x="234243" y="82962"/>
                  </a:cubicBezTo>
                  <a:close/>
                  <a:moveTo>
                    <a:pt x="233058" y="64539"/>
                  </a:moveTo>
                  <a:cubicBezTo>
                    <a:pt x="250889" y="63925"/>
                    <a:pt x="268720" y="72522"/>
                    <a:pt x="283477" y="89715"/>
                  </a:cubicBezTo>
                  <a:cubicBezTo>
                    <a:pt x="309916" y="121032"/>
                    <a:pt x="320983" y="169542"/>
                    <a:pt x="312375" y="221122"/>
                  </a:cubicBezTo>
                  <a:cubicBezTo>
                    <a:pt x="311145" y="228491"/>
                    <a:pt x="309916" y="236473"/>
                    <a:pt x="308686" y="243842"/>
                  </a:cubicBezTo>
                  <a:cubicBezTo>
                    <a:pt x="305611" y="243228"/>
                    <a:pt x="301922" y="242614"/>
                    <a:pt x="298848" y="242000"/>
                  </a:cubicBezTo>
                  <a:cubicBezTo>
                    <a:pt x="300078" y="234631"/>
                    <a:pt x="301307" y="227263"/>
                    <a:pt x="302537" y="219280"/>
                  </a:cubicBezTo>
                  <a:cubicBezTo>
                    <a:pt x="310530" y="170770"/>
                    <a:pt x="300693" y="124716"/>
                    <a:pt x="276098" y="96470"/>
                  </a:cubicBezTo>
                  <a:cubicBezTo>
                    <a:pt x="263801" y="82347"/>
                    <a:pt x="249659" y="74364"/>
                    <a:pt x="236132" y="74364"/>
                  </a:cubicBezTo>
                  <a:cubicBezTo>
                    <a:pt x="235517" y="74364"/>
                    <a:pt x="234903" y="74364"/>
                    <a:pt x="233673" y="74978"/>
                  </a:cubicBezTo>
                  <a:cubicBezTo>
                    <a:pt x="221376" y="75592"/>
                    <a:pt x="209078" y="84803"/>
                    <a:pt x="199856" y="100768"/>
                  </a:cubicBezTo>
                  <a:cubicBezTo>
                    <a:pt x="182025" y="130243"/>
                    <a:pt x="172802" y="183665"/>
                    <a:pt x="194322" y="232789"/>
                  </a:cubicBezTo>
                  <a:cubicBezTo>
                    <a:pt x="190633" y="232789"/>
                    <a:pt x="186944" y="232175"/>
                    <a:pt x="183254" y="232175"/>
                  </a:cubicBezTo>
                  <a:cubicBezTo>
                    <a:pt x="162964" y="181209"/>
                    <a:pt x="172802" y="125944"/>
                    <a:pt x="191248" y="95242"/>
                  </a:cubicBezTo>
                  <a:cubicBezTo>
                    <a:pt x="202315" y="76820"/>
                    <a:pt x="217687" y="65767"/>
                    <a:pt x="233058" y="64539"/>
                  </a:cubicBezTo>
                  <a:close/>
                  <a:moveTo>
                    <a:pt x="238556" y="31920"/>
                  </a:moveTo>
                  <a:cubicBezTo>
                    <a:pt x="185527" y="31920"/>
                    <a:pt x="132497" y="52024"/>
                    <a:pt x="92225" y="92231"/>
                  </a:cubicBezTo>
                  <a:cubicBezTo>
                    <a:pt x="11682" y="172645"/>
                    <a:pt x="11682" y="304009"/>
                    <a:pt x="92225" y="384423"/>
                  </a:cubicBezTo>
                  <a:cubicBezTo>
                    <a:pt x="167850" y="459927"/>
                    <a:pt x="288358" y="463610"/>
                    <a:pt x="369517" y="396700"/>
                  </a:cubicBezTo>
                  <a:lnTo>
                    <a:pt x="397184" y="369077"/>
                  </a:lnTo>
                  <a:cubicBezTo>
                    <a:pt x="464202" y="288049"/>
                    <a:pt x="460513" y="167734"/>
                    <a:pt x="384888" y="92231"/>
                  </a:cubicBezTo>
                  <a:cubicBezTo>
                    <a:pt x="344616" y="52024"/>
                    <a:pt x="291586" y="31920"/>
                    <a:pt x="238556" y="31920"/>
                  </a:cubicBezTo>
                  <a:close/>
                  <a:moveTo>
                    <a:pt x="238556" y="0"/>
                  </a:moveTo>
                  <a:cubicBezTo>
                    <a:pt x="299579" y="0"/>
                    <a:pt x="360601" y="23173"/>
                    <a:pt x="407022" y="69518"/>
                  </a:cubicBezTo>
                  <a:cubicBezTo>
                    <a:pt x="494329" y="156685"/>
                    <a:pt x="498632" y="294801"/>
                    <a:pt x="422393" y="388106"/>
                  </a:cubicBezTo>
                  <a:lnTo>
                    <a:pt x="461127" y="426779"/>
                  </a:lnTo>
                  <a:lnTo>
                    <a:pt x="472195" y="415730"/>
                  </a:lnTo>
                  <a:lnTo>
                    <a:pt x="590858" y="534203"/>
                  </a:lnTo>
                  <a:lnTo>
                    <a:pt x="534908" y="590063"/>
                  </a:lnTo>
                  <a:lnTo>
                    <a:pt x="416244" y="471590"/>
                  </a:lnTo>
                  <a:lnTo>
                    <a:pt x="427311" y="460541"/>
                  </a:lnTo>
                  <a:lnTo>
                    <a:pt x="388577" y="421868"/>
                  </a:lnTo>
                  <a:cubicBezTo>
                    <a:pt x="295121" y="497986"/>
                    <a:pt x="156783" y="493689"/>
                    <a:pt x="70091" y="406522"/>
                  </a:cubicBezTo>
                  <a:cubicBezTo>
                    <a:pt x="-23364" y="313831"/>
                    <a:pt x="-23364" y="162824"/>
                    <a:pt x="70091" y="69518"/>
                  </a:cubicBezTo>
                  <a:cubicBezTo>
                    <a:pt x="116512" y="23173"/>
                    <a:pt x="177534" y="0"/>
                    <a:pt x="238556" y="0"/>
                  </a:cubicBez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dirty="0"/>
            </a:p>
          </p:txBody>
        </p:sp>
      </p:grpSp>
      <p:sp>
        <p:nvSpPr>
          <p:cNvPr id="72" name="矩形 71"/>
          <p:cNvSpPr/>
          <p:nvPr/>
        </p:nvSpPr>
        <p:spPr bwMode="auto">
          <a:xfrm>
            <a:off x="4267200" y="3672205"/>
            <a:ext cx="1363980" cy="441325"/>
          </a:xfrm>
          <a:prstGeom prst="rect">
            <a:avLst/>
          </a:prstGeom>
          <a:noFill/>
          <a:ln>
            <a:noFill/>
          </a:ln>
        </p:spPr>
        <p:txBody>
          <a:bodyPr wrap="none" lIns="72574" tIns="36287" rIns="72574" bIns="36287" rtlCol="0">
            <a:spAutoFit/>
          </a:bodyPr>
          <a:lstStyle/>
          <a:p>
            <a:pPr lvl="0" algn="ctr">
              <a:buClrTx/>
              <a:buSzTx/>
              <a:buFontTx/>
            </a:pPr>
            <a:r>
              <a:rPr lang="zh-CN" altLang="en-US" sz="2400" b="1" dirty="0">
                <a:solidFill>
                  <a:srgbClr val="0070C0"/>
                </a:solidFill>
                <a:effectLst>
                  <a:innerShdw blurRad="63500" dist="50800" dir="13500000">
                    <a:prstClr val="black">
                      <a:alpha val="50000"/>
                    </a:prstClr>
                  </a:innerShdw>
                </a:effectLst>
                <a:latin typeface="微软雅黑" panose="020B0503020204020204" charset="-122"/>
                <a:ea typeface="微软雅黑" panose="020B0503020204020204" charset="-122"/>
                <a:sym typeface="微软雅黑" panose="020B0503020204020204" charset="-122"/>
              </a:rPr>
              <a:t>研究方向</a:t>
            </a:r>
            <a:endParaRPr lang="zh-CN" altLang="en-US" sz="2400" b="1" dirty="0">
              <a:solidFill>
                <a:srgbClr val="0070C0"/>
              </a:solidFill>
              <a:effectLst>
                <a:innerShdw blurRad="63500" dist="50800" dir="13500000">
                  <a:prstClr val="black">
                    <a:alpha val="50000"/>
                  </a:prstClr>
                </a:innerShdw>
              </a:effectLst>
              <a:latin typeface="微软雅黑" panose="020B0503020204020204" charset="-122"/>
              <a:ea typeface="微软雅黑" panose="020B0503020204020204" charset="-122"/>
              <a:sym typeface="微软雅黑" panose="020B0503020204020204" charset="-122"/>
            </a:endParaRPr>
          </a:p>
        </p:txBody>
      </p:sp>
      <p:sp>
        <p:nvSpPr>
          <p:cNvPr id="80" name="Rectangle 11"/>
          <p:cNvSpPr txBox="1">
            <a:spLocks noChangeArrowheads="1"/>
          </p:cNvSpPr>
          <p:nvPr/>
        </p:nvSpPr>
        <p:spPr bwMode="auto">
          <a:xfrm>
            <a:off x="3288136" y="4647856"/>
            <a:ext cx="2573937" cy="1337945"/>
          </a:xfrm>
          <a:prstGeom prst="rect">
            <a:avLst/>
          </a:prstGeom>
          <a:noFill/>
        </p:spPr>
        <p:txBody>
          <a:bodyPr wrap="square" lIns="91440" tIns="45720" rIns="91440" bIns="45720" rtlCol="0">
            <a:spAutoFit/>
          </a:bodyPr>
          <a:p>
            <a:pPr marL="285750" lvl="0" indent="-285750" algn="just">
              <a:lnSpc>
                <a:spcPct val="150000"/>
              </a:lnSpc>
              <a:buClr>
                <a:srgbClr val="FFFFFF"/>
              </a:buClr>
              <a:buSzPct val="75000"/>
              <a:buFont typeface="Wingdings" panose="05000000000000000000" charset="0"/>
              <a:buChar char="l"/>
              <a:defRPr/>
            </a:pPr>
            <a:r>
              <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rPr>
              <a:t>储能应用领域开发</a:t>
            </a:r>
            <a:endPar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lvl="0" indent="-285750" algn="just">
              <a:lnSpc>
                <a:spcPct val="150000"/>
              </a:lnSpc>
              <a:buClr>
                <a:srgbClr val="FFFFFF"/>
              </a:buClr>
              <a:buSzPct val="75000"/>
              <a:buFont typeface="Wingdings" panose="05000000000000000000" charset="0"/>
              <a:buChar char="l"/>
              <a:defRPr/>
            </a:pPr>
            <a:r>
              <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rPr>
              <a:t>电解液开发</a:t>
            </a:r>
            <a:endPar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lvl="0" indent="-285750" algn="just">
              <a:lnSpc>
                <a:spcPct val="150000"/>
              </a:lnSpc>
              <a:buClr>
                <a:srgbClr val="FFFFFF"/>
              </a:buClr>
              <a:buSzPct val="75000"/>
              <a:buFont typeface="Wingdings" panose="05000000000000000000" charset="0"/>
              <a:buChar char="l"/>
              <a:defRPr/>
            </a:pPr>
            <a:r>
              <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rPr>
              <a:t>产品结构设计</a:t>
            </a:r>
            <a:endPar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81" name="Rectangle 11"/>
          <p:cNvSpPr txBox="1">
            <a:spLocks noChangeArrowheads="1"/>
          </p:cNvSpPr>
          <p:nvPr/>
        </p:nvSpPr>
        <p:spPr bwMode="auto">
          <a:xfrm>
            <a:off x="6622087" y="4647856"/>
            <a:ext cx="2573937" cy="1337945"/>
          </a:xfrm>
          <a:prstGeom prst="rect">
            <a:avLst/>
          </a:prstGeom>
          <a:noFill/>
        </p:spPr>
        <p:txBody>
          <a:bodyPr wrap="square" lIns="91440" tIns="45720" rIns="91440" bIns="45720" rtlCol="0">
            <a:spAutoFit/>
          </a:bodyPr>
          <a:p>
            <a:pPr marL="285750" lvl="0" indent="-285750" algn="just">
              <a:lnSpc>
                <a:spcPct val="150000"/>
              </a:lnSpc>
              <a:buClr>
                <a:srgbClr val="FFFFFF"/>
              </a:buClr>
              <a:buSzPct val="75000"/>
              <a:buFont typeface="Wingdings" panose="05000000000000000000" charset="0"/>
              <a:buChar char="l"/>
              <a:defRPr/>
            </a:pPr>
            <a:r>
              <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rPr>
              <a:t>模块集成的研发</a:t>
            </a:r>
            <a:endPar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lvl="0" indent="-285750" algn="just">
              <a:lnSpc>
                <a:spcPct val="150000"/>
              </a:lnSpc>
              <a:buClr>
                <a:srgbClr val="FFFFFF"/>
              </a:buClr>
              <a:buSzPct val="75000"/>
              <a:buFont typeface="Wingdings" panose="05000000000000000000" charset="0"/>
              <a:buChar char="l"/>
              <a:defRPr/>
            </a:pPr>
            <a:r>
              <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rPr>
              <a:t>极片研发</a:t>
            </a:r>
            <a:endPar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a:p>
            <a:pPr marL="285750" lvl="0" indent="-285750" algn="just">
              <a:lnSpc>
                <a:spcPct val="150000"/>
              </a:lnSpc>
              <a:buClr>
                <a:srgbClr val="FFFFFF"/>
              </a:buClr>
              <a:buSzPct val="75000"/>
              <a:buFont typeface="Wingdings" panose="05000000000000000000" charset="0"/>
              <a:buChar char="l"/>
              <a:defRPr/>
            </a:pPr>
            <a:r>
              <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rPr>
              <a:t>制造工艺开发</a:t>
            </a:r>
            <a:endParaRPr lang="zh-CN" altLang="en-US" kern="0" dirty="0">
              <a:solidFill>
                <a:schemeClr val="bg1"/>
              </a:solidFill>
              <a:effectLst/>
              <a:latin typeface="微软雅黑" panose="020B0503020204020204" charset="-122"/>
              <a:ea typeface="微软雅黑" panose="020B0503020204020204" charset="-122"/>
              <a:cs typeface="微软雅黑" panose="020B0503020204020204" charset="-122"/>
              <a:sym typeface="+mn-ea"/>
            </a:endParaRPr>
          </a:p>
        </p:txBody>
      </p:sp>
      <p:sp>
        <p:nvSpPr>
          <p:cNvPr id="3" name="任意多边形: 形状 6"/>
          <p:cNvSpPr/>
          <p:nvPr userDrawn="1"/>
        </p:nvSpPr>
        <p:spPr>
          <a:xfrm flipH="1">
            <a:off x="-2" y="6431142"/>
            <a:ext cx="12192001" cy="436982"/>
          </a:xfrm>
          <a:custGeom>
            <a:avLst/>
            <a:gdLst>
              <a:gd name="connsiteX0" fmla="*/ 12192000 w 12192000"/>
              <a:gd name="connsiteY0" fmla="*/ 0 h 1993243"/>
              <a:gd name="connsiteX1" fmla="*/ 12192000 w 12192000"/>
              <a:gd name="connsiteY1" fmla="*/ 1993243 h 1993243"/>
              <a:gd name="connsiteX2" fmla="*/ 0 w 12192000"/>
              <a:gd name="connsiteY2" fmla="*/ 1993243 h 1993243"/>
              <a:gd name="connsiteX3" fmla="*/ 0 w 12192000"/>
              <a:gd name="connsiteY3" fmla="*/ 1620870 h 1993243"/>
              <a:gd name="connsiteX4" fmla="*/ 557330 w 12192000"/>
              <a:gd name="connsiteY4" fmla="*/ 1655973 h 1993243"/>
              <a:gd name="connsiteX5" fmla="*/ 2427340 w 12192000"/>
              <a:gd name="connsiteY5" fmla="*/ 1705873 h 1993243"/>
              <a:gd name="connsiteX6" fmla="*/ 11902615 w 12192000"/>
              <a:gd name="connsiteY6" fmla="*/ 129876 h 1993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993243">
                <a:moveTo>
                  <a:pt x="12192000" y="0"/>
                </a:moveTo>
                <a:lnTo>
                  <a:pt x="12192000" y="1993243"/>
                </a:lnTo>
                <a:lnTo>
                  <a:pt x="0" y="1993243"/>
                </a:lnTo>
                <a:lnTo>
                  <a:pt x="0" y="1620870"/>
                </a:lnTo>
                <a:lnTo>
                  <a:pt x="557330" y="1655973"/>
                </a:lnTo>
                <a:cubicBezTo>
                  <a:pt x="1167066" y="1688832"/>
                  <a:pt x="1791561" y="1705873"/>
                  <a:pt x="2427340" y="1705873"/>
                </a:cubicBezTo>
                <a:cubicBezTo>
                  <a:pt x="6242018" y="1705873"/>
                  <a:pt x="9650418" y="1092377"/>
                  <a:pt x="11902615" y="129876"/>
                </a:cubicBezTo>
                <a:close/>
              </a:path>
            </a:pathLst>
          </a:custGeom>
          <a:solidFill>
            <a:srgbClr val="0070C0"/>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5" name="图片 4" descr="凯美x2b"/>
          <p:cNvPicPr>
            <a:picLocks noChangeAspect="1"/>
          </p:cNvPicPr>
          <p:nvPr userDrawn="1"/>
        </p:nvPicPr>
        <p:blipFill>
          <a:blip r:embed="rId7" cstate="screen">
            <a:clrChange>
              <a:clrFrom>
                <a:srgbClr val="FDFDFD"/>
              </a:clrFrom>
              <a:clrTo>
                <a:srgbClr val="FDFDFD">
                  <a:alpha val="0"/>
                </a:srgbClr>
              </a:clrTo>
            </a:clrChange>
          </a:blip>
          <a:srcRect l="45471" t="24823" r="8855" b="60952"/>
          <a:stretch>
            <a:fillRect/>
          </a:stretch>
        </p:blipFill>
        <p:spPr>
          <a:xfrm>
            <a:off x="9610090" y="177800"/>
            <a:ext cx="1200785" cy="400685"/>
          </a:xfrm>
          <a:prstGeom prst="rect">
            <a:avLst/>
          </a:prstGeom>
          <a:noFill/>
          <a:ln>
            <a:noFill/>
          </a:ln>
        </p:spPr>
      </p:pic>
    </p:spTree>
    <p:custDataLst>
      <p:tags r:id="rId8"/>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PA" val="v5.0.2"/>
  <p:tag name="RESOURCELIBID" val="432"/>
</p:tagLst>
</file>

<file path=ppt/tags/tag10.xml><?xml version="1.0" encoding="utf-8"?>
<p:tagLst xmlns:p="http://schemas.openxmlformats.org/presentationml/2006/main">
  <p:tag name="KSO_WM_UNIT_SUBTYPE" val="a"/>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p1-1"/>
  <p:tag name="KSO_WM_UNIT_TYPE" val="p_h_h_f"/>
  <p:tag name="KSO_WM_UNIT_INDEX" val="1_1_4_1"/>
  <p:tag name="KSO_WM_UNIT_ID" val="diagram20169579_8*p_h_h_f*1_1_4_1"/>
  <p:tag name="KSO_WM_TEMPLATE_CATEGORY" val="diagram"/>
  <p:tag name="KSO_WM_TEMPLATE_INDEX" val="20169579"/>
  <p:tag name="KSO_WM_UNIT_LAYERLEVEL" val="1_1_1_1"/>
  <p:tag name="KSO_WM_TAG_VERSION" val="1.0"/>
  <p:tag name="KSO_WM_BEAUTIFY_FLAG" val="#wm#"/>
  <p:tag name="KSO_WM_UNIT_TEXT_FILL_FORE_SCHEMECOLOR_INDEX" val="13"/>
  <p:tag name="KSO_WM_UNIT_TEXT_FILL_TYPE" val="1"/>
</p:tagLst>
</file>

<file path=ppt/tags/tag100.xml><?xml version="1.0" encoding="utf-8"?>
<p:tagLst xmlns:p="http://schemas.openxmlformats.org/presentationml/2006/main">
  <p:tag name="KSO_WM_UNIT_TABLE_BEAUTIFY" val="smartTable{28d0b250-bfaa-448a-80b4-7952e488a73d}"/>
  <p:tag name="TABLE_ENDDRAG_ORIGIN_RECT" val="504*405"/>
  <p:tag name="TABLE_ENDDRAG_RECT" val="434*108*504*405"/>
</p:tagLst>
</file>

<file path=ppt/tags/tag101.xml><?xml version="1.0" encoding="utf-8"?>
<p:tagLst xmlns:p="http://schemas.openxmlformats.org/presentationml/2006/main">
  <p:tag name="ISLIDE.ICON" val="#158605;#11673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10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04.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0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0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0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08.xml><?xml version="1.0" encoding="utf-8"?>
<p:tagLst xmlns:p="http://schemas.openxmlformats.org/presentationml/2006/main">
  <p:tag name="ISLIDE.ICON" val="#158605;#11673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1"/>
  <p:tag name="KSO_WM_UNIT_ID" val="diagram20169579_8*p_h_h_i*1_1_3_1"/>
  <p:tag name="KSO_WM_TEMPLATE_CATEGORY" val="diagram"/>
  <p:tag name="KSO_WM_TEMPLATE_INDEX" val="20169579"/>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1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1.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12.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1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4.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15.xml><?xml version="1.0" encoding="utf-8"?>
<p:tagLst xmlns:p="http://schemas.openxmlformats.org/presentationml/2006/main">
  <p:tag name="ISLIDE.ICON" val="#158605;#116731;"/>
</p:tagLst>
</file>

<file path=ppt/tags/tag11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17.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18.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1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2.xml><?xml version="1.0" encoding="utf-8"?>
<p:tagLst xmlns:p="http://schemas.openxmlformats.org/presentationml/2006/main">
  <p:tag name="KSO_WM_UNIT_SUBTYPE" val="a"/>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p1-1"/>
  <p:tag name="KSO_WM_UNIT_TYPE" val="p_h_h_f"/>
  <p:tag name="KSO_WM_UNIT_INDEX" val="1_1_3_1"/>
  <p:tag name="KSO_WM_UNIT_ID" val="diagram20169579_8*p_h_h_f*1_1_3_1"/>
  <p:tag name="KSO_WM_TEMPLATE_CATEGORY" val="diagram"/>
  <p:tag name="KSO_WM_TEMPLATE_INDEX" val="20169579"/>
  <p:tag name="KSO_WM_UNIT_LAYERLEVEL" val="1_1_1_1"/>
  <p:tag name="KSO_WM_TAG_VERSION" val="1.0"/>
  <p:tag name="KSO_WM_BEAUTIFY_FLAG" val="#wm#"/>
  <p:tag name="KSO_WM_UNIT_TEXT_FILL_FORE_SCHEMECOLOR_INDEX" val="13"/>
  <p:tag name="KSO_WM_UNIT_TEXT_FILL_TYPE" val="1"/>
</p:tagLst>
</file>

<file path=ppt/tags/tag120.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21.xml><?xml version="1.0" encoding="utf-8"?>
<p:tagLst xmlns:p="http://schemas.openxmlformats.org/presentationml/2006/main">
  <p:tag name="ISLIDE.ICON" val="#158605;#11673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12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24.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2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2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2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28.xml><?xml version="1.0" encoding="utf-8"?>
<p:tagLst xmlns:p="http://schemas.openxmlformats.org/presentationml/2006/main">
  <p:tag name="ISLIDE.ICON" val="#158605;#116731;"/>
</p:tagLst>
</file>

<file path=ppt/tags/tag12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1"/>
  <p:tag name="KSO_WM_UNIT_ID" val="diagram20169579_8*p_h_h_i*1_1_2_1"/>
  <p:tag name="KSO_WM_TEMPLATE_CATEGORY" val="diagram"/>
  <p:tag name="KSO_WM_TEMPLATE_INDEX" val="20169579"/>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30.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31.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3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3.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34.xml><?xml version="1.0" encoding="utf-8"?>
<p:tagLst xmlns:p="http://schemas.openxmlformats.org/presentationml/2006/main">
  <p:tag name="ISLIDE.ICON" val="#158605;#116731;"/>
</p:tagLst>
</file>

<file path=ppt/tags/tag135.xml><?xml version="1.0" encoding="utf-8"?>
<p:tagLst xmlns:p="http://schemas.openxmlformats.org/presentationml/2006/main">
  <p:tag name="PA" val="v5.0.2"/>
  <p:tag name="RESOURCELIBID" val="432"/>
</p:tagLst>
</file>

<file path=ppt/tags/tag13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37.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38.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3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xml><?xml version="1.0" encoding="utf-8"?>
<p:tagLst xmlns:p="http://schemas.openxmlformats.org/presentationml/2006/main">
  <p:tag name="KSO_WM_UNIT_SUBTYPE" val="a"/>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p1-1"/>
  <p:tag name="KSO_WM_UNIT_TYPE" val="p_h_h_f"/>
  <p:tag name="KSO_WM_UNIT_INDEX" val="1_1_2_1"/>
  <p:tag name="KSO_WM_UNIT_ID" val="diagram20169579_8*p_h_h_f*1_1_2_1"/>
  <p:tag name="KSO_WM_TEMPLATE_CATEGORY" val="diagram"/>
  <p:tag name="KSO_WM_TEMPLATE_INDEX" val="20169579"/>
  <p:tag name="KSO_WM_UNIT_LAYERLEVEL" val="1_1_1_1"/>
  <p:tag name="KSO_WM_TAG_VERSION" val="1.0"/>
  <p:tag name="KSO_WM_BEAUTIFY_FLAG" val="#wm#"/>
  <p:tag name="KSO_WM_UNIT_TEXT_FILL_FORE_SCHEMECOLOR_INDEX" val="13"/>
  <p:tag name="KSO_WM_UNIT_TEXT_FILL_TYPE" val="1"/>
</p:tagLst>
</file>

<file path=ppt/tags/tag140.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142.xml><?xml version="1.0" encoding="utf-8"?>
<p:tagLst xmlns:p="http://schemas.openxmlformats.org/presentationml/2006/main">
  <p:tag name="ISLIDE.ICON" val="#158605;#116731;"/>
</p:tagLst>
</file>

<file path=ppt/tags/tag14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4.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4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4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4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48.xml><?xml version="1.0" encoding="utf-8"?>
<p:tagLst xmlns:p="http://schemas.openxmlformats.org/presentationml/2006/main">
  <p:tag name="ISLIDE.ICON" val="#158605;#116731;"/>
</p:tagLst>
</file>

<file path=ppt/tags/tag14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1_1"/>
  <p:tag name="KSO_WM_UNIT_ID" val="diagram20169579_8*p_h_h_i*1_1_1_1"/>
  <p:tag name="KSO_WM_TEMPLATE_CATEGORY" val="diagram"/>
  <p:tag name="KSO_WM_TEMPLATE_INDEX" val="20169579"/>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50.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51.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5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53.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54.xml><?xml version="1.0" encoding="utf-8"?>
<p:tagLst xmlns:p="http://schemas.openxmlformats.org/presentationml/2006/main">
  <p:tag name="ISLIDE.ICON" val="#158605;#116731;"/>
</p:tagLst>
</file>

<file path=ppt/tags/tag15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56.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57.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5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59.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p="http://schemas.openxmlformats.org/presentationml/2006/main">
  <p:tag name="KSO_WM_UNIT_SUBTYPE" val="a"/>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p1-1"/>
  <p:tag name="KSO_WM_UNIT_TYPE" val="p_h_h_f"/>
  <p:tag name="KSO_WM_UNIT_INDEX" val="1_1_1_1"/>
  <p:tag name="KSO_WM_UNIT_ID" val="diagram20169579_8*p_h_h_f*1_1_1_1"/>
  <p:tag name="KSO_WM_TEMPLATE_CATEGORY" val="diagram"/>
  <p:tag name="KSO_WM_TEMPLATE_INDEX" val="20169579"/>
  <p:tag name="KSO_WM_UNIT_LAYERLEVEL" val="1_1_1_1"/>
  <p:tag name="KSO_WM_TAG_VERSION" val="1.0"/>
  <p:tag name="KSO_WM_BEAUTIFY_FLAG" val="#wm#"/>
  <p:tag name="KSO_WM_UNIT_TEXT_FILL_FORE_SCHEMECOLOR_INDEX" val="13"/>
  <p:tag name="KSO_WM_UNIT_TEXT_FILL_TYPE" val="1"/>
</p:tagLst>
</file>

<file path=ppt/tags/tag160.xml><?xml version="1.0" encoding="utf-8"?>
<p:tagLst xmlns:p="http://schemas.openxmlformats.org/presentationml/2006/main">
  <p:tag name="ISLIDE.ICON" val="#158605;#116731;"/>
</p:tagLst>
</file>

<file path=ppt/tags/tag16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2.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63.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6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5.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66.xml><?xml version="1.0" encoding="utf-8"?>
<p:tagLst xmlns:p="http://schemas.openxmlformats.org/presentationml/2006/main">
  <p:tag name="KSO_WM_UNIT_PLACING_PICTURE_USER_VIEWPORT" val="{&quot;height&quot;:4466,&quot;width&quot;:8860}"/>
</p:tagLst>
</file>

<file path=ppt/tags/tag167.xml><?xml version="1.0" encoding="utf-8"?>
<p:tagLst xmlns:p="http://schemas.openxmlformats.org/presentationml/2006/main">
  <p:tag name="ISLIDE.ICON" val="#158605;#116731;"/>
</p:tagLst>
</file>

<file path=ppt/tags/tag16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69.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1_1_1"/>
  <p:tag name="KSO_WM_UNIT_ID" val="diagram20169579_8*p_h_h_h_i*1_1_1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70.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7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2.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73.xml><?xml version="1.0" encoding="utf-8"?>
<p:tagLst xmlns:p="http://schemas.openxmlformats.org/presentationml/2006/main">
  <p:tag name="ISLIDE.ICON" val="#158605;#116731;"/>
</p:tagLst>
</file>

<file path=ppt/tags/tag17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5.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76.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7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8.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79.xml><?xml version="1.0" encoding="utf-8"?>
<p:tagLst xmlns:p="http://schemas.openxmlformats.org/presentationml/2006/main">
  <p:tag name="ISLIDE.ICON" val="#158605;#116731;"/>
</p:tagLst>
</file>

<file path=ppt/tags/tag18.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1_1_1"/>
  <p:tag name="KSO_WM_UNIT_ID" val="diagram20169579_8*p_h_h_h_f*1_1_1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18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1.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82.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8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4.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85.xml><?xml version="1.0" encoding="utf-8"?>
<p:tagLst xmlns:p="http://schemas.openxmlformats.org/presentationml/2006/main">
  <p:tag name="ISLIDE.ICON" val="#158605;#116731;"/>
</p:tagLst>
</file>

<file path=ppt/tags/tag18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7.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88.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8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1_2_1"/>
  <p:tag name="KSO_WM_UNIT_ID" val="diagram20169579_8*p_h_h_h_i*1_1_1_2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90.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192.xml><?xml version="1.0" encoding="utf-8"?>
<p:tagLst xmlns:p="http://schemas.openxmlformats.org/presentationml/2006/main">
  <p:tag name="ISLIDE.ICON" val="#158605;#116731;"/>
</p:tagLst>
</file>

<file path=ppt/tags/tag19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4.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19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19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9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199.xml><?xml version="1.0" encoding="utf-8"?>
<p:tagLst xmlns:p="http://schemas.openxmlformats.org/presentationml/2006/main">
  <p:tag name="ISLIDE.ICON" val="#158605;#11673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20.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1_2_1"/>
  <p:tag name="KSO_WM_UNIT_ID" val="diagram20169579_8*p_h_h_h_f*1_1_1_2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20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1.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02.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0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4.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05.xml><?xml version="1.0" encoding="utf-8"?>
<p:tagLst xmlns:p="http://schemas.openxmlformats.org/presentationml/2006/main">
  <p:tag name="ISLIDE.ICON" val="#158605;#116731;"/>
</p:tagLst>
</file>

<file path=ppt/tags/tag206.xml><?xml version="1.0" encoding="utf-8"?>
<p:tagLst xmlns:p="http://schemas.openxmlformats.org/presentationml/2006/main">
  <p:tag name="PA" val="v5.0.2"/>
  <p:tag name="RESOURCELIBID" val="432"/>
</p:tagLst>
</file>

<file path=ppt/tags/tag20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8.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09.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2_1_1"/>
  <p:tag name="KSO_WM_UNIT_ID" val="diagram20169579_8*p_h_h_h_i*1_1_2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1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1.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12.xml><?xml version="1.0" encoding="utf-8"?>
<p:tagLst xmlns:p="http://schemas.openxmlformats.org/presentationml/2006/main">
  <p:tag name="ISLIDE.ICON" val="#158605;#116731;"/>
</p:tagLst>
</file>

<file path=ppt/tags/tag21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4.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1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1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1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18.xml><?xml version="1.0" encoding="utf-8"?>
<p:tagLst xmlns:p="http://schemas.openxmlformats.org/presentationml/2006/main">
  <p:tag name="KSO_WM_UNIT_TABLE_BEAUTIFY" val="smartTable{1cebdf37-dabb-475b-a241-1f52053bfa8a}"/>
  <p:tag name="TABLE_ENDDRAG_ORIGIN_RECT" val="849*388"/>
  <p:tag name="TABLE_ENDDRAG_RECT" val="55*137*849*388"/>
</p:tagLst>
</file>

<file path=ppt/tags/tag219.xml><?xml version="1.0" encoding="utf-8"?>
<p:tagLst xmlns:p="http://schemas.openxmlformats.org/presentationml/2006/main">
  <p:tag name="ISLIDE.ICON" val="#158605;#116731;"/>
</p:tagLst>
</file>

<file path=ppt/tags/tag22.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2_1_1"/>
  <p:tag name="KSO_WM_UNIT_ID" val="diagram20169579_8*p_h_h_h_f*1_1_2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22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1.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22.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2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4.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25.xml><?xml version="1.0" encoding="utf-8"?>
<p:tagLst xmlns:p="http://schemas.openxmlformats.org/presentationml/2006/main">
  <p:tag name="KSO_WM_UNIT_TABLE_BEAUTIFY" val="smartTable{1cebdf37-dabb-475b-a241-1f52053bfa8a}"/>
  <p:tag name="TABLE_ENDDRAG_ORIGIN_RECT" val="849*388"/>
  <p:tag name="TABLE_ENDDRAG_RECT" val="55*137*849*388"/>
</p:tagLst>
</file>

<file path=ppt/tags/tag226.xml><?xml version="1.0" encoding="utf-8"?>
<p:tagLst xmlns:p="http://schemas.openxmlformats.org/presentationml/2006/main">
  <p:tag name="ISLIDE.ICON" val="#158605;#116731;"/>
</p:tagLst>
</file>

<file path=ppt/tags/tag22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8.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29.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2_2_1"/>
  <p:tag name="KSO_WM_UNIT_ID" val="diagram20169579_8*p_h_h_h_i*1_1_2_2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3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1.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32.xml><?xml version="1.0" encoding="utf-8"?>
<p:tagLst xmlns:p="http://schemas.openxmlformats.org/presentationml/2006/main">
  <p:tag name="KSO_WM_UNIT_TABLE_BEAUTIFY" val="smartTable{1cebdf37-dabb-475b-a241-1f52053bfa8a}"/>
  <p:tag name="TABLE_ENDDRAG_ORIGIN_RECT" val="849*388"/>
  <p:tag name="TABLE_ENDDRAG_RECT" val="55*137*849*388"/>
</p:tagLst>
</file>

<file path=ppt/tags/tag233.xml><?xml version="1.0" encoding="utf-8"?>
<p:tagLst xmlns:p="http://schemas.openxmlformats.org/presentationml/2006/main">
  <p:tag name="ISLIDE.ICON" val="#158605;#116731;"/>
</p:tagLst>
</file>

<file path=ppt/tags/tag23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3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3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38.xml><?xml version="1.0" encoding="utf-8"?>
<p:tagLst xmlns:p="http://schemas.openxmlformats.org/presentationml/2006/main">
  <p:tag name="ISLIDE.ICON" val="#158605;#116731;"/>
</p:tagLst>
</file>

<file path=ppt/tags/tag23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2_2_1"/>
  <p:tag name="KSO_WM_UNIT_ID" val="diagram20169579_8*p_h_h_h_f*1_1_2_2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240.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41.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4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3.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44.xml><?xml version="1.0" encoding="utf-8"?>
<p:tagLst xmlns:p="http://schemas.openxmlformats.org/presentationml/2006/main">
  <p:tag name="ISLIDE.ICON" val="#158605;#116731;"/>
</p:tagLst>
</file>

<file path=ppt/tags/tag245.xml><?xml version="1.0" encoding="utf-8"?>
<p:tagLst xmlns:p="http://schemas.openxmlformats.org/presentationml/2006/main">
  <p:tag name="PA" val="v5.0.2"/>
  <p:tag name="RESOURCELIBID" val="432"/>
</p:tagLst>
</file>

<file path=ppt/tags/tag24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47.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48.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4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5_1_1"/>
  <p:tag name="KSO_WM_UNIT_ID" val="diagram20169579_8*p_h_h_h_i*1_1_5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50.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51.xml><?xml version="1.0" encoding="utf-8"?>
<p:tagLst xmlns:p="http://schemas.openxmlformats.org/presentationml/2006/main">
  <p:tag name="KSO_WM_UNIT_TABLE_BEAUTIFY" val="smartTable{43544809-6d6b-4552-bece-24af18fd9a79}"/>
  <p:tag name="TABLE_ENDDRAG_ORIGIN_RECT" val="655*161"/>
  <p:tag name="TABLE_ENDDRAG_RECT" val="161*70*655*161"/>
</p:tagLst>
</file>

<file path=ppt/tags/tag252.xml><?xml version="1.0" encoding="utf-8"?>
<p:tagLst xmlns:p="http://schemas.openxmlformats.org/presentationml/2006/main">
  <p:tag name="ISLIDE.ICON" val="#158605;#116731;"/>
</p:tagLst>
</file>

<file path=ppt/tags/tag25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54.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5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5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5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58.xml><?xml version="1.0" encoding="utf-8"?>
<p:tagLst xmlns:p="http://schemas.openxmlformats.org/presentationml/2006/main">
  <p:tag name="ISLIDE.ICON" val="#158605;#116731;"/>
</p:tagLst>
</file>

<file path=ppt/tags/tag25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5_1_1"/>
  <p:tag name="KSO_WM_UNIT_ID" val="diagram20169579_8*p_h_h_h_f*1_1_5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260.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61.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6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3.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64.xml><?xml version="1.0" encoding="utf-8"?>
<p:tagLst xmlns:p="http://schemas.openxmlformats.org/presentationml/2006/main">
  <p:tag name="ISLIDE.ICON" val="#158605;#116731;"/>
</p:tagLst>
</file>

<file path=ppt/tags/tag26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6.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67.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6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9.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5_2_1"/>
  <p:tag name="KSO_WM_UNIT_ID" val="diagram20169579_8*p_h_h_h_i*1_1_5_2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70.xml><?xml version="1.0" encoding="utf-8"?>
<p:tagLst xmlns:p="http://schemas.openxmlformats.org/presentationml/2006/main">
  <p:tag name="KSO_WM_UNIT_PLACING_PICTURE_USER_VIEWPORT" val="{&quot;height&quot;:2677,&quot;width&quot;:4013}"/>
</p:tagLst>
</file>

<file path=ppt/tags/tag271.xml><?xml version="1.0" encoding="utf-8"?>
<p:tagLst xmlns:p="http://schemas.openxmlformats.org/presentationml/2006/main">
  <p:tag name="KSO_WM_UNIT_PLACING_PICTURE_USER_VIEWPORT" val="{&quot;height&quot;:2771,&quot;width&quot;:4157}"/>
</p:tagLst>
</file>

<file path=ppt/tags/tag272.xml><?xml version="1.0" encoding="utf-8"?>
<p:tagLst xmlns:p="http://schemas.openxmlformats.org/presentationml/2006/main">
  <p:tag name="KSO_WM_UNIT_PLACING_PICTURE_USER_VIEWPORT" val="{&quot;height&quot;:3167,&quot;width&quot;:4750}"/>
</p:tagLst>
</file>

<file path=ppt/tags/tag273.xml><?xml version="1.0" encoding="utf-8"?>
<p:tagLst xmlns:p="http://schemas.openxmlformats.org/presentationml/2006/main">
  <p:tag name="ISLIDE.ICON" val="#158605;#116731;"/>
</p:tagLst>
</file>

<file path=ppt/tags/tag274.xml><?xml version="1.0" encoding="utf-8"?>
<p:tagLst xmlns:p="http://schemas.openxmlformats.org/presentationml/2006/main">
  <p:tag name="PA" val="v5.0.2"/>
  <p:tag name="RESOURCELIBID" val="432"/>
</p:tagLst>
</file>

<file path=ppt/tags/tag27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76.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77.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7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79.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8.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5_2_1"/>
  <p:tag name="KSO_WM_UNIT_ID" val="diagram20169579_8*p_h_h_h_f*1_1_5_2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280.xml><?xml version="1.0" encoding="utf-8"?>
<p:tagLst xmlns:p="http://schemas.openxmlformats.org/presentationml/2006/main">
  <p:tag name="ISLIDE.ICON" val="#158605;#116731;"/>
</p:tagLst>
</file>

<file path=ppt/tags/tag28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82.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83.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8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85.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86.xml><?xml version="1.0" encoding="utf-8"?>
<p:tagLst xmlns:p="http://schemas.openxmlformats.org/presentationml/2006/main">
  <p:tag name="ISLIDE.ICON" val="#158605;#116731;"/>
</p:tagLst>
</file>

<file path=ppt/tags/tag28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88.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89.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4_1_1"/>
  <p:tag name="KSO_WM_UNIT_ID" val="diagram20169579_8*p_h_h_h_i*1_1_4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9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91.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92.xml><?xml version="1.0" encoding="utf-8"?>
<p:tagLst xmlns:p="http://schemas.openxmlformats.org/presentationml/2006/main">
  <p:tag name="ISLIDE.ICON" val="#158605;#116731;"/>
</p:tagLst>
</file>

<file path=ppt/tags/tag29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94.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295.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29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97.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98.xml><?xml version="1.0" encoding="utf-8"?>
<p:tagLst xmlns:p="http://schemas.openxmlformats.org/presentationml/2006/main">
  <p:tag name="ISLIDE.ICON" val="#158605;#116731;"/>
</p:tagLst>
</file>

<file path=ppt/tags/tag29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xml><?xml version="1.0" encoding="utf-8"?>
<p:tagLst xmlns:p="http://schemas.openxmlformats.org/presentationml/2006/main">
  <p:tag name="KSO_WM_UNIT_SMARTLAYOUT_COMPRESS_INFO" val="{&#10;    &quot;id&quot;: &quot;2022-07-21T23:39:07&quot;,&#10;    &quot;max&quot;: 1.4999212598425231,&#10;    &quot;topChanged&quot;: 0&#10;}&#10;"/>
  <p:tag name="KSO_WM_UNIT_TEXT_FILL_FORE_SCHEMECOLOR_INDEX_BRIGHTNESS" val="0"/>
  <p:tag name="KSO_WM_UNIT_TEXT_FILL_FORE_SCHEMECOLOR_INDEX" val="14"/>
  <p:tag name="KSO_WM_UNIT_TEXT_FILL_TYPE" val="1"/>
</p:tagLst>
</file>

<file path=ppt/tags/tag30.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4_1_1"/>
  <p:tag name="KSO_WM_UNIT_ID" val="diagram20169579_8*p_h_h_h_f*1_1_4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300.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301.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30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03.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04.xml><?xml version="1.0" encoding="utf-8"?>
<p:tagLst xmlns:p="http://schemas.openxmlformats.org/presentationml/2006/main">
  <p:tag name="ISLIDE.ICON" val="#158605;#116731;"/>
</p:tagLst>
</file>

<file path=ppt/tags/tag30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06.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307.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30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09.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4_2_1"/>
  <p:tag name="KSO_WM_UNIT_ID" val="diagram20169579_8*p_h_h_h_i*1_1_4_2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10.xml><?xml version="1.0" encoding="utf-8"?>
<p:tagLst xmlns:p="http://schemas.openxmlformats.org/presentationml/2006/main">
  <p:tag name="ISLIDE.ICON" val="#158605;#116731;"/>
</p:tagLst>
</file>

<file path=ppt/tags/tag31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12.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31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14.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1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16.xml><?xml version="1.0" encoding="utf-8"?>
<p:tagLst xmlns:p="http://schemas.openxmlformats.org/presentationml/2006/main">
  <p:tag name="KSO_WM_UNIT_TEXT_FILL_FORE_SCHEMECOLOR_INDEX_BRIGHTNESS" val="-0.25"/>
  <p:tag name="KSO_WM_UNIT_TEXT_FILL_FORE_SCHEMECOLOR_INDEX" val="6"/>
  <p:tag name="KSO_WM_UNIT_TEXT_FILL_TYPE" val="1"/>
</p:tagLst>
</file>

<file path=ppt/tags/tag317.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318.xml><?xml version="1.0" encoding="utf-8"?>
<p:tagLst xmlns:p="http://schemas.openxmlformats.org/presentationml/2006/main">
  <p:tag name="ISLIDE.ICON" val="#158605;#116731;"/>
</p:tagLst>
</file>

<file path=ppt/tags/tag319.xml><?xml version="1.0" encoding="utf-8"?>
<p:tagLst xmlns:p="http://schemas.openxmlformats.org/presentationml/2006/main">
  <p:tag name="COMMONDATA" val="eyJoZGlkIjoiNjk5N2Q4ZDYzMjhiOWQ3M2RmZWIxMDE5YzUwZWY3NTUifQ=="/>
  <p:tag name="KSO_WPP_MARK_KEY" val="3ede38ac-8820-4085-8679-b23123a521d2"/>
</p:tagLst>
</file>

<file path=ppt/tags/tag32.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4_2_1"/>
  <p:tag name="KSO_WM_UNIT_ID" val="diagram20169579_8*p_h_h_h_f*1_1_4_2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4_3_1"/>
  <p:tag name="KSO_WM_UNIT_ID" val="diagram20169579_8*p_h_h_h_i*1_1_4_3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4.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4_3_1"/>
  <p:tag name="KSO_WM_UNIT_ID" val="diagram20169579_8*p_h_h_h_f*1_1_4_3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1"/>
  <p:tag name="KSO_WM_UNIT_ID" val="diagram20169579_8*p_h_i*1_1_1"/>
  <p:tag name="KSO_WM_TEMPLATE_CATEGORY" val="diagram"/>
  <p:tag name="KSO_WM_TEMPLATE_INDEX" val="20169579"/>
  <p:tag name="KSO_WM_UNIT_LAYERLEVEL" val="1_1_1"/>
  <p:tag name="KSO_WM_TAG_VERSION" val="1.0"/>
  <p:tag name="KSO_WM_BEAUTIFY_FLAG" val="#wm#"/>
  <p:tag name="KSO_WM_UNIT_FILL_FORE_SCHEMECOLOR_INDEX" val="15"/>
  <p:tag name="KSO_WM_UNIT_FILL_TYPE" val="1"/>
  <p:tag name="KSO_WM_UNIT_TEXT_FILL_FORE_SCHEMECOLOR_INDEX" val="2"/>
  <p:tag name="KSO_WM_UNIT_TEXT_FILL_TYPE" val="1"/>
</p:tagLst>
</file>

<file path=ppt/tags/tag36.xml><?xml version="1.0" encoding="utf-8"?>
<p:tagLst xmlns:p="http://schemas.openxmlformats.org/presentationml/2006/main">
  <p:tag name="KSO_WM_UNIT_SUBTYPE" val="a"/>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p1-1"/>
  <p:tag name="KSO_WM_UNIT_TYPE" val="p_h_f"/>
  <p:tag name="KSO_WM_UNIT_INDEX" val="1_1_1"/>
  <p:tag name="KSO_WM_UNIT_ID" val="diagram20169579_8*p_h_f*1_1_1"/>
  <p:tag name="KSO_WM_TEMPLATE_CATEGORY" val="diagram"/>
  <p:tag name="KSO_WM_TEMPLATE_INDEX" val="20169579"/>
  <p:tag name="KSO_WM_UNIT_LAYERLEVEL" val="1_1_1"/>
  <p:tag name="KSO_WM_TAG_VERSION" val="1.0"/>
  <p:tag name="KSO_WM_BEAUTIFY_FLAG" val="#wm#"/>
  <p:tag name="KSO_WM_UNIT_TEXT_FILL_FORE_SCHEMECOLOR_INDEX" val="14"/>
  <p:tag name="KSO_WM_UNIT_TEXT_FILL_TYPE" val="1"/>
</p:tagLst>
</file>

<file path=ppt/tags/tag37.xml><?xml version="1.0" encoding="utf-8"?>
<p:tagLst xmlns:p="http://schemas.openxmlformats.org/presentationml/2006/main">
  <p:tag name="KSO_WM_UNIT_SUBTYPE" val="a"/>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p1-1"/>
  <p:tag name="KSO_WM_UNIT_TYPE" val="p_h_f"/>
  <p:tag name="KSO_WM_UNIT_INDEX" val="1_1_1"/>
  <p:tag name="KSO_WM_UNIT_ID" val="diagram20169579_8*p_h_f*1_1_1"/>
  <p:tag name="KSO_WM_TEMPLATE_CATEGORY" val="diagram"/>
  <p:tag name="KSO_WM_TEMPLATE_INDEX" val="20169579"/>
  <p:tag name="KSO_WM_UNIT_LAYERLEVEL" val="1_1_1"/>
  <p:tag name="KSO_WM_TAG_VERSION" val="1.0"/>
  <p:tag name="KSO_WM_BEAUTIFY_FLAG" val="#wm#"/>
  <p:tag name="KSO_WM_UNIT_TEXT_FILL_FORE_SCHEMECOLOR_INDEX" val="14"/>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5_1_1"/>
  <p:tag name="KSO_WM_UNIT_ID" val="diagram20169579_8*p_h_h_h_i*1_1_5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5_1_1"/>
  <p:tag name="KSO_WM_UNIT_ID" val="diagram20169579_8*p_h_h_h_f*1_1_5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5_1_1"/>
  <p:tag name="KSO_WM_UNIT_ID" val="diagram20169579_8*p_h_h_h_i*1_1_5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1.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5_1_1"/>
  <p:tag name="KSO_WM_UNIT_ID" val="diagram20169579_8*p_h_h_h_f*1_1_5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5_1_1"/>
  <p:tag name="KSO_WM_UNIT_ID" val="diagram20169579_8*p_h_h_h_i*1_1_5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5_1_1"/>
  <p:tag name="KSO_WM_UNIT_ID" val="diagram20169579_8*p_h_h_h_f*1_1_5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5_1_1"/>
  <p:tag name="KSO_WM_UNIT_ID" val="diagram20169579_8*p_h_h_h_i*1_1_5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5.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5_1_1"/>
  <p:tag name="KSO_WM_UNIT_ID" val="diagram20169579_8*p_h_h_h_f*1_1_5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h_i"/>
  <p:tag name="KSO_WM_UNIT_INDEX" val="1_1_1_1_1"/>
  <p:tag name="KSO_WM_UNIT_ID" val="diagram20169579_8*p_h_h_h_i*1_1_1_1_1"/>
  <p:tag name="KSO_WM_TEMPLATE_CATEGORY" val="diagram"/>
  <p:tag name="KSO_WM_TEMPLATE_INDEX" val="20169579"/>
  <p:tag name="KSO_WM_UNIT_LAYERLEVEL" val="1_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7.xml><?xml version="1.0" encoding="utf-8"?>
<p:tagLst xmlns:p="http://schemas.openxmlformats.org/presentationml/2006/main">
  <p:tag name="KSO_WM_UNIT_SUBTYPE" val="a"/>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h_f"/>
  <p:tag name="KSO_WM_UNIT_INDEX" val="1_1_1_1_1"/>
  <p:tag name="KSO_WM_UNIT_ID" val="diagram20169579_8*p_h_h_h_f*1_1_1_1_1"/>
  <p:tag name="KSO_WM_TEMPLATE_CATEGORY" val="diagram"/>
  <p:tag name="KSO_WM_TEMPLATE_INDEX" val="20169579"/>
  <p:tag name="KSO_WM_UNIT_LAYERLEVEL" val="1_1_1_1_1"/>
  <p:tag name="KSO_WM_TAG_VERSION" val="1.0"/>
  <p:tag name="KSO_WM_BEAUTIFY_FLAG" val="#wm#"/>
  <p:tag name="KSO_WM_UNIT_TEXT_FILL_FORE_SCHEMECOLOR_INDEX" val="13"/>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4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5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1.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52.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53.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4.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5.xml><?xml version="1.0" encoding="utf-8"?>
<p:tagLst xmlns:p="http://schemas.openxmlformats.org/presentationml/2006/main">
  <p:tag name="KSO_WM_UNIT_TABLE_BEAUTIFY" val="smartTable{11a38178-72d6-4c35-95d4-2e5ef65f3ee9}"/>
  <p:tag name="TABLE_ENDDRAG_ORIGIN_RECT" val="637*138"/>
  <p:tag name="TABLE_ENDDRAG_RECT" val="160*379*637*138"/>
</p:tagLst>
</file>

<file path=ppt/tags/tag56.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57.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58.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i"/>
  <p:tag name="KSO_WM_UNIT_INDEX" val="2"/>
  <p:tag name="KSO_WM_UNIT_ID" val="diagram20200267_2*i*2"/>
  <p:tag name="KSO_WM_TEMPLATE_CATEGORY" val="diagram"/>
  <p:tag name="KSO_WM_TEMPLATE_INDEX" val="20200267"/>
  <p:tag name="KSO_WM_UNIT_LAYERLEVEL" val="1"/>
  <p:tag name="KSO_WM_TAG_VERSION" val="1.0"/>
  <p:tag name="KSO_WM_BEAUTIFY_FLAG" val="#wm#"/>
  <p:tag name="KSO_WM_UNIT_FILL_FORE_SCHEMECOLOR_INDEX" val="14"/>
  <p:tag name="KSO_WM_UNIT_FILL_TYPE" val="1"/>
</p:tagLst>
</file>

<file path=ppt/tags/tag60.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1.xml><?xml version="1.0" encoding="utf-8"?>
<p:tagLst xmlns:p="http://schemas.openxmlformats.org/presentationml/2006/main">
  <p:tag name="KSO_WM_UNIT_TABLE_BEAUTIFY" val="smartTable{97b4a0e6-485d-4cb4-b537-b32cefddabee}"/>
  <p:tag name="TABLE_ENDDRAG_ORIGIN_RECT" val="757*291"/>
  <p:tag name="TABLE_ENDDRAG_RECT" val="133*178*757*291"/>
  <p:tag name="TABLE_SKINIDX" val="1"/>
  <p:tag name="TABLE_COLORIDX" val="c"/>
</p:tagLst>
</file>

<file path=ppt/tags/tag6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63.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64.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6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66.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0267_2*h_i*1_1"/>
  <p:tag name="KSO_WM_TEMPLATE_CATEGORY" val="diagram"/>
  <p:tag name="KSO_WM_TEMPLATE_INDEX" val="20200267"/>
  <p:tag name="KSO_WM_UNIT_LAYERLEVEL" val="1_1"/>
  <p:tag name="KSO_WM_TAG_VERSION" val="1.0"/>
  <p:tag name="KSO_WM_BEAUTIFY_FLAG" val="#wm#"/>
  <p:tag name="KSO_WM_DIAGRAM_GROUP_CODE" val="p1-1"/>
  <p:tag name="KSO_WM_UNIT_TYPE" val="h_i"/>
  <p:tag name="KSO_WM_UNIT_INDEX" val="1_1"/>
  <p:tag name="KSO_WM_UNIT_FILL_FORE_SCHEMECOLOR_INDEX" val="5"/>
  <p:tag name="KSO_WM_UNIT_FILL_TYPE" val="1"/>
</p:tagLst>
</file>

<file path=ppt/tags/tag6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69.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5_1"/>
  <p:tag name="KSO_WM_UNIT_ID" val="diagram20169579_8*p_h_h_i*1_1_5_1"/>
  <p:tag name="KSO_WM_TEMPLATE_CATEGORY" val="diagram"/>
  <p:tag name="KSO_WM_TEMPLATE_INDEX" val="20169579"/>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70.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7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72.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73.xml><?xml version="1.0" encoding="utf-8"?>
<p:tagLst xmlns:p="http://schemas.openxmlformats.org/presentationml/2006/main">
  <p:tag name="ISLIDE.ICON" val="#158605;#116731;"/>
</p:tagLst>
</file>

<file path=ppt/tags/tag7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75.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76.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7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78.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79.xml><?xml version="1.0" encoding="utf-8"?>
<p:tagLst xmlns:p="http://schemas.openxmlformats.org/presentationml/2006/main">
  <p:tag name="KSO_WM_UNIT_TABLE_BEAUTIFY" val="smartTable{68628e15-5966-46f6-83fd-34a6543676ce}"/>
  <p:tag name="TABLE_ENDDRAG_ORIGIN_RECT" val="625*400"/>
  <p:tag name="TABLE_ENDDRAG_RECT" val="117*111*625*400"/>
</p:tagLst>
</file>

<file path=ppt/tags/tag8.xml><?xml version="1.0" encoding="utf-8"?>
<p:tagLst xmlns:p="http://schemas.openxmlformats.org/presentationml/2006/main">
  <p:tag name="KSO_WM_UNIT_SUBTYPE" val="a"/>
  <p:tag name="KSO_WM_UNIT_PRESET_TEXT" val="添加标题"/>
  <p:tag name="KSO_WM_UNIT_NOCLEAR" val="0"/>
  <p:tag name="KSO_WM_UNIT_VALUE" val="9"/>
  <p:tag name="KSO_WM_UNIT_HIGHLIGHT" val="0"/>
  <p:tag name="KSO_WM_UNIT_COMPATIBLE" val="0"/>
  <p:tag name="KSO_WM_UNIT_DIAGRAM_ISNUMVISUAL" val="0"/>
  <p:tag name="KSO_WM_UNIT_DIAGRAM_ISREFERUNIT" val="0"/>
  <p:tag name="KSO_WM_DIAGRAM_GROUP_CODE" val="p1-1"/>
  <p:tag name="KSO_WM_UNIT_TYPE" val="p_h_h_f"/>
  <p:tag name="KSO_WM_UNIT_INDEX" val="1_1_5_1"/>
  <p:tag name="KSO_WM_UNIT_ID" val="diagram20169579_8*p_h_h_f*1_1_5_1"/>
  <p:tag name="KSO_WM_TEMPLATE_CATEGORY" val="diagram"/>
  <p:tag name="KSO_WM_TEMPLATE_INDEX" val="20169579"/>
  <p:tag name="KSO_WM_UNIT_LAYERLEVEL" val="1_1_1_1"/>
  <p:tag name="KSO_WM_TAG_VERSION" val="1.0"/>
  <p:tag name="KSO_WM_BEAUTIFY_FLAG" val="#wm#"/>
  <p:tag name="KSO_WM_UNIT_TEXT_FILL_FORE_SCHEMECOLOR_INDEX" val="13"/>
  <p:tag name="KSO_WM_UNIT_TEXT_FILL_TYPE" val="1"/>
</p:tagLst>
</file>

<file path=ppt/tags/tag80.xml><?xml version="1.0" encoding="utf-8"?>
<p:tagLst xmlns:p="http://schemas.openxmlformats.org/presentationml/2006/main">
  <p:tag name="ISLIDE.ICON" val="#158605;#116731;"/>
</p:tagLst>
</file>

<file path=ppt/tags/tag8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82.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83.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8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85.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86.xml><?xml version="1.0" encoding="utf-8"?>
<p:tagLst xmlns:p="http://schemas.openxmlformats.org/presentationml/2006/main">
  <p:tag name="ISLIDE.ICON" val="#158605;#116731;"/>
</p:tagLst>
</file>

<file path=ppt/tags/tag8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88.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89.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1"/>
  <p:tag name="KSO_WM_UNIT_ID" val="diagram20169579_8*p_h_h_i*1_1_4_1"/>
  <p:tag name="KSO_WM_TEMPLATE_CATEGORY" val="diagram"/>
  <p:tag name="KSO_WM_TEMPLATE_INDEX" val="20169579"/>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9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91.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92.xml><?xml version="1.0" encoding="utf-8"?>
<p:tagLst xmlns:p="http://schemas.openxmlformats.org/presentationml/2006/main">
  <p:tag name="KSO_WM_UNIT_TABLE_BEAUTIFY" val="smartTable{28d0b250-bfaa-448a-80b4-7952e488a73d}"/>
  <p:tag name="TABLE_ENDDRAG_ORIGIN_RECT" val="504*405"/>
  <p:tag name="TABLE_ENDDRAG_RECT" val="434*108*504*405"/>
</p:tagLst>
</file>

<file path=ppt/tags/tag93.xml><?xml version="1.0" encoding="utf-8"?>
<p:tagLst xmlns:p="http://schemas.openxmlformats.org/presentationml/2006/main">
  <p:tag name="KSO_WM_UNIT_PLACING_PICTURE_USER_VIEWPORT" val="{&quot;height&quot;:3806,&quot;width&quot;:2837}"/>
</p:tagLst>
</file>

<file path=ppt/tags/tag94.xml><?xml version="1.0" encoding="utf-8"?>
<p:tagLst xmlns:p="http://schemas.openxmlformats.org/presentationml/2006/main">
  <p:tag name="ISLIDE.ICON" val="#158605;#116731;"/>
</p:tagLst>
</file>

<file path=ppt/tags/tag95.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96.xml><?xml version="1.0" encoding="utf-8"?>
<p:tagLst xmlns:p="http://schemas.openxmlformats.org/presentationml/2006/main">
  <p:tag name="KSO_WM_UNIT_LINE_FORE_SCHEMECOLOR_INDEX_BRIGHTNESS" val="0.25"/>
  <p:tag name="KSO_WM_UNIT_LINE_FORE_SCHEMECOLOR_INDEX" val="13"/>
  <p:tag name="KSO_WM_UNIT_LINE_FILL_TYPE" val="2"/>
</p:tagLst>
</file>

<file path=ppt/tags/tag97.xml><?xml version="1.0" encoding="utf-8"?>
<p:tagLst xmlns:p="http://schemas.openxmlformats.org/presentationml/2006/main">
  <p:tag name="KSO_WM_UNIT_TEXT_FILL_FORE_SCHEMECOLOR_INDEX_BRIGHTNESS" val="-0.25"/>
  <p:tag name="KSO_WM_UNIT_TEXT_FILL_FORE_SCHEMECOLOR_INDEX" val="9"/>
  <p:tag name="KSO_WM_UNIT_TEXT_FILL_TYPE" val="1"/>
</p:tagLst>
</file>

<file path=ppt/tags/tag9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99.xml><?xml version="1.0" encoding="utf-8"?>
<p:tagLst xmlns:p="http://schemas.openxmlformats.org/presentationml/2006/main">
  <p:tag name="KSO_WM_UNIT_FILL_FORE_SCHEMECOLOR_INDEX_BRIGHTNESS" val="-0.2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7811</Words>
  <Application>WPS 演示</Application>
  <PresentationFormat>宽屏</PresentationFormat>
  <Paragraphs>1368</Paragraphs>
  <Slides>50</Slides>
  <Notes>0</Notes>
  <HiddenSlides>0</HiddenSlides>
  <MMClips>0</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50</vt:i4>
      </vt:variant>
    </vt:vector>
  </HeadingPairs>
  <TitlesOfParts>
    <vt:vector size="75" baseType="lpstr">
      <vt:lpstr>Arial</vt:lpstr>
      <vt:lpstr>宋体</vt:lpstr>
      <vt:lpstr>Wingdings</vt:lpstr>
      <vt:lpstr>微软雅黑</vt:lpstr>
      <vt:lpstr>思源黑体</vt:lpstr>
      <vt:lpstr>黑体</vt:lpstr>
      <vt:lpstr>思源宋体 CN Heavy</vt:lpstr>
      <vt:lpstr>等线</vt:lpstr>
      <vt:lpstr>Wingdings</vt:lpstr>
      <vt:lpstr>Arial</vt:lpstr>
      <vt:lpstr>Times New Roman</vt:lpstr>
      <vt:lpstr>思源黑体 CN Normal</vt:lpstr>
      <vt:lpstr>思源黑体 CN Medium</vt:lpstr>
      <vt:lpstr>Calibri</vt:lpstr>
      <vt:lpstr>Arial Unicode MS</vt:lpstr>
      <vt:lpstr>Roboto Regular</vt:lpstr>
      <vt:lpstr>思源黑体 CN Regular</vt:lpstr>
      <vt:lpstr>Impact</vt:lpstr>
      <vt:lpstr>Cambria</vt:lpstr>
      <vt:lpstr>思源黑体 CN Light</vt:lpstr>
      <vt:lpstr>思源黑体 CN Bold</vt:lpstr>
      <vt:lpstr>阿里巴巴普惠体</vt:lpstr>
      <vt:lpstr>Vrinda</vt:lpstr>
      <vt:lpstr>MS PGothic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刘青</dc:creator>
  <cp:lastModifiedBy>Administrator</cp:lastModifiedBy>
  <cp:revision>545</cp:revision>
  <dcterms:created xsi:type="dcterms:W3CDTF">2022-08-09T17:54:00Z</dcterms:created>
  <dcterms:modified xsi:type="dcterms:W3CDTF">2023-12-11T03:34:57Z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3C298A7BA2474DD697E9B39AE33ED376_13</vt:lpwstr>
  </property>
  <property fmtid="{D5CDD505-2E9C-101B-9397-08002B2CF9AE}" pid="3" name="KSOProductBuildVer">
    <vt:lpwstr>2052-12.1.0.15990</vt:lpwstr>
  </property>
</Properties>
</file>